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ink/ink8.xml" ContentType="application/inkml+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2.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06" r:id="rId2"/>
    <p:sldMasterId id="2147483726" r:id="rId3"/>
    <p:sldMasterId id="2147483742" r:id="rId4"/>
    <p:sldMasterId id="2147483792" r:id="rId5"/>
    <p:sldMasterId id="2147483815" r:id="rId6"/>
  </p:sldMasterIdLst>
  <p:notesMasterIdLst>
    <p:notesMasterId r:id="rId107"/>
  </p:notesMasterIdLst>
  <p:sldIdLst>
    <p:sldId id="2076138066" r:id="rId7"/>
    <p:sldId id="258" r:id="rId8"/>
    <p:sldId id="2123258772" r:id="rId9"/>
    <p:sldId id="2123258771" r:id="rId10"/>
    <p:sldId id="2147469090" r:id="rId11"/>
    <p:sldId id="2147469091" r:id="rId12"/>
    <p:sldId id="2147469089" r:id="rId13"/>
    <p:sldId id="2147469117" r:id="rId14"/>
    <p:sldId id="2076136893" r:id="rId15"/>
    <p:sldId id="2076136888" r:id="rId16"/>
    <p:sldId id="2076136915" r:id="rId17"/>
    <p:sldId id="2076136891" r:id="rId18"/>
    <p:sldId id="2076138065" r:id="rId19"/>
    <p:sldId id="2076138059" r:id="rId20"/>
    <p:sldId id="10542" r:id="rId21"/>
    <p:sldId id="2076138058" r:id="rId22"/>
    <p:sldId id="2076136900" r:id="rId23"/>
    <p:sldId id="1865" r:id="rId24"/>
    <p:sldId id="2076138052" r:id="rId25"/>
    <p:sldId id="2123258774" r:id="rId26"/>
    <p:sldId id="2076138051" r:id="rId27"/>
    <p:sldId id="2076138012" r:id="rId28"/>
    <p:sldId id="2076138053" r:id="rId29"/>
    <p:sldId id="2076138057" r:id="rId30"/>
    <p:sldId id="2076136901" r:id="rId31"/>
    <p:sldId id="2076138067" r:id="rId32"/>
    <p:sldId id="2076138068" r:id="rId33"/>
    <p:sldId id="2123258820" r:id="rId34"/>
    <p:sldId id="2076138072" r:id="rId35"/>
    <p:sldId id="2076138183" r:id="rId36"/>
    <p:sldId id="2076138095" r:id="rId37"/>
    <p:sldId id="2076138074" r:id="rId38"/>
    <p:sldId id="2076136902" r:id="rId39"/>
    <p:sldId id="2076138075" r:id="rId40"/>
    <p:sldId id="2076138093" r:id="rId41"/>
    <p:sldId id="2123258821" r:id="rId42"/>
    <p:sldId id="2076138102" r:id="rId43"/>
    <p:sldId id="2076138103" r:id="rId44"/>
    <p:sldId id="2076138184" r:id="rId45"/>
    <p:sldId id="2076138106" r:id="rId46"/>
    <p:sldId id="2076138080" r:id="rId47"/>
    <p:sldId id="2076136903" r:id="rId48"/>
    <p:sldId id="2076138081" r:id="rId49"/>
    <p:sldId id="2076138094" r:id="rId50"/>
    <p:sldId id="2123258824" r:id="rId51"/>
    <p:sldId id="2076138084" r:id="rId52"/>
    <p:sldId id="2076138105" r:id="rId53"/>
    <p:sldId id="2076138085" r:id="rId54"/>
    <p:sldId id="2076138086" r:id="rId55"/>
    <p:sldId id="2123258581" r:id="rId56"/>
    <p:sldId id="2076138141" r:id="rId57"/>
    <p:sldId id="2076138123" r:id="rId58"/>
    <p:sldId id="2123258571" r:id="rId59"/>
    <p:sldId id="2123258817" r:id="rId60"/>
    <p:sldId id="2076138124" r:id="rId61"/>
    <p:sldId id="2123258573" r:id="rId62"/>
    <p:sldId id="2123258826" r:id="rId63"/>
    <p:sldId id="2123258575" r:id="rId64"/>
    <p:sldId id="2123258825" r:id="rId65"/>
    <p:sldId id="2123258577" r:id="rId66"/>
    <p:sldId id="2123258578" r:id="rId67"/>
    <p:sldId id="2123258579" r:id="rId68"/>
    <p:sldId id="2123258580" r:id="rId69"/>
    <p:sldId id="2076138125" r:id="rId70"/>
    <p:sldId id="2123258829" r:id="rId71"/>
    <p:sldId id="2076138128" r:id="rId72"/>
    <p:sldId id="2123258830" r:id="rId73"/>
    <p:sldId id="2076138130" r:id="rId74"/>
    <p:sldId id="2076138131" r:id="rId75"/>
    <p:sldId id="2076138132" r:id="rId76"/>
    <p:sldId id="2076138133" r:id="rId77"/>
    <p:sldId id="2076138134" r:id="rId78"/>
    <p:sldId id="2123258827" r:id="rId79"/>
    <p:sldId id="2076138136" r:id="rId80"/>
    <p:sldId id="2123258828" r:id="rId81"/>
    <p:sldId id="2076138126" r:id="rId82"/>
    <p:sldId id="2076138138" r:id="rId83"/>
    <p:sldId id="2076138139" r:id="rId84"/>
    <p:sldId id="2076138107" r:id="rId85"/>
    <p:sldId id="2076138108" r:id="rId86"/>
    <p:sldId id="2076138109" r:id="rId87"/>
    <p:sldId id="2123258831" r:id="rId88"/>
    <p:sldId id="2076138111" r:id="rId89"/>
    <p:sldId id="2076138112" r:id="rId90"/>
    <p:sldId id="2076138113" r:id="rId91"/>
    <p:sldId id="2076138140" r:id="rId92"/>
    <p:sldId id="2076138115" r:id="rId93"/>
    <p:sldId id="2076138116" r:id="rId94"/>
    <p:sldId id="2123258572" r:id="rId95"/>
    <p:sldId id="2123258832" r:id="rId96"/>
    <p:sldId id="2123258773" r:id="rId97"/>
    <p:sldId id="2076138119" r:id="rId98"/>
    <p:sldId id="2076138120" r:id="rId99"/>
    <p:sldId id="2123258582" r:id="rId100"/>
    <p:sldId id="2123258583" r:id="rId101"/>
    <p:sldId id="2123258770" r:id="rId102"/>
    <p:sldId id="2076138122" r:id="rId103"/>
    <p:sldId id="2076136911" r:id="rId104"/>
    <p:sldId id="2076136897" r:id="rId105"/>
    <p:sldId id="2076136912"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60A240-28C8-4868-B099-1305F81557AA}">
          <p14:sldIdLst>
            <p14:sldId id="2076138066"/>
            <p14:sldId id="258"/>
            <p14:sldId id="2123258772"/>
            <p14:sldId id="2123258771"/>
          </p14:sldIdLst>
        </p14:section>
        <p14:section name="Land &amp; Expand Framework" id="{D2CD5CCF-6991-4AED-9D5B-CFF37E7A4067}">
          <p14:sldIdLst>
            <p14:sldId id="2147469090"/>
            <p14:sldId id="2147469091"/>
            <p14:sldId id="2147469089"/>
            <p14:sldId id="2147469117"/>
          </p14:sldIdLst>
        </p14:section>
        <p14:section name="M365 for busienss" id="{503B1021-2192-436E-90BD-EF2290507ECE}">
          <p14:sldIdLst>
            <p14:sldId id="2076136893"/>
            <p14:sldId id="2076136888"/>
            <p14:sldId id="2076136915"/>
            <p14:sldId id="2076136891"/>
            <p14:sldId id="2076138065"/>
            <p14:sldId id="2076138059"/>
            <p14:sldId id="10542"/>
          </p14:sldIdLst>
        </p14:section>
        <p14:section name="Business scenarios menu" id="{FA70495B-9688-427B-8544-F594FEC8E8A2}">
          <p14:sldIdLst>
            <p14:sldId id="2076138058"/>
          </p14:sldIdLst>
        </p14:section>
        <p14:section name="From Exchange Online   to Microsoft 365 Business Basic" id="{49DB59A8-0DF6-4AA9-A42A-513FA16028E1}">
          <p14:sldIdLst>
            <p14:sldId id="2076136900"/>
            <p14:sldId id="1865"/>
            <p14:sldId id="2076138052"/>
            <p14:sldId id="2123258774"/>
            <p14:sldId id="2076138051"/>
            <p14:sldId id="2076138012"/>
            <p14:sldId id="2076138053"/>
            <p14:sldId id="2076138057"/>
          </p14:sldIdLst>
        </p14:section>
        <p14:section name="From Microsoft 365 Business Basic   to Microsoft 365 Business Standard" id="{9E3B5682-D124-4838-BF4A-64D029B4CC55}">
          <p14:sldIdLst>
            <p14:sldId id="2076136901"/>
            <p14:sldId id="2076138067"/>
            <p14:sldId id="2076138068"/>
            <p14:sldId id="2123258820"/>
            <p14:sldId id="2076138072"/>
            <p14:sldId id="2076138183"/>
            <p14:sldId id="2076138095"/>
            <p14:sldId id="2076138074"/>
          </p14:sldIdLst>
        </p14:section>
        <p14:section name="From Microsoft 365 Apps for Business   to Microsoft 365 Business Standard" id="{5F7C762E-6244-4E62-96FC-53520AD832BA}">
          <p14:sldIdLst>
            <p14:sldId id="2076136902"/>
            <p14:sldId id="2076138075"/>
            <p14:sldId id="2076138093"/>
            <p14:sldId id="2123258821"/>
            <p14:sldId id="2076138102"/>
            <p14:sldId id="2076138103"/>
            <p14:sldId id="2076138184"/>
            <p14:sldId id="2076138106"/>
            <p14:sldId id="2076138080"/>
          </p14:sldIdLst>
        </p14:section>
        <p14:section name="From Microsoft 365 Business Standard to Microsoft 365 Business Premium" id="{50C751B7-ABA4-4269-88F0-EDE7A8F912A8}">
          <p14:sldIdLst>
            <p14:sldId id="2076136903"/>
            <p14:sldId id="2076138081"/>
            <p14:sldId id="2076138094"/>
            <p14:sldId id="2123258824"/>
            <p14:sldId id="2076138084"/>
            <p14:sldId id="2076138105"/>
            <p14:sldId id="2076138085"/>
            <p14:sldId id="2076138086"/>
          </p14:sldIdLst>
        </p14:section>
        <p14:section name="M365 for Enterprise" id="{02D5D0C9-95E5-40BC-8EDF-CC2CF7681B99}">
          <p14:sldIdLst>
            <p14:sldId id="2123258581"/>
            <p14:sldId id="2076138141"/>
            <p14:sldId id="2076138123"/>
            <p14:sldId id="2123258571"/>
            <p14:sldId id="2123258817"/>
          </p14:sldIdLst>
        </p14:section>
        <p14:section name="Enterprise scenarios menu" id="{12164390-285F-46B4-B3EE-83FF94D4811E}">
          <p14:sldIdLst>
            <p14:sldId id="2076138124"/>
          </p14:sldIdLst>
        </p14:section>
        <p14:section name="From Exchange Online to Office 365 E1" id="{13AB58E3-1D3E-4E44-A4B8-04A61CFEBE08}">
          <p14:sldIdLst>
            <p14:sldId id="2123258573"/>
            <p14:sldId id="2123258826"/>
            <p14:sldId id="2123258575"/>
            <p14:sldId id="2123258825"/>
            <p14:sldId id="2123258577"/>
            <p14:sldId id="2123258578"/>
            <p14:sldId id="2123258579"/>
            <p14:sldId id="2123258580"/>
          </p14:sldIdLst>
        </p14:section>
        <p14:section name="From Exchange Online to Office 365 E3" id="{45408F44-1CAC-4AA9-8151-251A9C9A9CA5}">
          <p14:sldIdLst>
            <p14:sldId id="2076138125"/>
            <p14:sldId id="2123258829"/>
            <p14:sldId id="2076138128"/>
            <p14:sldId id="2123258830"/>
            <p14:sldId id="2076138130"/>
            <p14:sldId id="2076138131"/>
            <p14:sldId id="2076138132"/>
            <p14:sldId id="2076138133"/>
          </p14:sldIdLst>
        </p14:section>
        <p14:section name="From Office 365 E1 to Office 365 E3" id="{484D7FBA-F958-4F5E-93CE-093CDEBAAD58}">
          <p14:sldIdLst>
            <p14:sldId id="2076138134"/>
            <p14:sldId id="2123258827"/>
            <p14:sldId id="2076138136"/>
            <p14:sldId id="2123258828"/>
            <p14:sldId id="2076138126"/>
            <p14:sldId id="2076138138"/>
            <p14:sldId id="2076138139"/>
          </p14:sldIdLst>
        </p14:section>
        <p14:section name="From Office 365 E3 to M365 E3" id="{D5FD2F40-43EF-4D3C-B340-87D07E850F6B}">
          <p14:sldIdLst>
            <p14:sldId id="2076138107"/>
            <p14:sldId id="2076138108"/>
            <p14:sldId id="2076138109"/>
            <p14:sldId id="2123258831"/>
            <p14:sldId id="2076138111"/>
            <p14:sldId id="2076138112"/>
            <p14:sldId id="2076138113"/>
            <p14:sldId id="2076138140"/>
          </p14:sldIdLst>
        </p14:section>
        <p14:section name="From M365 E3 to M365 E5" id="{81354E18-E417-445E-AC7A-159C8F77BCB3}">
          <p14:sldIdLst>
            <p14:sldId id="2076138115"/>
            <p14:sldId id="2076138116"/>
            <p14:sldId id="2123258572"/>
            <p14:sldId id="2123258832"/>
            <p14:sldId id="2123258773"/>
            <p14:sldId id="2076138119"/>
            <p14:sldId id="2076138120"/>
            <p14:sldId id="2123258582"/>
            <p14:sldId id="2123258583"/>
            <p14:sldId id="2123258770"/>
            <p14:sldId id="2076138122"/>
          </p14:sldIdLst>
        </p14:section>
        <p14:section name="Other Upsell Oppts" id="{4C874E0A-6141-4A73-8465-78ED5D1FC911}">
          <p14:sldIdLst>
            <p14:sldId id="2076136911"/>
            <p14:sldId id="2076136897"/>
            <p14:sldId id="207613691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7B10"/>
    <a:srgbClr val="4B53BC"/>
    <a:srgbClr val="1C8FF5"/>
    <a:srgbClr val="55A645"/>
    <a:srgbClr val="002050"/>
    <a:srgbClr val="FD45CD"/>
    <a:srgbClr val="FFFFFF"/>
    <a:srgbClr val="BED1FA"/>
    <a:srgbClr val="107C41"/>
    <a:srgbClr val="088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11" autoAdjust="0"/>
    <p:restoredTop sz="94660"/>
  </p:normalViewPr>
  <p:slideViewPr>
    <p:cSldViewPr snapToGrid="0">
      <p:cViewPr varScale="1">
        <p:scale>
          <a:sx n="67" d="100"/>
          <a:sy n="67" d="100"/>
        </p:scale>
        <p:origin x="4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microsoft.com/office/2018/10/relationships/authors" Target="authors.xml"/><Relationship Id="rId16" Type="http://schemas.openxmlformats.org/officeDocument/2006/relationships/slide" Target="slides/slide10.xml"/><Relationship Id="rId107"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3:49:00.070"/>
    </inkml:context>
    <inkml:brush xml:id="br0">
      <inkml:brushProperty name="width" value="0.05" units="cm"/>
      <inkml:brushProperty name="height" value="0.05" units="cm"/>
      <inkml:brushProperty name="color" value="#008C3A"/>
    </inkml:brush>
  </inkml:definitions>
  <inkml:trace contextRef="#ctx0" brushRef="#br0">0 0 4416 0 0,'0'0'1608'0'0,"5"0"-2536"0"0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3:49:00.071"/>
    </inkml:context>
    <inkml:brush xml:id="br0">
      <inkml:brushProperty name="width" value="0.05" units="cm"/>
      <inkml:brushProperty name="height" value="0.05" units="cm"/>
      <inkml:brushProperty name="color" value="#008C3A"/>
    </inkml:brush>
  </inkml:definitions>
  <inkml:trace contextRef="#ctx0" brushRef="#br0">40 17 3536 0 0,'-9'-12'72'0'0,"1"8"24"0"0,-1 8 0 0 0,-4-1 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3:49:00.070"/>
    </inkml:context>
    <inkml:brush xml:id="br0">
      <inkml:brushProperty name="width" value="0.05" units="cm"/>
      <inkml:brushProperty name="height" value="0.05" units="cm"/>
      <inkml:brushProperty name="color" value="#008C3A"/>
    </inkml:brush>
  </inkml:definitions>
  <inkml:trace contextRef="#ctx0" brushRef="#br0">0 0 4416 0 0,'0'0'1608'0'0,"5"0"-2536"0"0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3:49:00.071"/>
    </inkml:context>
    <inkml:brush xml:id="br0">
      <inkml:brushProperty name="width" value="0.05" units="cm"/>
      <inkml:brushProperty name="height" value="0.05" units="cm"/>
      <inkml:brushProperty name="color" value="#008C3A"/>
    </inkml:brush>
  </inkml:definitions>
  <inkml:trace contextRef="#ctx0" brushRef="#br0">40 17 3536 0 0,'-9'-12'72'0'0,"1"8"24"0"0,-1 8 0 0 0,-4-1 8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2T14:51:35.835"/>
    </inkml:context>
    <inkml:brush xml:id="br0">
      <inkml:brushProperty name="width" value="0.05" units="cm"/>
      <inkml:brushProperty name="height" value="0.05" units="cm"/>
      <inkml:brushProperty name="color" value="#008C3A"/>
    </inkml:brush>
  </inkml:definitions>
  <inkml:trace contextRef="#ctx0" brushRef="#br0">0 0 4416 0 0,'0'0'1608'0'0,"5"0"-2536"0"0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2T14:52:09.802"/>
    </inkml:context>
    <inkml:brush xml:id="br0">
      <inkml:brushProperty name="width" value="0.05" units="cm"/>
      <inkml:brushProperty name="height" value="0.05" units="cm"/>
      <inkml:brushProperty name="color" value="#008C3A"/>
    </inkml:brush>
  </inkml:definitions>
  <inkml:trace contextRef="#ctx0" brushRef="#br0">4 0 17215 0 0,'0'0'384'0'0,"0"12"72"0"0,0-1 24 0 0,-4 8 0 0 0,4 5-384 0 0,0-1-96 0 0,0 7 0 0 0,0 31 0 0 0,0-10 0 0 0,0-29 0 0 0,0 10 0 0 0,0-2-7639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2T14:52:14.364"/>
    </inkml:context>
    <inkml:brush xml:id="br0">
      <inkml:brushProperty name="width" value="0.05" units="cm"/>
      <inkml:brushProperty name="height" value="0.05" units="cm"/>
      <inkml:brushProperty name="color" value="#008C3A"/>
    </inkml:brush>
  </inkml:definitions>
  <inkml:trace contextRef="#ctx0" brushRef="#br0">40 17 3536 0 0,'-9'-12'72'0'0,"1"8"24"0"0,-1 8 0 0 0,-4-1 8 0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11-04T08:40:38.702"/>
    </inkml:context>
    <inkml:brush xml:id="br0">
      <inkml:brushProperty name="width" value="0.05292" units="cm"/>
      <inkml:brushProperty name="height" value="0.05292" units="cm"/>
      <inkml:brushProperty name="color" value="#FF0000"/>
    </inkml:brush>
  </inkml:definitions>
  <inkml:trace contextRef="#ctx0" brushRef="#br0">22504 16132 2368 0,'0'0'211'15,"0"0"-169"-15,0 0-34 0,0 0-8 16,0 0-125-16,0 0-27 0,0 0-6 0,0 0-736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AD8CA-9394-405C-8C9E-712D9A613F19}" type="datetimeFigureOut">
              <a:rPr lang="en-GB" smtClean="0"/>
              <a:t>29/06/2021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84B5E-D8D6-4289-A107-4A6469469F2F}" type="slidenum">
              <a:rPr lang="en-GB" smtClean="0"/>
              <a:t>‹Nº›</a:t>
            </a:fld>
            <a:endParaRPr lang="en-GB"/>
          </a:p>
        </p:txBody>
      </p:sp>
    </p:spTree>
    <p:extLst>
      <p:ext uri="{BB962C8B-B14F-4D97-AF65-F5344CB8AC3E}">
        <p14:creationId xmlns:p14="http://schemas.microsoft.com/office/powerpoint/2010/main" val="227573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33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9650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09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253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188253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sz="18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550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50868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769868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594609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344948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248764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054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1953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1953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5939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65323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237747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72595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1882532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0202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389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67929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a:solidFill>
                <a:srgbClr val="282828"/>
              </a:solidFill>
              <a:latin typeface="Segoe UI"/>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BD413-3388-4FF7-8FAB-3A0BD66ADD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61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89165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826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32688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977388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977388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532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976234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206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F84B5E-D8D6-4289-A107-4A6469469F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83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a:solidFill>
                <a:srgbClr val="282828"/>
              </a:solidFill>
              <a:latin typeface="Segoe UI"/>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BD413-3388-4FF7-8FAB-3A0BD66ADD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94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a:solidFill>
                <a:srgbClr val="282828"/>
              </a:solidFill>
              <a:latin typeface="Segoe UI"/>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BD413-3388-4FF7-8FAB-3A0BD66ADD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671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indent="-117475">
              <a:buFont typeface="Arial" panose="020B0604020202020204" pitchFamily="34" charset="0"/>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9E5AE-CE17-4124-B646-5EB62C6AD2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08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889642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831825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632936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74962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556504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sz="18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99971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4019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9902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9650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2D3714-B553-A044-BA72-366907BA36B5}" type="slidenum">
              <a:rPr lang="en-US" smtClean="0"/>
              <a:t>10</a:t>
            </a:fld>
            <a:endParaRPr lang="en-US"/>
          </a:p>
        </p:txBody>
      </p:sp>
    </p:spTree>
    <p:extLst>
      <p:ext uri="{BB962C8B-B14F-4D97-AF65-F5344CB8AC3E}">
        <p14:creationId xmlns:p14="http://schemas.microsoft.com/office/powerpoint/2010/main" val="4215885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172687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2532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1882532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sz="18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5500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508687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100105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594609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4160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248764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195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2D3714-B553-A044-BA72-366907BA36B5}" type="slidenum">
              <a:rPr lang="en-US" smtClean="0"/>
              <a:t>11</a:t>
            </a:fld>
            <a:endParaRPr lang="en-US"/>
          </a:p>
        </p:txBody>
      </p:sp>
    </p:spTree>
    <p:extLst>
      <p:ext uri="{BB962C8B-B14F-4D97-AF65-F5344CB8AC3E}">
        <p14:creationId xmlns:p14="http://schemas.microsoft.com/office/powerpoint/2010/main" val="18082047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5939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68F84B5E-D8D6-4289-A107-4A6469469F2F}" type="slidenum">
              <a:rPr lang="en-GB" smtClean="0"/>
              <a:t>79</a:t>
            </a:fld>
            <a:endParaRPr lang="en-GB"/>
          </a:p>
        </p:txBody>
      </p:sp>
    </p:spTree>
    <p:extLst>
      <p:ext uri="{BB962C8B-B14F-4D97-AF65-F5344CB8AC3E}">
        <p14:creationId xmlns:p14="http://schemas.microsoft.com/office/powerpoint/2010/main" val="2990079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3564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68F84B5E-D8D6-4289-A107-4A6469469F2F}" type="slidenum">
              <a:rPr lang="en-GB" smtClean="0"/>
              <a:t>81</a:t>
            </a:fld>
            <a:endParaRPr lang="en-GB"/>
          </a:p>
        </p:txBody>
      </p:sp>
    </p:spTree>
    <p:extLst>
      <p:ext uri="{BB962C8B-B14F-4D97-AF65-F5344CB8AC3E}">
        <p14:creationId xmlns:p14="http://schemas.microsoft.com/office/powerpoint/2010/main" val="5751774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15781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1416901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40683659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9086495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000223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68F84B5E-D8D6-4289-A107-4A6469469F2F}" type="slidenum">
              <a:rPr lang="en-GB" smtClean="0"/>
              <a:t>87</a:t>
            </a:fld>
            <a:endParaRPr lang="en-GB"/>
          </a:p>
        </p:txBody>
      </p:sp>
    </p:spTree>
    <p:extLst>
      <p:ext uri="{BB962C8B-B14F-4D97-AF65-F5344CB8AC3E}">
        <p14:creationId xmlns:p14="http://schemas.microsoft.com/office/powerpoint/2010/main" val="524941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8F84B5E-D8D6-4289-A107-4A6469469F2F}" type="slidenum">
              <a:rPr lang="en-GB" smtClean="0"/>
              <a:t>14</a:t>
            </a:fld>
            <a:endParaRPr lang="en-GB"/>
          </a:p>
        </p:txBody>
      </p:sp>
    </p:spTree>
    <p:extLst>
      <p:ext uri="{BB962C8B-B14F-4D97-AF65-F5344CB8AC3E}">
        <p14:creationId xmlns:p14="http://schemas.microsoft.com/office/powerpoint/2010/main" val="3889821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9249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68F84B5E-D8D6-4289-A107-4A6469469F2F}" type="slidenum">
              <a:rPr lang="en-GB" smtClean="0"/>
              <a:t>89</a:t>
            </a:fld>
            <a:endParaRPr lang="en-GB"/>
          </a:p>
        </p:txBody>
      </p:sp>
    </p:spTree>
    <p:extLst>
      <p:ext uri="{BB962C8B-B14F-4D97-AF65-F5344CB8AC3E}">
        <p14:creationId xmlns:p14="http://schemas.microsoft.com/office/powerpoint/2010/main" val="2610137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989575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24873592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348279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CE2DE8-BD00-4427-B03A-8561DB8BC17C}"/>
              </a:ext>
            </a:extLst>
          </p:cNvPr>
          <p:cNvSpPr>
            <a:spLocks noGrp="1"/>
          </p:cNvSpPr>
          <p:nvPr>
            <p:ph type="body" idx="1"/>
          </p:nvPr>
        </p:nvSpPr>
        <p:spPr/>
        <p:txBody>
          <a:bodyPr/>
          <a:lstStyle/>
          <a:p>
            <a:pPr marL="0" marR="0">
              <a:lnSpc>
                <a:spcPct val="106000"/>
              </a:lnSpc>
              <a:spcBef>
                <a:spcPts val="0"/>
              </a:spcBef>
              <a:spcAft>
                <a:spcPts val="800"/>
              </a:spcAft>
            </a:pPr>
            <a:endParaRPr lang="en-US"/>
          </a:p>
        </p:txBody>
      </p:sp>
    </p:spTree>
    <p:extLst>
      <p:ext uri="{BB962C8B-B14F-4D97-AF65-F5344CB8AC3E}">
        <p14:creationId xmlns:p14="http://schemas.microsoft.com/office/powerpoint/2010/main" val="29385813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5241574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87692">
              <a:defRPr/>
            </a:pPr>
            <a:endParaRPr lang="en-US"/>
          </a:p>
        </p:txBody>
      </p:sp>
      <p:sp>
        <p:nvSpPr>
          <p:cNvPr id="4" name="Slide Number Placeholder 3"/>
          <p:cNvSpPr>
            <a:spLocks noGrp="1"/>
          </p:cNvSpPr>
          <p:nvPr>
            <p:ph type="sldNum" sz="quarter" idx="10"/>
          </p:nvPr>
        </p:nvSpPr>
        <p:spPr/>
        <p:txBody>
          <a:bodyPr/>
          <a:lstStyle/>
          <a:p>
            <a:pPr marL="0" marR="0" lvl="0" indent="0" algn="r" defTabSz="3223228" rtl="0" eaLnBrk="1" fontAlgn="auto" latinLnBrk="0" hangingPunct="1">
              <a:lnSpc>
                <a:spcPct val="100000"/>
              </a:lnSpc>
              <a:spcBef>
                <a:spcPts val="0"/>
              </a:spcBef>
              <a:spcAft>
                <a:spcPts val="0"/>
              </a:spcAft>
              <a:buClrTx/>
              <a:buSzTx/>
              <a:buFontTx/>
              <a:buNone/>
              <a:tabLst/>
              <a:defRPr/>
            </a:pPr>
            <a:fld id="{39C7AF0D-4CA1-4851-9CE3-2AC50BEAF3FE}" type="slidenum">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3223228" rtl="0" eaLnBrk="1" fontAlgn="auto" latinLnBrk="0" hangingPunct="1">
                <a:lnSpc>
                  <a:spcPct val="100000"/>
                </a:lnSpc>
                <a:spcBef>
                  <a:spcPts val="0"/>
                </a:spcBef>
                <a:spcAft>
                  <a:spcPts val="0"/>
                </a:spcAft>
                <a:buClrTx/>
                <a:buSzTx/>
                <a:buFontTx/>
                <a:buNone/>
                <a:tabLst/>
                <a:defRPr/>
              </a:pPr>
              <a:t>96</a:t>
            </a:fld>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511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76769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Zoom and Google compete content, Kamila is working with Compete team to leverage existing partner-ready content for FY22.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5C3C-361D-4EEB-A9F5-638007DB97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5077" marR="0" lvl="0" indent="0" algn="l" defTabSz="92927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6/29/2021 5:19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957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29579"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367469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33.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3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3363345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37633818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06897"/>
          </a:xfrm>
        </p:spPr>
        <p:txBody>
          <a:bodyPr/>
          <a:lstStyle>
            <a:lvl1pPr marL="0" algn="l" defTabSz="824072" rtl="0" eaLnBrk="1" latinLnBrk="0" hangingPunct="1">
              <a:spcBef>
                <a:spcPct val="0"/>
              </a:spcBef>
              <a:buNone/>
              <a:defRPr lang="en-US" sz="3966" b="0" i="0" u="none" kern="1200" spc="-135"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 name="Text Placeholder 5"/>
          <p:cNvSpPr>
            <a:spLocks noGrp="1"/>
          </p:cNvSpPr>
          <p:nvPr>
            <p:ph type="body" sz="quarter" idx="11"/>
          </p:nvPr>
        </p:nvSpPr>
        <p:spPr>
          <a:xfrm>
            <a:off x="269239" y="1189179"/>
            <a:ext cx="11653523" cy="1451103"/>
          </a:xfrm>
        </p:spPr>
        <p:txBody>
          <a:bodyPr/>
          <a:lstStyle>
            <a:lvl1pPr marL="0" indent="0">
              <a:spcBef>
                <a:spcPts val="0"/>
              </a:spcBef>
              <a:spcAft>
                <a:spcPts val="1081"/>
              </a:spcAft>
              <a:buNone/>
              <a:defRPr lang="en-US" sz="2524" kern="1200" spc="-27" baseline="0" dirty="0">
                <a:solidFill>
                  <a:schemeClr val="accent1"/>
                </a:solidFill>
                <a:latin typeface="+mn-lt"/>
                <a:ea typeface="+mn-ea"/>
                <a:cs typeface="Bodoni Std Bold Italic"/>
              </a:defRPr>
            </a:lvl1pPr>
            <a:lvl2pPr marL="0" indent="0">
              <a:spcBef>
                <a:spcPts val="0"/>
              </a:spcBef>
              <a:spcAft>
                <a:spcPts val="1081"/>
              </a:spcAft>
              <a:buFontTx/>
              <a:buNone/>
              <a:defRPr sz="1803"/>
            </a:lvl2pPr>
            <a:lvl3pPr marL="206057" indent="0">
              <a:spcBef>
                <a:spcPts val="0"/>
              </a:spcBef>
              <a:spcAft>
                <a:spcPts val="1081"/>
              </a:spcAft>
              <a:buNone/>
              <a:defRPr/>
            </a:lvl3pPr>
            <a:lvl4pPr marL="412113" indent="0">
              <a:spcBef>
                <a:spcPts val="0"/>
              </a:spcBef>
              <a:spcAft>
                <a:spcPts val="1081"/>
              </a:spcAft>
              <a:buNone/>
              <a:defRPr/>
            </a:lvl4pPr>
            <a:lvl5pPr marL="618171" indent="0">
              <a:spcBef>
                <a:spcPts val="0"/>
              </a:spcBef>
              <a:spcAft>
                <a:spcPts val="1081"/>
              </a:spcAft>
              <a:buNone/>
              <a:defRPr/>
            </a:lvl5pPr>
          </a:lstStyle>
          <a:p>
            <a:pPr marL="0" marR="0" lvl="0"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Edit Master text styles</a:t>
            </a:r>
          </a:p>
          <a:p>
            <a:pPr marL="0" marR="0" lvl="1"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824227"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Tree>
    <p:extLst>
      <p:ext uri="{BB962C8B-B14F-4D97-AF65-F5344CB8AC3E}">
        <p14:creationId xmlns:p14="http://schemas.microsoft.com/office/powerpoint/2010/main" val="333704513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55196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3" y="2145841"/>
            <a:ext cx="5555966" cy="758022"/>
          </a:xfrm>
          <a:prstGeom prst="rect">
            <a:avLst/>
          </a:prstGeom>
        </p:spPr>
        <p:txBody>
          <a:bodyPr vert="horz" wrap="square" lIns="0" tIns="164592" rIns="0" bIns="0" rtlCol="0" anchor="t">
            <a:noAutofit/>
          </a:bodyPr>
          <a:lstStyle>
            <a:lvl1pPr>
              <a:defRPr sz="5190"/>
            </a:lvl1pPr>
          </a:lstStyle>
          <a:p>
            <a:r>
              <a:rPr lang="en-US"/>
              <a:t>Photo layout 1</a:t>
            </a:r>
          </a:p>
        </p:txBody>
      </p:sp>
    </p:spTree>
    <p:extLst>
      <p:ext uri="{BB962C8B-B14F-4D97-AF65-F5344CB8AC3E}">
        <p14:creationId xmlns:p14="http://schemas.microsoft.com/office/powerpoint/2010/main" val="2925345539"/>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Пустой слайд">
    <p:spTree>
      <p:nvGrpSpPr>
        <p:cNvPr id="1" name=""/>
        <p:cNvGrpSpPr/>
        <p:nvPr/>
      </p:nvGrpSpPr>
      <p:grpSpPr>
        <a:xfrm>
          <a:off x="0" y="0"/>
          <a:ext cx="0" cy="0"/>
          <a:chOff x="0" y="0"/>
          <a:chExt cx="0" cy="0"/>
        </a:xfrm>
      </p:grpSpPr>
      <p:sp>
        <p:nvSpPr>
          <p:cNvPr id="5" name="Рисунок 8"/>
          <p:cNvSpPr>
            <a:spLocks noGrp="1"/>
          </p:cNvSpPr>
          <p:nvPr>
            <p:ph type="pic" sz="quarter" idx="10"/>
          </p:nvPr>
        </p:nvSpPr>
        <p:spPr>
          <a:xfrm>
            <a:off x="725906" y="2438400"/>
            <a:ext cx="4856748" cy="669927"/>
          </a:xfrm>
          <a:prstGeom prst="rect">
            <a:avLst/>
          </a:prstGeom>
        </p:spPr>
        <p:txBody>
          <a:bodyPr/>
          <a:lstStyle/>
          <a:p>
            <a:pPr lvl="0"/>
            <a:endParaRPr lang="ru-RU" noProof="0"/>
          </a:p>
        </p:txBody>
      </p:sp>
    </p:spTree>
    <p:extLst>
      <p:ext uri="{BB962C8B-B14F-4D97-AF65-F5344CB8AC3E}">
        <p14:creationId xmlns:p14="http://schemas.microsoft.com/office/powerpoint/2010/main" val="29327108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_Subtitle_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06897"/>
          </a:xfrm>
        </p:spPr>
        <p:txBody>
          <a:bodyPr/>
          <a:lstStyle>
            <a:lvl1pPr marL="0" algn="l" defTabSz="823923" rtl="0" eaLnBrk="1" latinLnBrk="0" hangingPunct="1">
              <a:spcBef>
                <a:spcPct val="0"/>
              </a:spcBef>
              <a:buNone/>
              <a:defRPr lang="en-US" sz="3604" b="0" i="0" u="none" kern="1200" spc="-135"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3" name="Slide Number Placeholder 4"/>
          <p:cNvSpPr>
            <a:spLocks noGrp="1"/>
          </p:cNvSpPr>
          <p:nvPr>
            <p:ph type="sldNum" sz="quarter" idx="4"/>
          </p:nvPr>
        </p:nvSpPr>
        <p:spPr>
          <a:xfrm>
            <a:off x="11460329" y="6379993"/>
            <a:ext cx="462434" cy="364224"/>
          </a:xfrm>
          <a:prstGeom prst="rect">
            <a:avLst/>
          </a:prstGeom>
        </p:spPr>
        <p:txBody>
          <a:bodyPr vert="horz" lIns="91440" tIns="45720" rIns="91440" bIns="45720" rtlCol="0" anchor="ctr"/>
          <a:lstStyle>
            <a:lvl1pPr algn="r">
              <a:defRPr sz="811">
                <a:solidFill>
                  <a:schemeClr val="tx1">
                    <a:tint val="75000"/>
                  </a:schemeClr>
                </a:solidFill>
              </a:defRPr>
            </a:lvl1pPr>
          </a:lstStyle>
          <a:p>
            <a:fld id="{9CFB177D-BDEE-461F-8E7E-3786FE505ADE}" type="slidenum">
              <a:rPr lang="en-US" smtClean="0"/>
              <a:pPr/>
              <a:t>‹Nº›</a:t>
            </a:fld>
            <a:endParaRPr lang="en-US"/>
          </a:p>
        </p:txBody>
      </p:sp>
      <p:sp>
        <p:nvSpPr>
          <p:cNvPr id="4" name="Text Placeholder 7"/>
          <p:cNvSpPr>
            <a:spLocks noGrp="1"/>
          </p:cNvSpPr>
          <p:nvPr>
            <p:ph type="body" sz="quarter" idx="10"/>
          </p:nvPr>
        </p:nvSpPr>
        <p:spPr>
          <a:xfrm>
            <a:off x="269241" y="1144934"/>
            <a:ext cx="11655079" cy="499367"/>
          </a:xfrm>
        </p:spPr>
        <p:txBody>
          <a:bodyPr tIns="0" bIns="0"/>
          <a:lstStyle>
            <a:lvl1pPr marL="0" indent="0">
              <a:buNone/>
              <a:defRPr lang="en-US" sz="1803" kern="1200" spc="-27" baseline="0" dirty="0">
                <a:solidFill>
                  <a:schemeClr val="accent1"/>
                </a:solidFill>
                <a:latin typeface="+mn-lt"/>
                <a:ea typeface="+mn-ea"/>
                <a:cs typeface="Bodoni Std Bold Italic"/>
              </a:defRPr>
            </a:lvl1pPr>
          </a:lstStyle>
          <a:p>
            <a:pPr marL="0" lvl="0" algn="l" defTabSz="824079" rtl="0" eaLnBrk="1" latinLnBrk="0" hangingPunct="1"/>
            <a:r>
              <a:rPr lang="en-US"/>
              <a:t>Edit Master text styles</a:t>
            </a:r>
          </a:p>
          <a:p>
            <a:pPr marL="0" lvl="0" algn="l" defTabSz="824079" rtl="0" eaLnBrk="1" latinLnBrk="0" hangingPunct="1"/>
            <a:endParaRPr lang="en-US"/>
          </a:p>
        </p:txBody>
      </p:sp>
      <p:sp>
        <p:nvSpPr>
          <p:cNvPr id="5" name="Text Placeholder 5"/>
          <p:cNvSpPr>
            <a:spLocks noGrp="1"/>
          </p:cNvSpPr>
          <p:nvPr>
            <p:ph type="body" sz="quarter" idx="11"/>
          </p:nvPr>
        </p:nvSpPr>
        <p:spPr>
          <a:xfrm>
            <a:off x="269241" y="1748470"/>
            <a:ext cx="11653523" cy="1098186"/>
          </a:xfrm>
        </p:spPr>
        <p:txBody>
          <a:bodyPr/>
          <a:lstStyle>
            <a:lvl1pPr marL="0" indent="0">
              <a:buNone/>
              <a:defRPr spc="0">
                <a:solidFill>
                  <a:schemeClr val="accent5"/>
                </a:solidFill>
              </a:defRPr>
            </a:lvl1pPr>
            <a:lvl2pPr marL="0" indent="0">
              <a:buFontTx/>
              <a:buNone/>
              <a:defRPr sz="1623" spc="0">
                <a:solidFill>
                  <a:schemeClr val="accent5"/>
                </a:solidFill>
              </a:defRPr>
            </a:lvl2pPr>
            <a:lvl3pPr marL="206020" indent="0">
              <a:buNone/>
              <a:defRPr sz="1441" spc="0">
                <a:solidFill>
                  <a:schemeClr val="accent5"/>
                </a:solidFill>
              </a:defRPr>
            </a:lvl3pPr>
            <a:lvl4pPr marL="412039" indent="0">
              <a:buNone/>
              <a:defRPr sz="1261" spc="0">
                <a:solidFill>
                  <a:schemeClr val="accent5"/>
                </a:solidFill>
              </a:defRPr>
            </a:lvl4pPr>
            <a:lvl5pPr marL="618059" indent="0">
              <a:buNone/>
              <a:defRPr sz="1261" spc="0">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4213509" y="6532257"/>
            <a:ext cx="3764984" cy="99836"/>
          </a:xfrm>
          <a:prstGeom prst="rect">
            <a:avLst/>
          </a:prstGeom>
          <a:noFill/>
        </p:spPr>
        <p:txBody>
          <a:bodyPr wrap="square" lIns="0" tIns="0" rIns="0" bIns="0" rtlCol="0" anchor="ctr" anchorCtr="0">
            <a:spAutoFit/>
          </a:bodyPr>
          <a:lstStyle/>
          <a:p>
            <a:pPr algn="ctr">
              <a:lnSpc>
                <a:spcPct val="90000"/>
              </a:lnSpc>
              <a:spcAft>
                <a:spcPts val="541"/>
              </a:spcAft>
            </a:pPr>
            <a:r>
              <a:rPr lang="en-US" sz="721" spc="45" baseline="0">
                <a:solidFill>
                  <a:schemeClr val="bg1">
                    <a:lumMod val="50000"/>
                  </a:schemeClr>
                </a:solidFill>
              </a:rPr>
              <a:t>MICROSOFT CONFIDENTIAL INTERNAL USE ONLY </a:t>
            </a:r>
          </a:p>
        </p:txBody>
      </p:sp>
    </p:spTree>
    <p:extLst>
      <p:ext uri="{BB962C8B-B14F-4D97-AF65-F5344CB8AC3E}">
        <p14:creationId xmlns:p14="http://schemas.microsoft.com/office/powerpoint/2010/main" val="288307942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27956015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44BD38-CEDF-4C1D-A6F9-3F05EE2B77C5}"/>
              </a:ext>
            </a:extLst>
          </p:cNvPr>
          <p:cNvSpPr txBox="1">
            <a:spLocks/>
          </p:cNvSpPr>
          <p:nvPr userDrawn="1"/>
        </p:nvSpPr>
        <p:spPr bwMode="auto">
          <a:xfrm>
            <a:off x="1264069" y="6412888"/>
            <a:ext cx="9663862"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1087313" rtl="0" eaLnBrk="1" fontAlgn="base" hangingPunct="1">
              <a:spcBef>
                <a:spcPct val="0"/>
              </a:spcBef>
              <a:spcAft>
                <a:spcPct val="0"/>
              </a:spcAft>
              <a:buClr>
                <a:schemeClr val="tx2"/>
              </a:buClr>
              <a:defRPr sz="1800" baseline="0">
                <a:solidFill>
                  <a:schemeClr val="tx1"/>
                </a:solidFill>
                <a:latin typeface="+mj-lt"/>
                <a:ea typeface="Arial Unicode MS" pitchFamily="34" charset="-128"/>
                <a:cs typeface="Arial Unicode MS" pitchFamily="34" charset="-128"/>
              </a:defRPr>
            </a:lvl1pPr>
            <a:lvl2pPr marL="235199" indent="-233272" algn="l" defTabSz="1087313" rtl="0" eaLnBrk="1" fontAlgn="base" hangingPunct="1">
              <a:spcBef>
                <a:spcPct val="0"/>
              </a:spcBef>
              <a:spcAft>
                <a:spcPct val="0"/>
              </a:spcAft>
              <a:buClr>
                <a:schemeClr val="tx2"/>
              </a:buClr>
              <a:buSzPct val="125000"/>
              <a:buFont typeface="Arial" charset="0"/>
              <a:buChar char="▪"/>
              <a:defRPr sz="1800" baseline="0">
                <a:solidFill>
                  <a:schemeClr val="tx1"/>
                </a:solidFill>
                <a:latin typeface="+mn-lt"/>
                <a:ea typeface="Arial Unicode MS" pitchFamily="34" charset="-128"/>
                <a:cs typeface="Arial Unicode MS" pitchFamily="34" charset="-128"/>
              </a:defRPr>
            </a:lvl2pPr>
            <a:lvl3pPr marL="555224" indent="-318098" algn="l" defTabSz="1087313"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3pPr>
            <a:lvl4pPr marL="746082" indent="-188930" algn="l" defTabSz="1087313"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4pPr>
            <a:lvl5pPr marL="910567" indent="-158085" algn="l" defTabSz="1087313" rtl="0" eaLnBrk="1" fontAlgn="base" hangingPunct="1">
              <a:spcBef>
                <a:spcPct val="0"/>
              </a:spcBef>
              <a:spcAft>
                <a:spcPct val="0"/>
              </a:spcAft>
              <a:buClr>
                <a:schemeClr val="tx2"/>
              </a:buClr>
              <a:buSzPct val="89000"/>
              <a:buFont typeface="Arial" charset="0"/>
              <a:buChar char="-"/>
              <a:defRPr sz="1800" baseline="0">
                <a:solidFill>
                  <a:schemeClr val="tx1"/>
                </a:solidFill>
                <a:latin typeface="+mn-lt"/>
                <a:ea typeface="Arial Unicode MS" pitchFamily="34" charset="-128"/>
                <a:cs typeface="Arial Unicode MS" pitchFamily="34" charset="-128"/>
              </a:defRPr>
            </a:lvl5pPr>
            <a:lvl6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567" indent="-158085" algn="l" defTabSz="1087313"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a:lstStyle>
          <a:p>
            <a:pPr marL="0" marR="0" lvl="0" indent="0" algn="ctr" defTabSz="1087313" rtl="0" eaLnBrk="1" fontAlgn="base" latinLnBrk="0" hangingPunct="1">
              <a:lnSpc>
                <a:spcPct val="100000"/>
              </a:lnSpc>
              <a:spcBef>
                <a:spcPct val="0"/>
              </a:spcBef>
              <a:spcAft>
                <a:spcPct val="0"/>
              </a:spcAft>
              <a:buClr>
                <a:srgbClr val="0072C6"/>
              </a:buClr>
              <a:buSzTx/>
              <a:buFontTx/>
              <a:buNone/>
              <a:tabLst/>
              <a:defRPr/>
            </a:pPr>
            <a:r>
              <a:rPr kumimoji="0" lang="en-US" sz="1000" b="0" i="0" u="none" strike="noStrike" kern="0" cap="none" spc="0" normalizeH="0" baseline="0" noProof="0">
                <a:ln>
                  <a:noFill/>
                </a:ln>
                <a:gradFill>
                  <a:gsLst>
                    <a:gs pos="83000">
                      <a:schemeClr val="bg1">
                        <a:lumMod val="50000"/>
                      </a:schemeClr>
                    </a:gs>
                    <a:gs pos="100000">
                      <a:schemeClr val="bg1">
                        <a:lumMod val="50000"/>
                      </a:schemeClr>
                    </a:gs>
                  </a:gsLst>
                  <a:lin ang="5400000" scaled="1"/>
                </a:gradFill>
                <a:effectLst/>
                <a:uLnTx/>
                <a:uFillTx/>
                <a:latin typeface="+mj-lt"/>
                <a:ea typeface="Arial Unicode MS" pitchFamily="34" charset="-128"/>
                <a:cs typeface="Arial Unicode MS" pitchFamily="34" charset="-128"/>
              </a:rPr>
              <a:t>CONFIDENTIAL — FOR PLANNING PURPOSES ONLY</a:t>
            </a:r>
          </a:p>
        </p:txBody>
      </p:sp>
    </p:spTree>
    <p:extLst>
      <p:ext uri="{BB962C8B-B14F-4D97-AF65-F5344CB8AC3E}">
        <p14:creationId xmlns:p14="http://schemas.microsoft.com/office/powerpoint/2010/main" val="35118476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101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5" name="Object 4" hidden="1"/>
                      <p:cNvPicPr/>
                      <p:nvPr/>
                    </p:nvPicPr>
                    <p:blipFill>
                      <a:blip r:embed="rId4"/>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8811844-77C4-4399-8DF6-5D218FE902C8}"/>
              </a:ext>
            </a:extLst>
          </p:cNvPr>
          <p:cNvSpPr txBox="1"/>
          <p:nvPr userDrawn="1"/>
        </p:nvSpPr>
        <p:spPr>
          <a:xfrm>
            <a:off x="4572585" y="6683220"/>
            <a:ext cx="2120773" cy="90602"/>
          </a:xfrm>
          <a:prstGeom prst="rect">
            <a:avLst/>
          </a:prstGeom>
          <a:noFill/>
        </p:spPr>
        <p:txBody>
          <a:bodyPr wrap="none" lIns="0" tIns="0" rIns="0" bIns="0" rtlCol="0">
            <a:spAutoFit/>
          </a:bodyPr>
          <a:lstStyle/>
          <a:p>
            <a:pPr>
              <a:lnSpc>
                <a:spcPct val="90000"/>
              </a:lnSpc>
              <a:spcAft>
                <a:spcPts val="341"/>
              </a:spcAft>
            </a:pPr>
            <a:r>
              <a:rPr lang="en-US" sz="654">
                <a:gradFill>
                  <a:gsLst>
                    <a:gs pos="2917">
                      <a:schemeClr val="tx1"/>
                    </a:gs>
                    <a:gs pos="30000">
                      <a:schemeClr val="tx1"/>
                    </a:gs>
                  </a:gsLst>
                  <a:lin ang="5400000" scaled="0"/>
                </a:gradFill>
              </a:rPr>
              <a:t>MICROSOFT</a:t>
            </a:r>
            <a:r>
              <a:rPr lang="en-US" sz="654" baseline="0">
                <a:gradFill>
                  <a:gsLst>
                    <a:gs pos="2917">
                      <a:schemeClr val="tx1"/>
                    </a:gs>
                    <a:gs pos="30000">
                      <a:schemeClr val="tx1"/>
                    </a:gs>
                  </a:gsLst>
                  <a:lin ang="5400000" scaled="0"/>
                </a:gradFill>
              </a:rPr>
              <a:t> CONFIDENTIAL / </a:t>
            </a:r>
            <a:r>
              <a:rPr lang="en-US" sz="654" b="1" baseline="0">
                <a:gradFill>
                  <a:gsLst>
                    <a:gs pos="2917">
                      <a:schemeClr val="tx1"/>
                    </a:gs>
                    <a:gs pos="30000">
                      <a:schemeClr val="tx1"/>
                    </a:gs>
                  </a:gsLst>
                  <a:lin ang="5400000" scaled="0"/>
                </a:gradFill>
              </a:rPr>
              <a:t>FOR INTERNAL USE</a:t>
            </a:r>
            <a:r>
              <a:rPr lang="en-US" sz="654" baseline="0">
                <a:gradFill>
                  <a:gsLst>
                    <a:gs pos="2917">
                      <a:schemeClr val="tx1"/>
                    </a:gs>
                    <a:gs pos="30000">
                      <a:schemeClr val="tx1"/>
                    </a:gs>
                  </a:gsLst>
                  <a:lin ang="5400000" scaled="0"/>
                </a:gradFill>
              </a:rPr>
              <a:t> ONLY</a:t>
            </a:r>
            <a:endParaRPr lang="en-US" sz="654">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5370232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MAIN_Title subtitle and Content">
    <p:bg>
      <p:bgPr>
        <a:solidFill>
          <a:srgbClr val="FFFFF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828800"/>
            <a:ext cx="5403015" cy="1511183"/>
          </a:xfrm>
        </p:spPr>
        <p:txBody>
          <a:bodyPr wrap="square">
            <a:spAutoFit/>
          </a:bodyPr>
          <a:lstStyle>
            <a:lvl1pPr marL="0" indent="0">
              <a:spcBef>
                <a:spcPts val="1800"/>
              </a:spcBef>
              <a:buNone/>
              <a:defRPr sz="2000">
                <a:solidFill>
                  <a:schemeClr val="accent1"/>
                </a:solidFill>
                <a:latin typeface="+mn-lt"/>
              </a:defRPr>
            </a:lvl1pPr>
            <a:lvl2pPr marL="0" indent="0">
              <a:buNone/>
              <a:defRPr sz="1800">
                <a:solidFill>
                  <a:schemeClr val="accent1"/>
                </a:solidFill>
              </a:defRPr>
            </a:lvl2pPr>
            <a:lvl3pPr marL="0" indent="0">
              <a:buNone/>
              <a:defRPr sz="1600">
                <a:solidFill>
                  <a:schemeClr val="accent1"/>
                </a:solidFill>
              </a:defRPr>
            </a:lvl3pPr>
            <a:lvl4pPr marL="0" indent="0">
              <a:buNone/>
              <a:defRPr sz="1400">
                <a:solidFill>
                  <a:schemeClr val="accent1"/>
                </a:solidFill>
              </a:defRPr>
            </a:lvl4pPr>
            <a:lvl5pPr marL="0" indent="0">
              <a:buNone/>
              <a:defRPr sz="12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269240" y="289511"/>
            <a:ext cx="5403014" cy="1725143"/>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6420126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1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28089423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0F76-7FB0-4201-8817-B11EBF0D93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DFA8E0-23AC-4C17-9B5E-642C69111B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352634-5553-421A-8EED-D79DC3304130}"/>
              </a:ext>
            </a:extLst>
          </p:cNvPr>
          <p:cNvSpPr>
            <a:spLocks noGrp="1"/>
          </p:cNvSpPr>
          <p:nvPr>
            <p:ph type="dt" sz="half" idx="10"/>
          </p:nvPr>
        </p:nvSpPr>
        <p:spPr/>
        <p:txBody>
          <a:bodyPr/>
          <a:lstStyle/>
          <a:p>
            <a:fld id="{4BFEA5E8-3FEB-4F48-AC7F-1EBFFC84555E}" type="datetimeFigureOut">
              <a:rPr lang="en-US" smtClean="0"/>
              <a:t>6/29/2021</a:t>
            </a:fld>
            <a:endParaRPr lang="en-US"/>
          </a:p>
        </p:txBody>
      </p:sp>
      <p:sp>
        <p:nvSpPr>
          <p:cNvPr id="5" name="Footer Placeholder 4">
            <a:extLst>
              <a:ext uri="{FF2B5EF4-FFF2-40B4-BE49-F238E27FC236}">
                <a16:creationId xmlns:a16="http://schemas.microsoft.com/office/drawing/2014/main" id="{39346E04-09FC-4FC9-9586-F4128F657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4AED9-28AC-481C-A7B0-A2508D81E2EF}"/>
              </a:ext>
            </a:extLst>
          </p:cNvPr>
          <p:cNvSpPr>
            <a:spLocks noGrp="1"/>
          </p:cNvSpPr>
          <p:nvPr>
            <p:ph type="sldNum" sz="quarter" idx="12"/>
          </p:nvPr>
        </p:nvSpPr>
        <p:spPr/>
        <p:txBody>
          <a:bodyPr/>
          <a:lstStyle/>
          <a:p>
            <a:fld id="{4D0AFC08-D9CF-43A6-85BE-52E45FF62B7C}" type="slidenum">
              <a:rPr lang="en-US" smtClean="0"/>
              <a:t>‹Nº›</a:t>
            </a:fld>
            <a:endParaRPr lang="en-US"/>
          </a:p>
        </p:txBody>
      </p:sp>
    </p:spTree>
    <p:extLst>
      <p:ext uri="{BB962C8B-B14F-4D97-AF65-F5344CB8AC3E}">
        <p14:creationId xmlns:p14="http://schemas.microsoft.com/office/powerpoint/2010/main" val="1617781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2353560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1"/>
          </p:nvPr>
        </p:nvSpPr>
        <p:spPr>
          <a:xfrm>
            <a:off x="9180574" y="6202709"/>
            <a:ext cx="2742188" cy="364224"/>
          </a:xfrm>
          <a:prstGeom prst="rect">
            <a:avLst/>
          </a:prstGeom>
        </p:spPr>
        <p:txBody>
          <a:bodyPr/>
          <a:lstStyle/>
          <a:p>
            <a:fld id="{6FE11C20-4EC6-4324-BFBC-1345CFF97CC4}" type="slidenum">
              <a:rPr lang="en-US" smtClean="0"/>
              <a:t>‹Nº›</a:t>
            </a:fld>
            <a:endParaRPr lang="en-US"/>
          </a:p>
        </p:txBody>
      </p:sp>
      <p:sp>
        <p:nvSpPr>
          <p:cNvPr id="4" name="Footer Placeholder 3"/>
          <p:cNvSpPr>
            <a:spLocks noGrp="1"/>
          </p:cNvSpPr>
          <p:nvPr>
            <p:ph type="ftr" sz="quarter" idx="12"/>
          </p:nvPr>
        </p:nvSpPr>
        <p:spPr>
          <a:xfrm>
            <a:off x="269240" y="6187808"/>
            <a:ext cx="4114839" cy="364224"/>
          </a:xfrm>
          <a:prstGeom prst="rect">
            <a:avLst/>
          </a:prstGeom>
        </p:spPr>
        <p:txBody>
          <a:bodyPr/>
          <a:lstStyle/>
          <a:p>
            <a:pPr defTabSz="896350"/>
            <a:r>
              <a:rPr lang="en-US"/>
              <a:t>Section ID</a:t>
            </a:r>
          </a:p>
        </p:txBody>
      </p:sp>
    </p:spTree>
    <p:extLst>
      <p:ext uri="{BB962C8B-B14F-4D97-AF65-F5344CB8AC3E}">
        <p14:creationId xmlns:p14="http://schemas.microsoft.com/office/powerpoint/2010/main" val="10648836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242" y="325064"/>
            <a:ext cx="11655840" cy="622366"/>
          </a:xfrm>
          <a:prstGeom prst="rect">
            <a:avLst/>
          </a:prstGeom>
        </p:spPr>
        <p:txBody>
          <a:bodyPr anchor="ctr"/>
          <a:lstStyle>
            <a:lvl1pPr>
              <a:defRPr sz="2400" b="1"/>
            </a:lvl1pPr>
          </a:lstStyle>
          <a:p>
            <a:r>
              <a:rPr lang="en-US"/>
              <a:t>Click to edit Master title style</a:t>
            </a:r>
          </a:p>
        </p:txBody>
      </p:sp>
      <p:sp>
        <p:nvSpPr>
          <p:cNvPr id="5" name="Footer Placeholder 4"/>
          <p:cNvSpPr>
            <a:spLocks noGrp="1"/>
          </p:cNvSpPr>
          <p:nvPr>
            <p:ph type="ftr" sz="quarter" idx="11"/>
          </p:nvPr>
        </p:nvSpPr>
        <p:spPr>
          <a:xfrm>
            <a:off x="2480399" y="6485993"/>
            <a:ext cx="9112201" cy="364224"/>
          </a:xfrm>
        </p:spPr>
        <p:txBody>
          <a:bodyPr/>
          <a:lstStyle/>
          <a:p>
            <a:endParaRPr lang="en-US"/>
          </a:p>
        </p:txBody>
      </p:sp>
      <p:sp>
        <p:nvSpPr>
          <p:cNvPr id="6" name="Slide Number Placeholder 5"/>
          <p:cNvSpPr>
            <a:spLocks noGrp="1"/>
          </p:cNvSpPr>
          <p:nvPr>
            <p:ph type="sldNum" sz="quarter" idx="12"/>
          </p:nvPr>
        </p:nvSpPr>
        <p:spPr>
          <a:xfrm>
            <a:off x="11592601" y="6485992"/>
            <a:ext cx="599400" cy="364224"/>
          </a:xfrm>
        </p:spPr>
        <p:txBody>
          <a:bodyPr/>
          <a:lstStyle/>
          <a:p>
            <a:fld id="{FE5A5998-17B2-49C7-AEAE-DC49E3A53C2A}" type="slidenum">
              <a:rPr lang="en-US" smtClean="0"/>
              <a:t>‹Nº›</a:t>
            </a:fld>
            <a:endParaRPr lang="en-US"/>
          </a:p>
        </p:txBody>
      </p:sp>
    </p:spTree>
    <p:extLst>
      <p:ext uri="{BB962C8B-B14F-4D97-AF65-F5344CB8AC3E}">
        <p14:creationId xmlns:p14="http://schemas.microsoft.com/office/powerpoint/2010/main" val="105149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9AE6-315C-437A-886B-814D2AD7B0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815E6-F598-419B-9383-03494B3759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B927F-8CA8-4D0A-9E73-3BD44A4CC0E9}"/>
              </a:ext>
            </a:extLst>
          </p:cNvPr>
          <p:cNvSpPr>
            <a:spLocks noGrp="1"/>
          </p:cNvSpPr>
          <p:nvPr>
            <p:ph type="dt" sz="half" idx="10"/>
          </p:nvPr>
        </p:nvSpPr>
        <p:spPr/>
        <p:txBody>
          <a:bodyPr/>
          <a:lstStyle/>
          <a:p>
            <a:fld id="{71017418-0396-4519-84CC-28424D8EAEF4}" type="datetimeFigureOut">
              <a:rPr lang="en-US" smtClean="0"/>
              <a:t>6/29/2021</a:t>
            </a:fld>
            <a:endParaRPr lang="en-US"/>
          </a:p>
        </p:txBody>
      </p:sp>
      <p:sp>
        <p:nvSpPr>
          <p:cNvPr id="5" name="Footer Placeholder 4">
            <a:extLst>
              <a:ext uri="{FF2B5EF4-FFF2-40B4-BE49-F238E27FC236}">
                <a16:creationId xmlns:a16="http://schemas.microsoft.com/office/drawing/2014/main" id="{997222DC-9975-42EB-A1EA-D4CB47E09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BA953-4DBE-4271-83DC-39825ED9765E}"/>
              </a:ext>
            </a:extLst>
          </p:cNvPr>
          <p:cNvSpPr>
            <a:spLocks noGrp="1"/>
          </p:cNvSpPr>
          <p:nvPr>
            <p:ph type="sldNum" sz="quarter" idx="12"/>
          </p:nvPr>
        </p:nvSpPr>
        <p:spPr/>
        <p:txBody>
          <a:bodyPr/>
          <a:lstStyle/>
          <a:p>
            <a:fld id="{3AE050CD-1B78-48E3-BFE9-89D24FFD2571}" type="slidenum">
              <a:rPr lang="en-US" smtClean="0"/>
              <a:t>‹Nº›</a:t>
            </a:fld>
            <a:endParaRPr lang="en-US"/>
          </a:p>
        </p:txBody>
      </p:sp>
    </p:spTree>
    <p:extLst>
      <p:ext uri="{BB962C8B-B14F-4D97-AF65-F5344CB8AC3E}">
        <p14:creationId xmlns:p14="http://schemas.microsoft.com/office/powerpoint/2010/main" val="34284533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_autonumber">
    <p:spTree>
      <p:nvGrpSpPr>
        <p:cNvPr id="1" name=""/>
        <p:cNvGrpSpPr/>
        <p:nvPr/>
      </p:nvGrpSpPr>
      <p:grpSpPr>
        <a:xfrm>
          <a:off x="0" y="0"/>
          <a:ext cx="0" cy="0"/>
          <a:chOff x="0" y="0"/>
          <a:chExt cx="0" cy="0"/>
        </a:xfrm>
      </p:grpSpPr>
      <p:sp>
        <p:nvSpPr>
          <p:cNvPr id="2" name="Title 1"/>
          <p:cNvSpPr>
            <a:spLocks noGrp="1"/>
          </p:cNvSpPr>
          <p:nvPr>
            <p:ph type="title"/>
          </p:nvPr>
        </p:nvSpPr>
        <p:spPr>
          <a:xfrm>
            <a:off x="217722" y="201710"/>
            <a:ext cx="8966431" cy="451821"/>
          </a:xfrm>
        </p:spPr>
        <p:txBody>
          <a:bodyPr lIns="0" rIns="0"/>
          <a:lstStyle>
            <a:lvl1pPr>
              <a:defRPr sz="1150" b="0">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Slide Number Placeholder 3"/>
          <p:cNvSpPr>
            <a:spLocks noGrp="1"/>
          </p:cNvSpPr>
          <p:nvPr>
            <p:ph type="sldNum" sz="quarter" idx="11"/>
          </p:nvPr>
        </p:nvSpPr>
        <p:spPr>
          <a:xfrm>
            <a:off x="11307097" y="9"/>
            <a:ext cx="884903" cy="259335"/>
          </a:xfrm>
          <a:solidFill>
            <a:schemeClr val="bg2"/>
          </a:solidFill>
        </p:spPr>
        <p:txBody>
          <a:bodyPr lIns="91440" tIns="45720" rIns="91440" bIns="0" anchor="ctr" anchorCtr="0"/>
          <a:lstStyle>
            <a:lvl1pPr algn="ctr">
              <a:defRPr sz="575">
                <a:solidFill>
                  <a:schemeClr val="tx1"/>
                </a:solidFill>
              </a:defRPr>
            </a:lvl1pPr>
          </a:lstStyle>
          <a:p>
            <a:r>
              <a:rPr lang="en-US"/>
              <a:t>Slide: </a:t>
            </a:r>
            <a:fld id="{77A80767-0168-4202-AF54-9FDB461E3B29}" type="slidenum">
              <a:rPr lang="en-US" smtClean="0"/>
              <a:pPr/>
              <a:t>‹Nº›</a:t>
            </a:fld>
            <a:endParaRPr lang="en-US"/>
          </a:p>
        </p:txBody>
      </p:sp>
      <p:sp>
        <p:nvSpPr>
          <p:cNvPr id="7" name="Text Placeholder 6"/>
          <p:cNvSpPr>
            <a:spLocks noGrp="1"/>
          </p:cNvSpPr>
          <p:nvPr>
            <p:ph type="body" sz="quarter" idx="12" hasCustomPrompt="1"/>
          </p:nvPr>
        </p:nvSpPr>
        <p:spPr>
          <a:xfrm>
            <a:off x="4998497" y="10"/>
            <a:ext cx="6308609" cy="259335"/>
          </a:xfrm>
        </p:spPr>
        <p:txBody>
          <a:bodyPr vert="horz" wrap="square" lIns="127337" tIns="45720" rIns="182880" bIns="0" rtlCol="0" anchor="t" anchorCtr="0">
            <a:noAutofit/>
          </a:bodyPr>
          <a:lstStyle>
            <a:lvl1pPr marL="0" indent="0" algn="r">
              <a:buFontTx/>
              <a:buNone/>
              <a:defRPr lang="en-US" sz="575" b="0" cap="none" dirty="0">
                <a:ln w="3175">
                  <a:noFill/>
                </a:ln>
                <a:solidFill>
                  <a:schemeClr val="tx1"/>
                </a:solidFill>
                <a:effectLst/>
                <a:latin typeface="+mn-lt"/>
                <a:cs typeface="Segoe UI" pitchFamily="34" charset="0"/>
              </a:defRPr>
            </a:lvl1pPr>
          </a:lstStyle>
          <a:p>
            <a:pPr lvl="0">
              <a:spcBef>
                <a:spcPct val="0"/>
              </a:spcBef>
            </a:pPr>
            <a:r>
              <a:rPr lang="en-US"/>
              <a:t>Presenter: First Name, Last Name</a:t>
            </a:r>
          </a:p>
        </p:txBody>
      </p:sp>
    </p:spTree>
    <p:extLst>
      <p:ext uri="{BB962C8B-B14F-4D97-AF65-F5344CB8AC3E}">
        <p14:creationId xmlns:p14="http://schemas.microsoft.com/office/powerpoint/2010/main" val="345556846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216408" y="591671"/>
            <a:ext cx="11759184"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r>
              <a:rPr lang="en-US"/>
              <a:t>MICROSOFT CONFIDENTIAL</a:t>
            </a:r>
          </a:p>
        </p:txBody>
      </p:sp>
      <p:sp>
        <p:nvSpPr>
          <p:cNvPr id="7" name="Slide Number Placeholder 6"/>
          <p:cNvSpPr>
            <a:spLocks noGrp="1"/>
          </p:cNvSpPr>
          <p:nvPr>
            <p:ph type="sldNum" sz="quarter" idx="11"/>
          </p:nvPr>
        </p:nvSpPr>
        <p:spPr/>
        <p:txBody>
          <a:bodyPr/>
          <a:lstStyle/>
          <a:p>
            <a:fld id="{AA51F4C4-43BE-4293-9866-908CCEECE991}" type="slidenum">
              <a:rPr lang="en-US" smtClean="0"/>
              <a:t>‹Nº›</a:t>
            </a:fld>
            <a:endParaRPr lang="en-US"/>
          </a:p>
        </p:txBody>
      </p:sp>
    </p:spTree>
    <p:extLst>
      <p:ext uri="{BB962C8B-B14F-4D97-AF65-F5344CB8AC3E}">
        <p14:creationId xmlns:p14="http://schemas.microsoft.com/office/powerpoint/2010/main" val="2652048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4471AC-B226-453B-B377-3F1C2A4110A1}"/>
              </a:ext>
            </a:extLst>
          </p:cNvPr>
          <p:cNvSpPr>
            <a:spLocks noGrp="1"/>
          </p:cNvSpPr>
          <p:nvPr>
            <p:ph type="body" sz="quarter" idx="10" hasCustomPrompt="1"/>
          </p:nvPr>
        </p:nvSpPr>
        <p:spPr>
          <a:xfrm>
            <a:off x="6579383" y="99895"/>
            <a:ext cx="5482681" cy="666460"/>
          </a:xfrm>
          <a:solidFill>
            <a:srgbClr val="FFFF00"/>
          </a:solidFill>
        </p:spPr>
        <p:txBody>
          <a:bodyPr/>
          <a:lstStyle>
            <a:lvl1pPr marL="0" indent="0" algn="l">
              <a:buNone/>
              <a:defRPr b="1">
                <a:latin typeface="Abadi" panose="020B0604020202020204" pitchFamily="34" charset="0"/>
              </a:defRPr>
            </a:lvl1pPr>
          </a:lstStyle>
          <a:p>
            <a:pPr lvl="0"/>
            <a:r>
              <a:rPr lang="en-US"/>
              <a:t>Remove When Updated</a:t>
            </a:r>
          </a:p>
        </p:txBody>
      </p:sp>
    </p:spTree>
    <p:extLst>
      <p:ext uri="{BB962C8B-B14F-4D97-AF65-F5344CB8AC3E}">
        <p14:creationId xmlns:p14="http://schemas.microsoft.com/office/powerpoint/2010/main" val="35401675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39293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130284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29514528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
        <p:nvSpPr>
          <p:cNvPr id="3" name="TextBox 2">
            <a:extLst>
              <a:ext uri="{FF2B5EF4-FFF2-40B4-BE49-F238E27FC236}">
                <a16:creationId xmlns:a16="http://schemas.microsoft.com/office/drawing/2014/main" id="{7941EE98-1D5E-42BA-AC44-9CC0B043C811}"/>
              </a:ext>
            </a:extLst>
          </p:cNvPr>
          <p:cNvSpPr txBox="1"/>
          <p:nvPr userDrawn="1"/>
        </p:nvSpPr>
        <p:spPr>
          <a:xfrm>
            <a:off x="5111147" y="6471980"/>
            <a:ext cx="1969706" cy="184666"/>
          </a:xfrm>
          <a:prstGeom prst="rect">
            <a:avLst/>
          </a:prstGeom>
          <a:noFill/>
        </p:spPr>
        <p:txBody>
          <a:bodyPr wrap="square" lIns="0" tIns="0" rIns="0" bIns="0" rtlCol="0" anchor="ctr">
            <a:spAutoFit/>
          </a:bodyPr>
          <a:lstStyle/>
          <a:p>
            <a:pPr algn="ctr"/>
            <a:r>
              <a:rPr lang="en-US" sz="1200">
                <a:gradFill>
                  <a:gsLst>
                    <a:gs pos="2917">
                      <a:schemeClr val="tx1">
                        <a:alpha val="25000"/>
                      </a:schemeClr>
                    </a:gs>
                    <a:gs pos="30000">
                      <a:schemeClr val="tx1">
                        <a:alpha val="25000"/>
                      </a:schemeClr>
                    </a:gs>
                  </a:gsLst>
                  <a:lin ang="5400000" scaled="0"/>
                </a:gradFill>
                <a:latin typeface="+mj-lt"/>
              </a:rPr>
              <a:t>MICROSOFT CONFIDENTIAL</a:t>
            </a:r>
          </a:p>
        </p:txBody>
      </p:sp>
    </p:spTree>
    <p:extLst>
      <p:ext uri="{BB962C8B-B14F-4D97-AF65-F5344CB8AC3E}">
        <p14:creationId xmlns:p14="http://schemas.microsoft.com/office/powerpoint/2010/main" val="37200179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8947117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0639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23A350-E95D-4B53-93ED-E078AC058F4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1" y="0"/>
            <a:ext cx="12191999" cy="6857999"/>
          </a:xfrm>
          <a:prstGeom prst="rect">
            <a:avLst/>
          </a:prstGeom>
        </p:spPr>
      </p:pic>
      <p:sp>
        <p:nvSpPr>
          <p:cNvPr id="2" name="Date Placeholder 1">
            <a:extLst>
              <a:ext uri="{FF2B5EF4-FFF2-40B4-BE49-F238E27FC236}">
                <a16:creationId xmlns:a16="http://schemas.microsoft.com/office/drawing/2014/main" id="{CEA2653B-981D-4749-8F3F-A231C2FEE471}"/>
              </a:ext>
            </a:extLst>
          </p:cNvPr>
          <p:cNvSpPr>
            <a:spLocks noGrp="1"/>
          </p:cNvSpPr>
          <p:nvPr>
            <p:ph type="dt" sz="half" idx="10"/>
          </p:nvPr>
        </p:nvSpPr>
        <p:spPr/>
        <p:txBody>
          <a:bodyPr/>
          <a:lstStyle/>
          <a:p>
            <a:fld id="{8EDADF3F-77DF-41C9-86B0-3F0CE4B8A579}" type="datetimeFigureOut">
              <a:rPr lang="en-US" smtClean="0"/>
              <a:t>6/29/2021</a:t>
            </a:fld>
            <a:endParaRPr lang="en-US"/>
          </a:p>
        </p:txBody>
      </p:sp>
      <p:sp>
        <p:nvSpPr>
          <p:cNvPr id="3" name="Footer Placeholder 2">
            <a:extLst>
              <a:ext uri="{FF2B5EF4-FFF2-40B4-BE49-F238E27FC236}">
                <a16:creationId xmlns:a16="http://schemas.microsoft.com/office/drawing/2014/main" id="{90462A14-C83B-49BB-8F42-24C05635D2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D1CE4-1446-46A6-B6BF-0E4706CA675D}"/>
              </a:ext>
            </a:extLst>
          </p:cNvPr>
          <p:cNvSpPr>
            <a:spLocks noGrp="1"/>
          </p:cNvSpPr>
          <p:nvPr>
            <p:ph type="sldNum" sz="quarter" idx="12"/>
          </p:nvPr>
        </p:nvSpPr>
        <p:spPr/>
        <p:txBody>
          <a:bodyPr/>
          <a:lstStyle/>
          <a:p>
            <a:fld id="{03DC238B-AEB9-4225-9074-6EE3B0E27503}" type="slidenum">
              <a:rPr lang="en-US" smtClean="0"/>
              <a:t>‹Nº›</a:t>
            </a:fld>
            <a:endParaRPr lang="en-US"/>
          </a:p>
        </p:txBody>
      </p:sp>
    </p:spTree>
    <p:extLst>
      <p:ext uri="{BB962C8B-B14F-4D97-AF65-F5344CB8AC3E}">
        <p14:creationId xmlns:p14="http://schemas.microsoft.com/office/powerpoint/2010/main" val="40429642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62D0-C151-4EFE-942A-95130CE49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53E14E-959B-4BDD-8C88-910487B33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FCF3AB-CFF4-47C4-BC19-7BE6D4948E5F}"/>
              </a:ext>
            </a:extLst>
          </p:cNvPr>
          <p:cNvSpPr>
            <a:spLocks noGrp="1"/>
          </p:cNvSpPr>
          <p:nvPr>
            <p:ph type="dt" sz="half" idx="10"/>
          </p:nvPr>
        </p:nvSpPr>
        <p:spPr>
          <a:xfrm>
            <a:off x="838200" y="6356350"/>
            <a:ext cx="2743200" cy="365125"/>
          </a:xfrm>
          <a:prstGeom prst="rect">
            <a:avLst/>
          </a:prstGeom>
        </p:spPr>
        <p:txBody>
          <a:bodyPr/>
          <a:lstStyle/>
          <a:p>
            <a:fld id="{8EDADF3F-77DF-41C9-86B0-3F0CE4B8A579}" type="datetimeFigureOut">
              <a:rPr lang="en-US" smtClean="0"/>
              <a:t>6/29/2021</a:t>
            </a:fld>
            <a:endParaRPr lang="en-US"/>
          </a:p>
        </p:txBody>
      </p:sp>
      <p:sp>
        <p:nvSpPr>
          <p:cNvPr id="5" name="Footer Placeholder 4">
            <a:extLst>
              <a:ext uri="{FF2B5EF4-FFF2-40B4-BE49-F238E27FC236}">
                <a16:creationId xmlns:a16="http://schemas.microsoft.com/office/drawing/2014/main" id="{4374FD8C-551D-4768-9430-4B5FE820E4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7FAE5-DF98-45E4-8017-14FDD7FBF4F5}"/>
              </a:ext>
            </a:extLst>
          </p:cNvPr>
          <p:cNvSpPr>
            <a:spLocks noGrp="1"/>
          </p:cNvSpPr>
          <p:nvPr>
            <p:ph type="sldNum" sz="quarter" idx="12"/>
          </p:nvPr>
        </p:nvSpPr>
        <p:spPr>
          <a:xfrm>
            <a:off x="8610600" y="6356350"/>
            <a:ext cx="2743200" cy="365125"/>
          </a:xfrm>
          <a:prstGeom prst="rect">
            <a:avLst/>
          </a:prstGeom>
        </p:spPr>
        <p:txBody>
          <a:bodyPr/>
          <a:lstStyle/>
          <a:p>
            <a:fld id="{03DC238B-AEB9-4225-9074-6EE3B0E27503}" type="slidenum">
              <a:rPr lang="en-US" smtClean="0"/>
              <a:t>‹Nº›</a:t>
            </a:fld>
            <a:endParaRPr lang="en-US"/>
          </a:p>
        </p:txBody>
      </p:sp>
    </p:spTree>
    <p:extLst>
      <p:ext uri="{BB962C8B-B14F-4D97-AF65-F5344CB8AC3E}">
        <p14:creationId xmlns:p14="http://schemas.microsoft.com/office/powerpoint/2010/main" val="1362031245"/>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ullScreen-no labe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19442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FullScreen-no lab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96249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C3ED-CF01-40C5-A306-BD6A4702EAC4}"/>
              </a:ext>
            </a:extLst>
          </p:cNvPr>
          <p:cNvSpPr>
            <a:spLocks noGrp="1"/>
          </p:cNvSpPr>
          <p:nvPr>
            <p:ph type="title"/>
          </p:nvPr>
        </p:nvSpPr>
        <p:spPr>
          <a:xfrm>
            <a:off x="199844" y="143294"/>
            <a:ext cx="10515600" cy="825320"/>
          </a:xfrm>
        </p:spPr>
        <p:txBody>
          <a:bodyPr>
            <a:normAutofit/>
          </a:bodyPr>
          <a:lstStyle>
            <a:lvl1pPr>
              <a:defRPr sz="3600"/>
            </a:lvl1pPr>
          </a:lstStyle>
          <a:p>
            <a:r>
              <a:rPr lang="en-US"/>
              <a:t>Click to edit Master title style</a:t>
            </a:r>
          </a:p>
        </p:txBody>
      </p:sp>
      <p:sp>
        <p:nvSpPr>
          <p:cNvPr id="4" name="Date Placeholder 3">
            <a:extLst>
              <a:ext uri="{FF2B5EF4-FFF2-40B4-BE49-F238E27FC236}">
                <a16:creationId xmlns:a16="http://schemas.microsoft.com/office/drawing/2014/main" id="{73267D97-C7C8-4F0E-9757-1C1AB263136C}"/>
              </a:ext>
            </a:extLst>
          </p:cNvPr>
          <p:cNvSpPr>
            <a:spLocks noGrp="1"/>
          </p:cNvSpPr>
          <p:nvPr>
            <p:ph type="dt" sz="half" idx="10"/>
          </p:nvPr>
        </p:nvSpPr>
        <p:spPr/>
        <p:txBody>
          <a:bodyPr/>
          <a:lstStyle/>
          <a:p>
            <a:fld id="{84092830-8DF9-4D4A-944F-2AE4ECB89C64}" type="datetimeFigureOut">
              <a:rPr lang="en-US" smtClean="0"/>
              <a:t>6/29/2021</a:t>
            </a:fld>
            <a:endParaRPr lang="en-US"/>
          </a:p>
        </p:txBody>
      </p:sp>
      <p:sp>
        <p:nvSpPr>
          <p:cNvPr id="5" name="Footer Placeholder 4">
            <a:extLst>
              <a:ext uri="{FF2B5EF4-FFF2-40B4-BE49-F238E27FC236}">
                <a16:creationId xmlns:a16="http://schemas.microsoft.com/office/drawing/2014/main" id="{89391832-FDE6-4202-A4FA-D2CAD1847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C06EF-9FE4-4307-9F3D-F12A6FB6D5F1}"/>
              </a:ext>
            </a:extLst>
          </p:cNvPr>
          <p:cNvSpPr>
            <a:spLocks noGrp="1"/>
          </p:cNvSpPr>
          <p:nvPr>
            <p:ph type="sldNum" sz="quarter" idx="12"/>
          </p:nvPr>
        </p:nvSpPr>
        <p:spPr/>
        <p:txBody>
          <a:bodyPr/>
          <a:lstStyle/>
          <a:p>
            <a:fld id="{2524425A-A2F0-4382-82CE-132C961D3444}" type="slidenum">
              <a:rPr lang="en-US" smtClean="0"/>
              <a:t>‹Nº›</a:t>
            </a:fld>
            <a:endParaRPr lang="en-US"/>
          </a:p>
        </p:txBody>
      </p:sp>
    </p:spTree>
    <p:extLst>
      <p:ext uri="{BB962C8B-B14F-4D97-AF65-F5344CB8AC3E}">
        <p14:creationId xmlns:p14="http://schemas.microsoft.com/office/powerpoint/2010/main" val="23540599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276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769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152880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20325100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bwMode="auto">
          <a:xfrm>
            <a:off x="4756150" y="0"/>
            <a:ext cx="7435850" cy="6869713"/>
          </a:xfrm>
          <a:prstGeom prst="rect">
            <a:avLst/>
          </a:prstGeom>
        </p:spPr>
      </p:pic>
    </p:spTree>
    <p:extLst>
      <p:ext uri="{BB962C8B-B14F-4D97-AF65-F5344CB8AC3E}">
        <p14:creationId xmlns:p14="http://schemas.microsoft.com/office/powerpoint/2010/main" val="3565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670021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656851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57616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80945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53259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958430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592816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0563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12876722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726529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5315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8158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5654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8986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796288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606309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65307678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258331"/>
            <a:ext cx="2653417" cy="144409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258331"/>
            <a:ext cx="2653417" cy="144409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258331"/>
            <a:ext cx="2653417" cy="144409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277727"/>
            <a:ext cx="2653417" cy="144409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1266573"/>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1266573"/>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1266573"/>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1266573"/>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5365653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D103-5750-4146-B66D-BBF3A9710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484B9-EDAC-4978-AC4D-E26694D2A9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9553A-E858-4206-B9FD-3E9E198A5455}"/>
              </a:ext>
            </a:extLst>
          </p:cNvPr>
          <p:cNvSpPr>
            <a:spLocks noGrp="1"/>
          </p:cNvSpPr>
          <p:nvPr>
            <p:ph type="dt" sz="half" idx="10"/>
          </p:nvPr>
        </p:nvSpPr>
        <p:spPr/>
        <p:txBody>
          <a:bodyPr/>
          <a:lstStyle/>
          <a:p>
            <a:fld id="{CE10BFDA-EA88-4A49-B919-802EE30215C3}" type="datetimeFigureOut">
              <a:rPr lang="en-US" smtClean="0"/>
              <a:t>6/29/2021</a:t>
            </a:fld>
            <a:endParaRPr lang="en-US"/>
          </a:p>
        </p:txBody>
      </p:sp>
      <p:sp>
        <p:nvSpPr>
          <p:cNvPr id="5" name="Footer Placeholder 4">
            <a:extLst>
              <a:ext uri="{FF2B5EF4-FFF2-40B4-BE49-F238E27FC236}">
                <a16:creationId xmlns:a16="http://schemas.microsoft.com/office/drawing/2014/main" id="{13F95A72-C13C-4CB9-B523-7D593691C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D14D7-6C2D-4F64-AAAF-D1D0FF61079E}"/>
              </a:ext>
            </a:extLst>
          </p:cNvPr>
          <p:cNvSpPr>
            <a:spLocks noGrp="1"/>
          </p:cNvSpPr>
          <p:nvPr>
            <p:ph type="sldNum" sz="quarter" idx="12"/>
          </p:nvPr>
        </p:nvSpPr>
        <p:spPr/>
        <p:txBody>
          <a:bodyPr/>
          <a:lstStyle/>
          <a:p>
            <a:fld id="{BA96BD98-7727-4170-8BCB-21A2F9387A76}" type="slidenum">
              <a:rPr lang="en-US" smtClean="0"/>
              <a:t>‹Nº›</a:t>
            </a:fld>
            <a:endParaRPr lang="en-US"/>
          </a:p>
        </p:txBody>
      </p:sp>
    </p:spTree>
    <p:extLst>
      <p:ext uri="{BB962C8B-B14F-4D97-AF65-F5344CB8AC3E}">
        <p14:creationId xmlns:p14="http://schemas.microsoft.com/office/powerpoint/2010/main" val="2443037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39528371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4"/>
            <a:ext cx="11339774" cy="1223171"/>
          </a:xfrm>
        </p:spPr>
        <p:txBody>
          <a:bodyPr wrap="square" lIns="0" tIns="0" rIns="0" bIns="0">
            <a:spAutoFit/>
          </a:bodyPr>
          <a:lstStyle>
            <a:lvl1pPr marL="0" indent="0">
              <a:lnSpc>
                <a:spcPct val="90000"/>
              </a:lnSpc>
              <a:spcBef>
                <a:spcPts val="0"/>
              </a:spcBef>
              <a:spcAft>
                <a:spcPts val="1272"/>
              </a:spcAft>
              <a:buNone/>
              <a:defRPr sz="2549" b="0" i="0">
                <a:solidFill>
                  <a:srgbClr val="000000"/>
                </a:solidFill>
                <a:latin typeface="+mn-lt"/>
              </a:defRPr>
            </a:lvl1pPr>
            <a:lvl2pPr marL="224011" indent="0">
              <a:lnSpc>
                <a:spcPct val="90000"/>
              </a:lnSpc>
              <a:spcBef>
                <a:spcPts val="0"/>
              </a:spcBef>
              <a:spcAft>
                <a:spcPts val="1272"/>
              </a:spcAft>
              <a:buNone/>
              <a:defRPr sz="1961">
                <a:solidFill>
                  <a:srgbClr val="000000"/>
                </a:solidFill>
              </a:defRPr>
            </a:lvl2pPr>
            <a:lvl3pPr marL="448021" indent="0">
              <a:spcBef>
                <a:spcPts val="0"/>
              </a:spcBef>
              <a:spcAft>
                <a:spcPts val="1272"/>
              </a:spcAft>
              <a:buNone/>
              <a:defRPr sz="1961">
                <a:solidFill>
                  <a:srgbClr val="000000"/>
                </a:solidFill>
              </a:defRPr>
            </a:lvl3pPr>
            <a:lvl4pPr marL="672032" indent="0">
              <a:spcBef>
                <a:spcPts val="0"/>
              </a:spcBef>
              <a:spcAft>
                <a:spcPts val="1272"/>
              </a:spcAft>
              <a:buNone/>
              <a:defRPr sz="1961"/>
            </a:lvl4pPr>
            <a:lvl5pPr marL="896042"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4419587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DDAD0-B970-4D84-A1A8-C36CF87D2DB9}"/>
              </a:ext>
            </a:extLst>
          </p:cNvPr>
          <p:cNvSpPr>
            <a:spLocks noGrp="1"/>
          </p:cNvSpPr>
          <p:nvPr>
            <p:ph type="dt" sz="half" idx="10"/>
          </p:nvPr>
        </p:nvSpPr>
        <p:spPr/>
        <p:txBody>
          <a:bodyPr/>
          <a:lstStyle/>
          <a:p>
            <a:fld id="{B8C26205-B6CE-4337-B7A5-40C2F6ACD9A0}" type="datetimeFigureOut">
              <a:rPr lang="en-US" smtClean="0"/>
              <a:t>6/29/2021</a:t>
            </a:fld>
            <a:endParaRPr lang="en-US"/>
          </a:p>
        </p:txBody>
      </p:sp>
      <p:sp>
        <p:nvSpPr>
          <p:cNvPr id="3" name="Footer Placeholder 2">
            <a:extLst>
              <a:ext uri="{FF2B5EF4-FFF2-40B4-BE49-F238E27FC236}">
                <a16:creationId xmlns:a16="http://schemas.microsoft.com/office/drawing/2014/main" id="{3C88E2C4-87E6-43AC-A1C5-B0825A2C8F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5925EB-F7DC-42FB-9340-A6826BFCDFFF}"/>
              </a:ext>
            </a:extLst>
          </p:cNvPr>
          <p:cNvSpPr>
            <a:spLocks noGrp="1"/>
          </p:cNvSpPr>
          <p:nvPr>
            <p:ph type="sldNum" sz="quarter" idx="12"/>
          </p:nvPr>
        </p:nvSpPr>
        <p:spPr/>
        <p:txBody>
          <a:bodyPr/>
          <a:lstStyle/>
          <a:p>
            <a:fld id="{26903C47-1DC6-4BB1-8253-B01479945614}" type="slidenum">
              <a:rPr lang="en-US" smtClean="0"/>
              <a:t>‹Nº›</a:t>
            </a:fld>
            <a:endParaRPr lang="en-US"/>
          </a:p>
        </p:txBody>
      </p:sp>
    </p:spTree>
    <p:extLst>
      <p:ext uri="{BB962C8B-B14F-4D97-AF65-F5344CB8AC3E}">
        <p14:creationId xmlns:p14="http://schemas.microsoft.com/office/powerpoint/2010/main" val="815792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A93DA-83DC-4547-9DEE-9AD5899FC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4EC6F-9031-43E7-AACA-97E4E0F862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F4000-6812-4539-8FCC-F948395B8AE2}"/>
              </a:ext>
            </a:extLst>
          </p:cNvPr>
          <p:cNvSpPr>
            <a:spLocks noGrp="1"/>
          </p:cNvSpPr>
          <p:nvPr>
            <p:ph type="dt" sz="half" idx="10"/>
          </p:nvPr>
        </p:nvSpPr>
        <p:spPr/>
        <p:txBody>
          <a:bodyPr/>
          <a:lstStyle/>
          <a:p>
            <a:fld id="{D279D5AF-8889-4C09-B9ED-9D129084EA79}" type="datetimeFigureOut">
              <a:rPr lang="en-US" smtClean="0"/>
              <a:t>6/29/2021</a:t>
            </a:fld>
            <a:endParaRPr lang="en-US"/>
          </a:p>
        </p:txBody>
      </p:sp>
      <p:sp>
        <p:nvSpPr>
          <p:cNvPr id="5" name="Footer Placeholder 4">
            <a:extLst>
              <a:ext uri="{FF2B5EF4-FFF2-40B4-BE49-F238E27FC236}">
                <a16:creationId xmlns:a16="http://schemas.microsoft.com/office/drawing/2014/main" id="{D23AAB8E-7C46-4B09-85F5-2E91D87C2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91DA-A70F-45D4-A54E-226C7ED669CE}"/>
              </a:ext>
            </a:extLst>
          </p:cNvPr>
          <p:cNvSpPr>
            <a:spLocks noGrp="1"/>
          </p:cNvSpPr>
          <p:nvPr>
            <p:ph type="sldNum" sz="quarter" idx="12"/>
          </p:nvPr>
        </p:nvSpPr>
        <p:spPr/>
        <p:txBody>
          <a:bodyPr/>
          <a:lstStyle/>
          <a:p>
            <a:fld id="{D1440635-7E36-492C-A448-52973AE6E82E}" type="slidenum">
              <a:rPr lang="en-US" smtClean="0"/>
              <a:t>‹Nº›</a:t>
            </a:fld>
            <a:endParaRPr lang="en-US"/>
          </a:p>
        </p:txBody>
      </p:sp>
    </p:spTree>
    <p:extLst>
      <p:ext uri="{BB962C8B-B14F-4D97-AF65-F5344CB8AC3E}">
        <p14:creationId xmlns:p14="http://schemas.microsoft.com/office/powerpoint/2010/main" val="36722220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5"/>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203715885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275729"/>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034131"/>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216408" y="591671"/>
            <a:ext cx="11759184"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Tree>
    <p:extLst>
      <p:ext uri="{BB962C8B-B14F-4D97-AF65-F5344CB8AC3E}">
        <p14:creationId xmlns:p14="http://schemas.microsoft.com/office/powerpoint/2010/main" val="4196460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2527679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2144001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50609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295626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357990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DF57A542-8AE9-4452-976A-B69D14F55F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583" r="2323"/>
          <a:stretch/>
        </p:blipFill>
        <p:spPr>
          <a:xfrm>
            <a:off x="5353050" y="0"/>
            <a:ext cx="683895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46685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85346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51054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723593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783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59961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128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50622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3127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lumMod val="50000"/>
                  </a:srgbClr>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345572514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741138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790769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7242186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screen">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screen">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screen">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290011555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38084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10987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99109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90367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7057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08272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49708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35973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85969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29993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33687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1214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47184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4774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86266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41506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491886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4235582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178844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04201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209276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61814546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0181629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6284772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021181940"/>
      </p:ext>
    </p:extLst>
  </p:cSld>
  <p:clrMapOvr>
    <a:masterClrMapping/>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72549341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22304563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2504986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5676444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0663876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CD87F-87A2-438F-AEBA-52DC9911F9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1998" cy="6858000"/>
          </a:xfrm>
          <a:prstGeom prst="rect">
            <a:avLst/>
          </a:prstGeom>
        </p:spPr>
      </p:pic>
      <p:sp>
        <p:nvSpPr>
          <p:cNvPr id="4" name="Rectangle 3">
            <a:extLst>
              <a:ext uri="{FF2B5EF4-FFF2-40B4-BE49-F238E27FC236}">
                <a16:creationId xmlns:a16="http://schemas.microsoft.com/office/drawing/2014/main" id="{C38FACE8-E3A4-4B80-AE6B-1A7445E4DB24}"/>
              </a:ext>
            </a:extLst>
          </p:cNvPr>
          <p:cNvSpPr/>
          <p:nvPr userDrawn="1"/>
        </p:nvSpPr>
        <p:spPr bwMode="auto">
          <a:xfrm>
            <a:off x="-2" y="0"/>
            <a:ext cx="9901991" cy="6858000"/>
          </a:xfrm>
          <a:prstGeom prst="rect">
            <a:avLst/>
          </a:prstGeom>
          <a:gradFill flip="none" rotWithShape="1">
            <a:gsLst>
              <a:gs pos="0">
                <a:schemeClr val="tx1">
                  <a:alpha val="0"/>
                </a:schemeClr>
              </a:gs>
              <a:gs pos="63000">
                <a:schemeClr val="tx1">
                  <a:alpha val="64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057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2822527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8338310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325798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552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512484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639676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8444926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E426F4E9-378A-43C3-8FF0-2BB4FD3998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26" y="438484"/>
            <a:ext cx="1361869" cy="224138"/>
          </a:xfrm>
          <a:prstGeom prst="rect">
            <a:avLst/>
          </a:prstGeom>
        </p:spPr>
      </p:pic>
    </p:spTree>
    <p:extLst>
      <p:ext uri="{BB962C8B-B14F-4D97-AF65-F5344CB8AC3E}">
        <p14:creationId xmlns:p14="http://schemas.microsoft.com/office/powerpoint/2010/main" val="1392270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7"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22641517-9B2B-4313-918D-39BA89D3DD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24" y="438439"/>
            <a:ext cx="1364901" cy="224637"/>
          </a:xfrm>
          <a:prstGeom prst="rect">
            <a:avLst/>
          </a:prstGeom>
        </p:spPr>
      </p:pic>
    </p:spTree>
    <p:extLst>
      <p:ext uri="{BB962C8B-B14F-4D97-AF65-F5344CB8AC3E}">
        <p14:creationId xmlns:p14="http://schemas.microsoft.com/office/powerpoint/2010/main" val="97847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8"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233"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77822256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iith photo_black text">
    <p:spTree>
      <p:nvGrpSpPr>
        <p:cNvPr id="1" name=""/>
        <p:cNvGrpSpPr/>
        <p:nvPr/>
      </p:nvGrpSpPr>
      <p:grpSpPr>
        <a:xfrm>
          <a:off x="0" y="0"/>
          <a:ext cx="0" cy="0"/>
          <a:chOff x="0" y="0"/>
          <a:chExt cx="0" cy="0"/>
        </a:xfrm>
      </p:grpSpPr>
      <p:pic>
        <p:nvPicPr>
          <p:cNvPr id="16" name="Picture 15" descr="A person sitting at a table using a computer&#10;&#10;Description automatically generated">
            <a:extLst>
              <a:ext uri="{FF2B5EF4-FFF2-40B4-BE49-F238E27FC236}">
                <a16:creationId xmlns:a16="http://schemas.microsoft.com/office/drawing/2014/main" id="{37E0F66C-3BFF-49E6-A5BD-2C85EACBA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38FACE8-E3A4-4B80-AE6B-1A7445E4DB24}"/>
              </a:ext>
            </a:extLst>
          </p:cNvPr>
          <p:cNvSpPr/>
          <p:nvPr userDrawn="1"/>
        </p:nvSpPr>
        <p:spPr bwMode="auto">
          <a:xfrm>
            <a:off x="-2" y="0"/>
            <a:ext cx="10595431" cy="6858000"/>
          </a:xfrm>
          <a:prstGeom prst="rect">
            <a:avLst/>
          </a:prstGeom>
          <a:gradFill flip="none" rotWithShape="1">
            <a:gsLst>
              <a:gs pos="0">
                <a:schemeClr val="tx1">
                  <a:alpha val="0"/>
                </a:schemeClr>
              </a:gs>
              <a:gs pos="63000">
                <a:schemeClr val="tx1">
                  <a:alpha val="64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14033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9"/>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54" indent="0">
              <a:lnSpc>
                <a:spcPct val="100000"/>
              </a:lnSpc>
              <a:spcBef>
                <a:spcPts val="1961"/>
              </a:spcBef>
              <a:spcAft>
                <a:spcPts val="0"/>
              </a:spcAft>
              <a:buNone/>
              <a:defRPr sz="1961">
                <a:solidFill>
                  <a:srgbClr val="000000"/>
                </a:solidFill>
              </a:defRPr>
            </a:lvl2pPr>
            <a:lvl3pPr marL="448107" indent="0">
              <a:lnSpc>
                <a:spcPct val="100000"/>
              </a:lnSpc>
              <a:spcBef>
                <a:spcPts val="1961"/>
              </a:spcBef>
              <a:spcAft>
                <a:spcPts val="0"/>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184320513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24262886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3"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9" y="2126904"/>
            <a:ext cx="5228893" cy="2592447"/>
          </a:xfrm>
        </p:spPr>
        <p:txBody>
          <a:bodyPr wrap="square" lIns="0" tIns="0" rIns="0" bIns="0">
            <a:noAutofit/>
          </a:bodyPr>
          <a:lstStyle>
            <a:lvl1pPr marL="0" marR="0" indent="0" algn="l" defTabSz="914192"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13692352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7" y="4927922"/>
            <a:ext cx="3627659" cy="1408256"/>
          </a:xfrm>
        </p:spPr>
        <p:txBody>
          <a:bodyPr lIns="0" tIns="0" rIns="0" bIns="0"/>
          <a:lstStyle>
            <a:lvl1pPr marL="0" indent="0">
              <a:lnSpc>
                <a:spcPct val="100000"/>
              </a:lnSpc>
              <a:spcBef>
                <a:spcPts val="1567"/>
              </a:spcBef>
              <a:spcAft>
                <a:spcPts val="0"/>
              </a:spcAft>
              <a:buNone/>
              <a:defRPr sz="1567" b="1">
                <a:solidFill>
                  <a:schemeClr val="accent1"/>
                </a:solidFill>
                <a:latin typeface="+mj-lt"/>
              </a:defRPr>
            </a:lvl1pPr>
            <a:lvl2pPr marL="0" marR="0" indent="0" algn="l" defTabSz="914192" rtl="0" eaLnBrk="1" fontAlgn="auto" latinLnBrk="0" hangingPunct="1">
              <a:lnSpc>
                <a:spcPct val="100000"/>
              </a:lnSpc>
              <a:spcBef>
                <a:spcPts val="1567"/>
              </a:spcBef>
              <a:spcAft>
                <a:spcPts val="0"/>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4" y="4927922"/>
            <a:ext cx="3623051" cy="1408256"/>
          </a:xfrm>
        </p:spPr>
        <p:txBody>
          <a:bodyPr lIns="0" tIns="0" rIns="0" bIns="0"/>
          <a:lstStyle>
            <a:lvl1pPr marL="0" indent="0">
              <a:lnSpc>
                <a:spcPct val="100000"/>
              </a:lnSpc>
              <a:spcBef>
                <a:spcPts val="1567"/>
              </a:spcBef>
              <a:spcAft>
                <a:spcPts val="0"/>
              </a:spcAft>
              <a:buNone/>
              <a:defRPr sz="1567">
                <a:solidFill>
                  <a:schemeClr val="accent1"/>
                </a:solidFill>
                <a:latin typeface="+mj-lt"/>
              </a:defRPr>
            </a:lvl1pPr>
            <a:lvl2pPr marL="0" marR="0" indent="0" algn="l" defTabSz="914192" rtl="0" eaLnBrk="1" fontAlgn="auto" latinLnBrk="0" hangingPunct="1">
              <a:lnSpc>
                <a:spcPct val="100000"/>
              </a:lnSpc>
              <a:spcBef>
                <a:spcPts val="1567"/>
              </a:spcBef>
              <a:spcAft>
                <a:spcPts val="0"/>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5" y="4927922"/>
            <a:ext cx="3635502" cy="1408256"/>
          </a:xfrm>
        </p:spPr>
        <p:txBody>
          <a:bodyPr lIns="0" tIns="0" rIns="0" bIns="0"/>
          <a:lstStyle>
            <a:lvl1pPr marL="0" indent="0">
              <a:lnSpc>
                <a:spcPct val="100000"/>
              </a:lnSpc>
              <a:spcBef>
                <a:spcPts val="1567"/>
              </a:spcBef>
              <a:spcAft>
                <a:spcPts val="0"/>
              </a:spcAft>
              <a:buNone/>
              <a:defRPr sz="1567">
                <a:solidFill>
                  <a:schemeClr val="accent1"/>
                </a:solidFill>
                <a:latin typeface="+mj-lt"/>
              </a:defRPr>
            </a:lvl1pPr>
            <a:lvl2pPr marL="0" marR="0" indent="0" algn="l" defTabSz="914192" rtl="0" eaLnBrk="1" fontAlgn="auto" latinLnBrk="0" hangingPunct="1">
              <a:lnSpc>
                <a:spcPct val="100000"/>
              </a:lnSpc>
              <a:spcBef>
                <a:spcPts val="1567"/>
              </a:spcBef>
              <a:spcAft>
                <a:spcPts val="0"/>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64238293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7"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2"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5"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4"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7"/>
              </a:spcBef>
              <a:spcAft>
                <a:spcPts val="0"/>
              </a:spcAft>
              <a:buNone/>
              <a:defRPr sz="1567" b="1">
                <a:solidFill>
                  <a:schemeClr val="accent1"/>
                </a:solidFill>
                <a:latin typeface="+mj-lt"/>
              </a:defRPr>
            </a:lvl1pPr>
            <a:lvl2pPr marL="0" marR="0" indent="0" algn="l" defTabSz="914192" rtl="0" eaLnBrk="1" fontAlgn="auto" latinLnBrk="0" hangingPunct="1">
              <a:lnSpc>
                <a:spcPct val="100000"/>
              </a:lnSpc>
              <a:spcBef>
                <a:spcPts val="1567"/>
              </a:spcBef>
              <a:spcAft>
                <a:spcPts val="0"/>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5" y="4927922"/>
            <a:ext cx="2653417" cy="1408256"/>
          </a:xfrm>
        </p:spPr>
        <p:txBody>
          <a:bodyPr lIns="0" tIns="0" rIns="0" bIns="0"/>
          <a:lstStyle>
            <a:lvl1pPr marL="0" indent="0">
              <a:lnSpc>
                <a:spcPct val="100000"/>
              </a:lnSpc>
              <a:spcBef>
                <a:spcPts val="1567"/>
              </a:spcBef>
              <a:spcAft>
                <a:spcPts val="0"/>
              </a:spcAft>
              <a:buNone/>
              <a:defRPr sz="1567">
                <a:solidFill>
                  <a:schemeClr val="accent1"/>
                </a:solidFill>
                <a:latin typeface="+mj-lt"/>
              </a:defRPr>
            </a:lvl1pPr>
            <a:lvl2pPr marL="0" marR="0" indent="0" algn="l" defTabSz="914192" rtl="0" eaLnBrk="1" fontAlgn="auto" latinLnBrk="0" hangingPunct="1">
              <a:lnSpc>
                <a:spcPct val="100000"/>
              </a:lnSpc>
              <a:spcBef>
                <a:spcPts val="1567"/>
              </a:spcBef>
              <a:spcAft>
                <a:spcPts val="0"/>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2" y="4927922"/>
            <a:ext cx="2653417" cy="1408256"/>
          </a:xfrm>
        </p:spPr>
        <p:txBody>
          <a:bodyPr lIns="0" tIns="0" rIns="0" bIns="0"/>
          <a:lstStyle>
            <a:lvl1pPr marL="0" indent="0">
              <a:lnSpc>
                <a:spcPct val="100000"/>
              </a:lnSpc>
              <a:spcBef>
                <a:spcPts val="1567"/>
              </a:spcBef>
              <a:spcAft>
                <a:spcPts val="0"/>
              </a:spcAft>
              <a:buNone/>
              <a:defRPr sz="1567">
                <a:solidFill>
                  <a:schemeClr val="accent1"/>
                </a:solidFill>
                <a:latin typeface="+mj-lt"/>
              </a:defRPr>
            </a:lvl1pPr>
            <a:lvl2pPr marL="0" marR="0" indent="0" algn="l" defTabSz="914192" rtl="0" eaLnBrk="1" fontAlgn="auto" latinLnBrk="0" hangingPunct="1">
              <a:lnSpc>
                <a:spcPct val="100000"/>
              </a:lnSpc>
              <a:spcBef>
                <a:spcPts val="1567"/>
              </a:spcBef>
              <a:spcAft>
                <a:spcPts val="0"/>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7" y="4927922"/>
            <a:ext cx="2653417" cy="1408256"/>
          </a:xfrm>
        </p:spPr>
        <p:txBody>
          <a:bodyPr lIns="0" tIns="0" rIns="0" bIns="0"/>
          <a:lstStyle>
            <a:lvl1pPr marL="0" indent="0">
              <a:lnSpc>
                <a:spcPct val="100000"/>
              </a:lnSpc>
              <a:spcBef>
                <a:spcPts val="1567"/>
              </a:spcBef>
              <a:spcAft>
                <a:spcPts val="0"/>
              </a:spcAft>
              <a:buNone/>
              <a:defRPr sz="1567">
                <a:solidFill>
                  <a:schemeClr val="accent1"/>
                </a:solidFill>
                <a:latin typeface="+mj-lt"/>
              </a:defRPr>
            </a:lvl1pPr>
            <a:lvl2pPr marL="0" marR="0" indent="0" algn="l" defTabSz="914192" rtl="0" eaLnBrk="1" fontAlgn="auto" latinLnBrk="0" hangingPunct="1">
              <a:lnSpc>
                <a:spcPct val="100000"/>
              </a:lnSpc>
              <a:spcBef>
                <a:spcPts val="1567"/>
              </a:spcBef>
              <a:spcAft>
                <a:spcPts val="0"/>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70582222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1"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1" y="440498"/>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81621464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2" y="1184322"/>
            <a:ext cx="7474643"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1090848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2" y="1184322"/>
            <a:ext cx="7474643" cy="3535032"/>
          </a:xfrm>
          <a:noFill/>
        </p:spPr>
        <p:txBody>
          <a:bodyPr vert="horz" wrap="square" lIns="0" tIns="0" rIns="0" bIns="0" rtlCol="0" anchor="t" anchorCtr="0">
            <a:noAutofit/>
          </a:bodyPr>
          <a:lstStyle>
            <a:lvl1pPr>
              <a:lnSpc>
                <a:spcPct val="90000"/>
              </a:lnSpc>
              <a:defRPr lang="en-US" sz="5293" spc="-147" dirty="0">
                <a:solidFill>
                  <a:srgbClr val="FFFFFF"/>
                </a:solidFill>
              </a:defRPr>
            </a:lvl1pPr>
          </a:lstStyle>
          <a:p>
            <a:pPr marL="0" lvl="0">
              <a:lnSpc>
                <a:spcPts val="5489"/>
              </a:lnSpc>
            </a:pPr>
            <a:r>
              <a:rPr lang="en-US"/>
              <a:t>Section title</a:t>
            </a:r>
          </a:p>
        </p:txBody>
      </p:sp>
    </p:spTree>
    <p:extLst>
      <p:ext uri="{BB962C8B-B14F-4D97-AF65-F5344CB8AC3E}">
        <p14:creationId xmlns:p14="http://schemas.microsoft.com/office/powerpoint/2010/main" val="1292586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42488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6" y="2125362"/>
            <a:ext cx="7474057" cy="1415708"/>
          </a:xfrm>
          <a:noFill/>
        </p:spPr>
        <p:txBody>
          <a:bodyPr lIns="0" tIns="0" rIns="0" bIns="0" anchor="t" anchorCtr="0"/>
          <a:lstStyle>
            <a:lvl1pPr>
              <a:lnSpc>
                <a:spcPct val="100000"/>
              </a:lnSpc>
              <a:spcAft>
                <a:spcPts val="1273"/>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A0536F0D-1D81-4FE6-B2BF-E3CEE746F5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26" y="438484"/>
            <a:ext cx="1361869" cy="224138"/>
          </a:xfrm>
          <a:prstGeom prst="rect">
            <a:avLst/>
          </a:prstGeom>
        </p:spPr>
      </p:pic>
    </p:spTree>
    <p:extLst>
      <p:ext uri="{BB962C8B-B14F-4D97-AF65-F5344CB8AC3E}">
        <p14:creationId xmlns:p14="http://schemas.microsoft.com/office/powerpoint/2010/main" val="3955365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29127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6" y="2124921"/>
            <a:ext cx="7474869" cy="1416149"/>
          </a:xfrm>
          <a:noFill/>
        </p:spPr>
        <p:txBody>
          <a:bodyPr lIns="0" tIns="0" rIns="0" bIns="0" anchor="t" anchorCtr="0"/>
          <a:lstStyle>
            <a:lvl1pPr>
              <a:lnSpc>
                <a:spcPct val="100000"/>
              </a:lnSpc>
              <a:spcAft>
                <a:spcPts val="1273"/>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0C8EF20-FCC4-473D-B1A2-B6C4D1834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24" y="438439"/>
            <a:ext cx="1364901" cy="224637"/>
          </a:xfrm>
          <a:prstGeom prst="rect">
            <a:avLst/>
          </a:prstGeom>
        </p:spPr>
      </p:pic>
    </p:spTree>
    <p:extLst>
      <p:ext uri="{BB962C8B-B14F-4D97-AF65-F5344CB8AC3E}">
        <p14:creationId xmlns:p14="http://schemas.microsoft.com/office/powerpoint/2010/main" val="11334533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722637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714407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091640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51775222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51266568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93091954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2998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138001277"/>
      </p:ext>
    </p:extLst>
  </p:cSld>
  <p:clrMapOvr>
    <a:masterClrMapping/>
  </p:clrMapOvr>
  <p:transition>
    <p:fade/>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email">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email">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email">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96267821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932237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60976714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5678062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82480371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58848061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766928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92096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268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804878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259148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99665"/>
          </a:xfrm>
        </p:spPr>
        <p:txBody>
          <a:bodyPr/>
          <a:lstStyle>
            <a:lvl1pPr marL="0" algn="l" defTabSz="823914" rtl="0" eaLnBrk="1" latinLnBrk="0" hangingPunct="1">
              <a:spcBef>
                <a:spcPct val="0"/>
              </a:spcBef>
              <a:buNone/>
              <a:defRPr lang="en-US" sz="3604" b="0" i="0" u="none" kern="1200" spc="-135"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Text Placeholder 3"/>
          <p:cNvSpPr>
            <a:spLocks noGrp="1"/>
          </p:cNvSpPr>
          <p:nvPr>
            <p:ph idx="1"/>
          </p:nvPr>
        </p:nvSpPr>
        <p:spPr>
          <a:xfrm>
            <a:off x="269242" y="1189180"/>
            <a:ext cx="11653521" cy="1183209"/>
          </a:xfrm>
          <a:prstGeom prst="rect">
            <a:avLst/>
          </a:prstGeom>
        </p:spPr>
        <p:txBody>
          <a:bodyPr vert="horz" wrap="square" lIns="146304" tIns="91440" rIns="146304" bIns="91440" rtlCol="0">
            <a:spAutoFit/>
          </a:bodyPr>
          <a:lstStyle>
            <a:lvl1pPr marL="0" indent="0">
              <a:lnSpc>
                <a:spcPct val="100000"/>
              </a:lnSpc>
              <a:buNone/>
              <a:defRPr sz="2164">
                <a:latin typeface="+mn-lt"/>
              </a:defRPr>
            </a:lvl1pPr>
            <a:lvl2pPr marL="309026" indent="0">
              <a:lnSpc>
                <a:spcPct val="100000"/>
              </a:lnSpc>
              <a:buNone/>
              <a:defRPr sz="1262">
                <a:latin typeface="+mn-lt"/>
              </a:defRPr>
            </a:lvl2pPr>
            <a:lvl3pPr marL="515042" indent="0">
              <a:lnSpc>
                <a:spcPct val="100000"/>
              </a:lnSpc>
              <a:buNone/>
              <a:defRPr sz="1081">
                <a:latin typeface="+mn-lt"/>
              </a:defRPr>
            </a:lvl3pPr>
            <a:lvl4pPr marL="721060" indent="0">
              <a:lnSpc>
                <a:spcPct val="100000"/>
              </a:lnSpc>
              <a:buNone/>
              <a:defRPr sz="991">
                <a:latin typeface="+mn-lt"/>
              </a:defRPr>
            </a:lvl4pPr>
            <a:lvl5pPr marL="927077" indent="0">
              <a:lnSpc>
                <a:spcPct val="100000"/>
              </a:lnSpc>
              <a:buNone/>
              <a:defRPr sz="991">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7365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2.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16.png"/><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1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6.png"/><Relationship Id="rId2" Type="http://schemas.openxmlformats.org/officeDocument/2006/relationships/slideLayout" Target="../slideLayouts/slideLayout68.xml"/><Relationship Id="rId16" Type="http://schemas.openxmlformats.org/officeDocument/2006/relationships/image" Target="../media/image15.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3.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image" Target="../media/image15.emf"/><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theme" Target="../theme/theme4.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8" Type="http://schemas.openxmlformats.org/officeDocument/2006/relationships/slideLayout" Target="../slideLayouts/slideLayout88.xml"/><Relationship Id="rId51" Type="http://schemas.openxmlformats.org/officeDocument/2006/relationships/image" Target="../media/image26.png"/><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5" Type="http://schemas.openxmlformats.org/officeDocument/2006/relationships/slideLayout" Target="../slideLayouts/slideLayout154.xml"/><Relationship Id="rId4"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92306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41" r:id="rId4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2087708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814"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6"/>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83" y="605622"/>
            <a:ext cx="762212" cy="6252384"/>
            <a:chOff x="13152703" y="617679"/>
            <a:chExt cx="777496" cy="6376851"/>
          </a:xfrm>
        </p:grpSpPr>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3241" y="867161"/>
              <a:ext cx="582029" cy="83066"/>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525" y="602923"/>
            <a:ext cx="520478" cy="6255080"/>
            <a:chOff x="12419384" y="614925"/>
            <a:chExt cx="530915" cy="6379602"/>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1918" y="882391"/>
              <a:ext cx="617998" cy="83066"/>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518" y="-1034"/>
            <a:ext cx="1471666" cy="448497"/>
            <a:chOff x="12419383" y="-1057"/>
            <a:chExt cx="1501175" cy="457426"/>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3927"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3927"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3927"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3927"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3927"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3927"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3527" y="134799"/>
              <a:ext cx="354777" cy="83066"/>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1921255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50" cstate="email">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51" cstate="email">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9794305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90" r:id="rId47"/>
    <p:sldLayoutId id="2147483791" r:id="rId48"/>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8838011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1" y="1866617"/>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4371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Lst>
  <p:transition>
    <p:fade/>
  </p:transition>
  <p:txStyles>
    <p:titleStyle>
      <a:lvl1pPr algn="l" defTabSz="914016" rtl="0" eaLnBrk="1" latinLnBrk="0" hangingPunct="1">
        <a:lnSpc>
          <a:spcPct val="90000"/>
        </a:lnSpc>
        <a:spcBef>
          <a:spcPct val="0"/>
        </a:spcBef>
        <a:buNone/>
        <a:defRPr lang="en-US" sz="3135"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11" marR="0" indent="0" algn="l"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021" marR="0" indent="0" algn="l"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032" marR="0" indent="0" algn="l"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042" marR="0" indent="0" algn="l"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1.sv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2.png"/><Relationship Id="rId21" Type="http://schemas.openxmlformats.org/officeDocument/2006/relationships/image" Target="../media/image88.png"/><Relationship Id="rId7" Type="http://schemas.openxmlformats.org/officeDocument/2006/relationships/image" Target="../media/image76.png"/><Relationship Id="rId12" Type="http://schemas.openxmlformats.org/officeDocument/2006/relationships/image" Target="../media/image80.png"/><Relationship Id="rId17" Type="http://schemas.openxmlformats.org/officeDocument/2006/relationships/image" Target="../media/image67.png"/><Relationship Id="rId25" Type="http://schemas.openxmlformats.org/officeDocument/2006/relationships/image" Target="../media/image92.png"/><Relationship Id="rId2" Type="http://schemas.openxmlformats.org/officeDocument/2006/relationships/notesSlide" Target="../notesSlides/notesSlide5.xml"/><Relationship Id="rId16" Type="http://schemas.openxmlformats.org/officeDocument/2006/relationships/image" Target="../media/image84.png"/><Relationship Id="rId20" Type="http://schemas.openxmlformats.org/officeDocument/2006/relationships/image" Target="../media/image87.png"/><Relationship Id="rId29" Type="http://schemas.openxmlformats.org/officeDocument/2006/relationships/image" Target="../media/image96.png"/><Relationship Id="rId1" Type="http://schemas.openxmlformats.org/officeDocument/2006/relationships/slideLayout" Target="../slideLayouts/slideLayout53.xml"/><Relationship Id="rId6" Type="http://schemas.openxmlformats.org/officeDocument/2006/relationships/image" Target="../media/image75.svg"/><Relationship Id="rId11" Type="http://schemas.openxmlformats.org/officeDocument/2006/relationships/image" Target="../media/image62.png"/><Relationship Id="rId24" Type="http://schemas.openxmlformats.org/officeDocument/2006/relationships/image" Target="../media/image91.png"/><Relationship Id="rId5" Type="http://schemas.openxmlformats.org/officeDocument/2006/relationships/image" Target="../media/image74.png"/><Relationship Id="rId15" Type="http://schemas.openxmlformats.org/officeDocument/2006/relationships/image" Target="../media/image83.sv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79.png"/><Relationship Id="rId19" Type="http://schemas.openxmlformats.org/officeDocument/2006/relationships/image" Target="../media/image86.pn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2.png"/><Relationship Id="rId22" Type="http://schemas.openxmlformats.org/officeDocument/2006/relationships/image" Target="../media/image89.png"/><Relationship Id="rId27" Type="http://schemas.openxmlformats.org/officeDocument/2006/relationships/image" Target="../media/image94.png"/></Relationships>
</file>

<file path=ppt/slides/_rels/slide100.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image" Target="../media/image67.png"/><Relationship Id="rId7" Type="http://schemas.openxmlformats.org/officeDocument/2006/relationships/hyperlink" Target="https://docs.microsoft.com/en-us/project-for-the-web/connect-to-project-for-the-web-data-through-powerbi-desktop" TargetMode="External"/><Relationship Id="rId12" Type="http://schemas.openxmlformats.org/officeDocument/2006/relationships/image" Target="../media/image180.png"/><Relationship Id="rId2" Type="http://schemas.openxmlformats.org/officeDocument/2006/relationships/image" Target="../media/image173.png"/><Relationship Id="rId1" Type="http://schemas.openxmlformats.org/officeDocument/2006/relationships/slideLayout" Target="../slideLayouts/slideLayout53.xml"/><Relationship Id="rId6" Type="http://schemas.openxmlformats.org/officeDocument/2006/relationships/hyperlink" Target="https://docs.microsoft.com/en-gb/project-for-the-web/office-365-user-view-access-to-project-and-roadmap" TargetMode="External"/><Relationship Id="rId11" Type="http://schemas.openxmlformats.org/officeDocument/2006/relationships/image" Target="../media/image179.svg"/><Relationship Id="rId5" Type="http://schemas.openxmlformats.org/officeDocument/2006/relationships/image" Target="../media/image175.png"/><Relationship Id="rId15" Type="http://schemas.openxmlformats.org/officeDocument/2006/relationships/image" Target="../media/image183.svg"/><Relationship Id="rId10" Type="http://schemas.openxmlformats.org/officeDocument/2006/relationships/image" Target="../media/image178.png"/><Relationship Id="rId4" Type="http://schemas.openxmlformats.org/officeDocument/2006/relationships/image" Target="../media/image174.png"/><Relationship Id="rId9" Type="http://schemas.openxmlformats.org/officeDocument/2006/relationships/image" Target="../media/image177.svg"/><Relationship Id="rId14" Type="http://schemas.openxmlformats.org/officeDocument/2006/relationships/image" Target="../media/image182.png"/></Relationships>
</file>

<file path=ppt/slides/_rels/slide11.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1.svg"/><Relationship Id="rId18" Type="http://schemas.openxmlformats.org/officeDocument/2006/relationships/image" Target="../media/image92.png"/><Relationship Id="rId26" Type="http://schemas.openxmlformats.org/officeDocument/2006/relationships/image" Target="../media/image90.png"/><Relationship Id="rId3" Type="http://schemas.openxmlformats.org/officeDocument/2006/relationships/image" Target="../media/image72.png"/><Relationship Id="rId21" Type="http://schemas.openxmlformats.org/officeDocument/2006/relationships/image" Target="../media/image89.png"/><Relationship Id="rId7" Type="http://schemas.openxmlformats.org/officeDocument/2006/relationships/image" Target="../media/image76.png"/><Relationship Id="rId12" Type="http://schemas.openxmlformats.org/officeDocument/2006/relationships/image" Target="../media/image80.png"/><Relationship Id="rId17" Type="http://schemas.openxmlformats.org/officeDocument/2006/relationships/image" Target="../media/image91.png"/><Relationship Id="rId25" Type="http://schemas.openxmlformats.org/officeDocument/2006/relationships/image" Target="../media/image86.png"/><Relationship Id="rId2" Type="http://schemas.openxmlformats.org/officeDocument/2006/relationships/notesSlide" Target="../notesSlides/notesSlide6.xml"/><Relationship Id="rId16" Type="http://schemas.openxmlformats.org/officeDocument/2006/relationships/image" Target="../media/image87.png"/><Relationship Id="rId20" Type="http://schemas.openxmlformats.org/officeDocument/2006/relationships/image" Target="../media/image93.png"/><Relationship Id="rId29" Type="http://schemas.openxmlformats.org/officeDocument/2006/relationships/image" Target="../media/image96.png"/><Relationship Id="rId1" Type="http://schemas.openxmlformats.org/officeDocument/2006/relationships/slideLayout" Target="../slideLayouts/slideLayout53.xml"/><Relationship Id="rId6" Type="http://schemas.openxmlformats.org/officeDocument/2006/relationships/image" Target="../media/image75.svg"/><Relationship Id="rId11" Type="http://schemas.openxmlformats.org/officeDocument/2006/relationships/image" Target="../media/image62.png"/><Relationship Id="rId24" Type="http://schemas.openxmlformats.org/officeDocument/2006/relationships/image" Target="../media/image85.png"/><Relationship Id="rId5" Type="http://schemas.openxmlformats.org/officeDocument/2006/relationships/image" Target="../media/image74.png"/><Relationship Id="rId15" Type="http://schemas.openxmlformats.org/officeDocument/2006/relationships/image" Target="../media/image83.svg"/><Relationship Id="rId23" Type="http://schemas.openxmlformats.org/officeDocument/2006/relationships/image" Target="../media/image67.png"/><Relationship Id="rId28" Type="http://schemas.openxmlformats.org/officeDocument/2006/relationships/image" Target="../media/image95.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2.png"/><Relationship Id="rId22" Type="http://schemas.openxmlformats.org/officeDocument/2006/relationships/image" Target="../media/image84.png"/><Relationship Id="rId27"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5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82.png"/><Relationship Id="rId3" Type="http://schemas.openxmlformats.org/officeDocument/2006/relationships/image" Target="../media/image76.png"/><Relationship Id="rId7" Type="http://schemas.openxmlformats.org/officeDocument/2006/relationships/image" Target="../media/image72.png"/><Relationship Id="rId12" Type="http://schemas.openxmlformats.org/officeDocument/2006/relationships/image" Target="../media/image81.svg"/><Relationship Id="rId2" Type="http://schemas.openxmlformats.org/officeDocument/2006/relationships/image" Target="../media/image78.png"/><Relationship Id="rId1" Type="http://schemas.openxmlformats.org/officeDocument/2006/relationships/slideLayout" Target="../slideLayouts/slideLayout53.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62.png"/><Relationship Id="rId4" Type="http://schemas.openxmlformats.org/officeDocument/2006/relationships/image" Target="../media/image77.svg"/><Relationship Id="rId9" Type="http://schemas.openxmlformats.org/officeDocument/2006/relationships/image" Target="../media/image79.png"/><Relationship Id="rId14" Type="http://schemas.openxmlformats.org/officeDocument/2006/relationships/image" Target="../media/image83.svg"/></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72.png"/><Relationship Id="rId18" Type="http://schemas.openxmlformats.org/officeDocument/2006/relationships/image" Target="../media/image77.svg"/><Relationship Id="rId26" Type="http://schemas.openxmlformats.org/officeDocument/2006/relationships/image" Target="../media/image83.svg"/><Relationship Id="rId3" Type="http://schemas.openxmlformats.org/officeDocument/2006/relationships/image" Target="../media/image84.png"/><Relationship Id="rId21" Type="http://schemas.openxmlformats.org/officeDocument/2006/relationships/image" Target="../media/image9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76.png"/><Relationship Id="rId25" Type="http://schemas.openxmlformats.org/officeDocument/2006/relationships/image" Target="../media/image82.png"/><Relationship Id="rId2" Type="http://schemas.openxmlformats.org/officeDocument/2006/relationships/notesSlide" Target="../notesSlides/notesSlide7.xml"/><Relationship Id="rId16" Type="http://schemas.openxmlformats.org/officeDocument/2006/relationships/image" Target="../media/image75.svg"/><Relationship Id="rId20" Type="http://schemas.openxmlformats.org/officeDocument/2006/relationships/image" Target="../media/image79.png"/><Relationship Id="rId29" Type="http://schemas.openxmlformats.org/officeDocument/2006/relationships/image" Target="../media/image96.png"/><Relationship Id="rId1" Type="http://schemas.openxmlformats.org/officeDocument/2006/relationships/slideLayout" Target="../slideLayouts/slideLayout53.xml"/><Relationship Id="rId6" Type="http://schemas.openxmlformats.org/officeDocument/2006/relationships/image" Target="../media/image67.png"/><Relationship Id="rId11" Type="http://schemas.openxmlformats.org/officeDocument/2006/relationships/image" Target="../media/image86.png"/><Relationship Id="rId24" Type="http://schemas.openxmlformats.org/officeDocument/2006/relationships/image" Target="../media/image81.svg"/><Relationship Id="rId5" Type="http://schemas.openxmlformats.org/officeDocument/2006/relationships/image" Target="../media/image91.png"/><Relationship Id="rId15" Type="http://schemas.openxmlformats.org/officeDocument/2006/relationships/image" Target="../media/image74.png"/><Relationship Id="rId23" Type="http://schemas.openxmlformats.org/officeDocument/2006/relationships/image" Target="../media/image80.png"/><Relationship Id="rId28" Type="http://schemas.openxmlformats.org/officeDocument/2006/relationships/image" Target="../media/image94.png"/><Relationship Id="rId10" Type="http://schemas.openxmlformats.org/officeDocument/2006/relationships/image" Target="../media/image93.png"/><Relationship Id="rId19" Type="http://schemas.openxmlformats.org/officeDocument/2006/relationships/image" Target="../media/image78.png"/><Relationship Id="rId4" Type="http://schemas.openxmlformats.org/officeDocument/2006/relationships/image" Target="../media/image87.png"/><Relationship Id="rId9" Type="http://schemas.openxmlformats.org/officeDocument/2006/relationships/image" Target="../media/image88.png"/><Relationship Id="rId14" Type="http://schemas.openxmlformats.org/officeDocument/2006/relationships/image" Target="../media/image73.svg"/><Relationship Id="rId22" Type="http://schemas.openxmlformats.org/officeDocument/2006/relationships/image" Target="../media/image62.png"/><Relationship Id="rId27" Type="http://schemas.openxmlformats.org/officeDocument/2006/relationships/image" Target="../media/image9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01.png"/><Relationship Id="rId7" Type="http://schemas.openxmlformats.org/officeDocument/2006/relationships/slide" Target="slide17.xml"/><Relationship Id="rId2" Type="http://schemas.openxmlformats.org/officeDocument/2006/relationships/image" Target="../media/image100.png"/><Relationship Id="rId1" Type="http://schemas.openxmlformats.org/officeDocument/2006/relationships/slideLayout" Target="../slideLayouts/slideLayout70.xml"/><Relationship Id="rId6" Type="http://schemas.openxmlformats.org/officeDocument/2006/relationships/image" Target="../media/image104.png"/><Relationship Id="rId11" Type="http://schemas.openxmlformats.org/officeDocument/2006/relationships/slide" Target="slide98.xml"/><Relationship Id="rId5" Type="http://schemas.openxmlformats.org/officeDocument/2006/relationships/image" Target="../media/image103.png"/><Relationship Id="rId10" Type="http://schemas.openxmlformats.org/officeDocument/2006/relationships/slide" Target="slide42.xml"/><Relationship Id="rId4" Type="http://schemas.openxmlformats.org/officeDocument/2006/relationships/image" Target="../media/image102.png"/><Relationship Id="rId9" Type="http://schemas.openxmlformats.org/officeDocument/2006/relationships/slide" Target="slide33.xml"/></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67.png"/><Relationship Id="rId7" Type="http://schemas.openxmlformats.org/officeDocument/2006/relationships/image" Target="../media/image95.png"/><Relationship Id="rId2" Type="http://schemas.openxmlformats.org/officeDocument/2006/relationships/image" Target="../media/image84.png"/><Relationship Id="rId1" Type="http://schemas.openxmlformats.org/officeDocument/2006/relationships/slideLayout" Target="../slideLayouts/slideLayout47.xml"/><Relationship Id="rId6" Type="http://schemas.openxmlformats.org/officeDocument/2006/relationships/image" Target="../media/image90.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7.png"/><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95.pn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78.xml"/><Relationship Id="rId5" Type="http://schemas.openxmlformats.org/officeDocument/2006/relationships/image" Target="../media/image40.jpeg"/><Relationship Id="rId4" Type="http://schemas.openxmlformats.org/officeDocument/2006/relationships/image" Target="../media/image3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14.png"/><Relationship Id="rId4" Type="http://schemas.openxmlformats.org/officeDocument/2006/relationships/image" Target="../media/image1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18" Type="http://schemas.openxmlformats.org/officeDocument/2006/relationships/image" Target="../media/image105.png"/><Relationship Id="rId3" Type="http://schemas.openxmlformats.org/officeDocument/2006/relationships/image" Target="../media/image67.png"/><Relationship Id="rId7" Type="http://schemas.openxmlformats.org/officeDocument/2006/relationships/image" Target="../media/image87.png"/><Relationship Id="rId12" Type="http://schemas.openxmlformats.org/officeDocument/2006/relationships/image" Target="../media/image89.png"/><Relationship Id="rId17" Type="http://schemas.openxmlformats.org/officeDocument/2006/relationships/image" Target="../media/image116.png"/><Relationship Id="rId2" Type="http://schemas.openxmlformats.org/officeDocument/2006/relationships/image" Target="../media/image84.png"/><Relationship Id="rId16" Type="http://schemas.openxmlformats.org/officeDocument/2006/relationships/image" Target="../media/image115.png"/><Relationship Id="rId1" Type="http://schemas.openxmlformats.org/officeDocument/2006/relationships/slideLayout" Target="../slideLayouts/slideLayout47.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92.png"/><Relationship Id="rId14" Type="http://schemas.openxmlformats.org/officeDocument/2006/relationships/image" Target="../media/image9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14.png"/><Relationship Id="rId4" Type="http://schemas.openxmlformats.org/officeDocument/2006/relationships/image" Target="../media/image110.jpeg"/></Relationships>
</file>

<file path=ppt/slides/_rels/slide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19.png"/><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4.png"/><Relationship Id="rId18" Type="http://schemas.openxmlformats.org/officeDocument/2006/relationships/image" Target="../media/image105.png"/><Relationship Id="rId3" Type="http://schemas.openxmlformats.org/officeDocument/2006/relationships/image" Target="../media/image87.png"/><Relationship Id="rId7" Type="http://schemas.openxmlformats.org/officeDocument/2006/relationships/image" Target="../media/image92.png"/><Relationship Id="rId12" Type="http://schemas.openxmlformats.org/officeDocument/2006/relationships/image" Target="../media/image90.png"/><Relationship Id="rId17" Type="http://schemas.openxmlformats.org/officeDocument/2006/relationships/image" Target="../media/image116.png"/><Relationship Id="rId2" Type="http://schemas.openxmlformats.org/officeDocument/2006/relationships/image" Target="../media/image84.png"/><Relationship Id="rId16" Type="http://schemas.openxmlformats.org/officeDocument/2006/relationships/image" Target="../media/image115.png"/><Relationship Id="rId1" Type="http://schemas.openxmlformats.org/officeDocument/2006/relationships/slideLayout" Target="../slideLayouts/slideLayout4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7.png"/><Relationship Id="rId15" Type="http://schemas.openxmlformats.org/officeDocument/2006/relationships/image" Target="../media/image96.png"/><Relationship Id="rId10" Type="http://schemas.openxmlformats.org/officeDocument/2006/relationships/image" Target="../media/image86.png"/><Relationship Id="rId4" Type="http://schemas.openxmlformats.org/officeDocument/2006/relationships/image" Target="../media/image91.png"/><Relationship Id="rId9" Type="http://schemas.openxmlformats.org/officeDocument/2006/relationships/image" Target="../media/image93.png"/><Relationship Id="rId1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7.png"/><Relationship Id="rId7"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6.png"/><Relationship Id="rId10" Type="http://schemas.openxmlformats.org/officeDocument/2006/relationships/image" Target="../media/image96.png"/><Relationship Id="rId4" Type="http://schemas.openxmlformats.org/officeDocument/2006/relationships/image" Target="../media/image85.pn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114.png"/><Relationship Id="rId4" Type="http://schemas.openxmlformats.org/officeDocument/2006/relationships/image" Target="../media/image121.jpe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0.png"/><Relationship Id="rId18" Type="http://schemas.openxmlformats.org/officeDocument/2006/relationships/image" Target="../media/image58.png"/><Relationship Id="rId3" Type="http://schemas.openxmlformats.org/officeDocument/2006/relationships/image" Target="../media/image510.png"/><Relationship Id="rId21" Type="http://schemas.openxmlformats.org/officeDocument/2006/relationships/image" Target="../media/image590.png"/><Relationship Id="rId7" Type="http://schemas.openxmlformats.org/officeDocument/2006/relationships/image" Target="../media/image530.png"/><Relationship Id="rId12" Type="http://schemas.openxmlformats.org/officeDocument/2006/relationships/image" Target="../media/image55.png"/><Relationship Id="rId17" Type="http://schemas.openxmlformats.org/officeDocument/2006/relationships/image" Target="../media/image570.png"/><Relationship Id="rId2" Type="http://schemas.openxmlformats.org/officeDocument/2006/relationships/image" Target="../media/image51.png"/><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53.xml"/><Relationship Id="rId6" Type="http://schemas.openxmlformats.org/officeDocument/2006/relationships/image" Target="../media/image53.png"/><Relationship Id="rId11" Type="http://schemas.openxmlformats.org/officeDocument/2006/relationships/slide" Target="slide50.xml"/><Relationship Id="rId24" Type="http://schemas.openxmlformats.org/officeDocument/2006/relationships/image" Target="../media/image610.png"/><Relationship Id="rId5" Type="http://schemas.openxmlformats.org/officeDocument/2006/relationships/image" Target="../media/image520.png"/><Relationship Id="rId15" Type="http://schemas.openxmlformats.org/officeDocument/2006/relationships/image" Target="../media/image560.png"/><Relationship Id="rId23" Type="http://schemas.openxmlformats.org/officeDocument/2006/relationships/image" Target="../media/image61.png"/><Relationship Id="rId10" Type="http://schemas.openxmlformats.org/officeDocument/2006/relationships/slide" Target="slide9.xml"/><Relationship Id="rId19" Type="http://schemas.openxmlformats.org/officeDocument/2006/relationships/image" Target="../media/image580.png"/><Relationship Id="rId4" Type="http://schemas.openxmlformats.org/officeDocument/2006/relationships/image" Target="../media/image52.png"/><Relationship Id="rId9" Type="http://schemas.openxmlformats.org/officeDocument/2006/relationships/image" Target="../media/image540.png"/><Relationship Id="rId14" Type="http://schemas.openxmlformats.org/officeDocument/2006/relationships/image" Target="../media/image56.png"/><Relationship Id="rId22" Type="http://schemas.openxmlformats.org/officeDocument/2006/relationships/image" Target="../media/image60.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119.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hyperlink" Target="https://transform.microsoft.com/download?assetname=assets/SMB%20Security%20Overcoming%20Objections.pptx"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hyperlink" Target="https://transform.microsoft.com/download?assetname=assets/Compete-Google_Google%20Battlecard.pdf" TargetMode="External"/><Relationship Id="rId5" Type="http://schemas.openxmlformats.org/officeDocument/2006/relationships/hyperlink" Target="https://transform.microsoft.com/download?assetname=assets/Compete-Teamwork_Zoom%20Battlecard.pdf" TargetMode="External"/><Relationship Id="rId4" Type="http://schemas.openxmlformats.org/officeDocument/2006/relationships/hyperlink" Target="https://transform.microsoft.com/modernwork/resources/compete?tab=zoom"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2.png"/><Relationship Id="rId18" Type="http://schemas.openxmlformats.org/officeDocument/2006/relationships/image" Target="../media/image77.svg"/><Relationship Id="rId26" Type="http://schemas.openxmlformats.org/officeDocument/2006/relationships/image" Target="../media/image95.png"/><Relationship Id="rId3" Type="http://schemas.openxmlformats.org/officeDocument/2006/relationships/image" Target="../media/image87.png"/><Relationship Id="rId21" Type="http://schemas.openxmlformats.org/officeDocument/2006/relationships/image" Target="../media/image62.png"/><Relationship Id="rId7" Type="http://schemas.openxmlformats.org/officeDocument/2006/relationships/image" Target="../media/image92.png"/><Relationship Id="rId12" Type="http://schemas.openxmlformats.org/officeDocument/2006/relationships/image" Target="../media/image90.png"/><Relationship Id="rId17" Type="http://schemas.openxmlformats.org/officeDocument/2006/relationships/image" Target="../media/image76.png"/><Relationship Id="rId25" Type="http://schemas.openxmlformats.org/officeDocument/2006/relationships/image" Target="../media/image83.svg"/><Relationship Id="rId2" Type="http://schemas.openxmlformats.org/officeDocument/2006/relationships/image" Target="../media/image84.png"/><Relationship Id="rId16" Type="http://schemas.openxmlformats.org/officeDocument/2006/relationships/image" Target="../media/image75.svg"/><Relationship Id="rId20" Type="http://schemas.openxmlformats.org/officeDocument/2006/relationships/image" Target="../media/image79.png"/><Relationship Id="rId29" Type="http://schemas.openxmlformats.org/officeDocument/2006/relationships/image" Target="../media/image116.png"/><Relationship Id="rId1" Type="http://schemas.openxmlformats.org/officeDocument/2006/relationships/slideLayout" Target="../slideLayouts/slideLayout47.xml"/><Relationship Id="rId6" Type="http://schemas.openxmlformats.org/officeDocument/2006/relationships/image" Target="../media/image85.png"/><Relationship Id="rId11" Type="http://schemas.openxmlformats.org/officeDocument/2006/relationships/image" Target="../media/image89.png"/><Relationship Id="rId24" Type="http://schemas.openxmlformats.org/officeDocument/2006/relationships/image" Target="../media/image82.png"/><Relationship Id="rId5" Type="http://schemas.openxmlformats.org/officeDocument/2006/relationships/image" Target="../media/image67.png"/><Relationship Id="rId15" Type="http://schemas.openxmlformats.org/officeDocument/2006/relationships/image" Target="../media/image74.png"/><Relationship Id="rId23" Type="http://schemas.openxmlformats.org/officeDocument/2006/relationships/image" Target="../media/image81.svg"/><Relationship Id="rId28" Type="http://schemas.openxmlformats.org/officeDocument/2006/relationships/image" Target="../media/image115.png"/><Relationship Id="rId10" Type="http://schemas.openxmlformats.org/officeDocument/2006/relationships/image" Target="../media/image86.png"/><Relationship Id="rId19" Type="http://schemas.openxmlformats.org/officeDocument/2006/relationships/image" Target="../media/image78.png"/><Relationship Id="rId4" Type="http://schemas.openxmlformats.org/officeDocument/2006/relationships/image" Target="../media/image91.png"/><Relationship Id="rId9" Type="http://schemas.openxmlformats.org/officeDocument/2006/relationships/image" Target="../media/image93.png"/><Relationship Id="rId14" Type="http://schemas.openxmlformats.org/officeDocument/2006/relationships/image" Target="../media/image73.svg"/><Relationship Id="rId22" Type="http://schemas.openxmlformats.org/officeDocument/2006/relationships/image" Target="../media/image80.png"/><Relationship Id="rId27" Type="http://schemas.openxmlformats.org/officeDocument/2006/relationships/image" Target="../media/image94.png"/><Relationship Id="rId30" Type="http://schemas.openxmlformats.org/officeDocument/2006/relationships/image" Target="../media/image10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82.png"/><Relationship Id="rId3" Type="http://schemas.openxmlformats.org/officeDocument/2006/relationships/image" Target="../media/image76.png"/><Relationship Id="rId7" Type="http://schemas.openxmlformats.org/officeDocument/2006/relationships/image" Target="../media/image72.png"/><Relationship Id="rId12" Type="http://schemas.openxmlformats.org/officeDocument/2006/relationships/image" Target="../media/image81.svg"/><Relationship Id="rId2" Type="http://schemas.openxmlformats.org/officeDocument/2006/relationships/image" Target="../media/image78.png"/><Relationship Id="rId1" Type="http://schemas.openxmlformats.org/officeDocument/2006/relationships/slideLayout" Target="../slideLayouts/slideLayout53.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122.emf"/><Relationship Id="rId10" Type="http://schemas.openxmlformats.org/officeDocument/2006/relationships/image" Target="../media/image62.png"/><Relationship Id="rId4" Type="http://schemas.openxmlformats.org/officeDocument/2006/relationships/image" Target="../media/image77.svg"/><Relationship Id="rId9" Type="http://schemas.openxmlformats.org/officeDocument/2006/relationships/image" Target="../media/image79.png"/><Relationship Id="rId14" Type="http://schemas.openxmlformats.org/officeDocument/2006/relationships/image" Target="../media/image83.svg"/></Relationships>
</file>

<file path=ppt/slides/_rels/slide45.xml.rels><?xml version="1.0" encoding="UTF-8" standalone="yes"?>
<Relationships xmlns="http://schemas.openxmlformats.org/package/2006/relationships"><Relationship Id="rId3" Type="http://schemas.openxmlformats.org/officeDocument/2006/relationships/hyperlink" Target="https://cct.transform.microsoft.com/"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125.jpeg"/><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27.jpeg"/></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hyperlink" Target="https://usa.kaspersky.com/about/press-releases/2018_kaspersky-lab-report-the-cost-of-a-data-breach-continues-to-grow-worldwide"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3.xml"/><Relationship Id="rId1" Type="http://schemas.openxmlformats.org/officeDocument/2006/relationships/slideLayout" Target="../slideLayouts/slideLayout105.xml"/><Relationship Id="rId6" Type="http://schemas.openxmlformats.org/officeDocument/2006/relationships/image" Target="../media/image65.pn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7.svg"/><Relationship Id="rId26" Type="http://schemas.openxmlformats.org/officeDocument/2006/relationships/image" Target="../media/image83.svg"/><Relationship Id="rId39" Type="http://schemas.openxmlformats.org/officeDocument/2006/relationships/image" Target="../media/image137.svg"/><Relationship Id="rId21" Type="http://schemas.openxmlformats.org/officeDocument/2006/relationships/image" Target="../media/image90.png"/><Relationship Id="rId34" Type="http://schemas.openxmlformats.org/officeDocument/2006/relationships/image" Target="../media/image132.emf"/><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76.png"/><Relationship Id="rId25" Type="http://schemas.openxmlformats.org/officeDocument/2006/relationships/image" Target="../media/image82.png"/><Relationship Id="rId33" Type="http://schemas.openxmlformats.org/officeDocument/2006/relationships/image" Target="../media/image131.emf"/><Relationship Id="rId38" Type="http://schemas.openxmlformats.org/officeDocument/2006/relationships/image" Target="../media/image136.png"/><Relationship Id="rId2" Type="http://schemas.openxmlformats.org/officeDocument/2006/relationships/notesSlide" Target="../notesSlides/notesSlide38.xml"/><Relationship Id="rId16" Type="http://schemas.openxmlformats.org/officeDocument/2006/relationships/image" Target="../media/image75.svg"/><Relationship Id="rId20" Type="http://schemas.openxmlformats.org/officeDocument/2006/relationships/image" Target="../media/image79.png"/><Relationship Id="rId29" Type="http://schemas.openxmlformats.org/officeDocument/2006/relationships/image" Target="../media/image96.png"/><Relationship Id="rId1" Type="http://schemas.openxmlformats.org/officeDocument/2006/relationships/slideLayout" Target="../slideLayouts/slideLayout53.xml"/><Relationship Id="rId6" Type="http://schemas.openxmlformats.org/officeDocument/2006/relationships/image" Target="../media/image67.png"/><Relationship Id="rId11" Type="http://schemas.openxmlformats.org/officeDocument/2006/relationships/image" Target="../media/image86.png"/><Relationship Id="rId24" Type="http://schemas.openxmlformats.org/officeDocument/2006/relationships/image" Target="../media/image81.svg"/><Relationship Id="rId32" Type="http://schemas.openxmlformats.org/officeDocument/2006/relationships/image" Target="../media/image130.png"/><Relationship Id="rId37" Type="http://schemas.openxmlformats.org/officeDocument/2006/relationships/image" Target="../media/image135.png"/><Relationship Id="rId40" Type="http://schemas.openxmlformats.org/officeDocument/2006/relationships/image" Target="../media/image138.emf"/><Relationship Id="rId5" Type="http://schemas.openxmlformats.org/officeDocument/2006/relationships/image" Target="../media/image91.png"/><Relationship Id="rId15" Type="http://schemas.openxmlformats.org/officeDocument/2006/relationships/image" Target="../media/image74.png"/><Relationship Id="rId23" Type="http://schemas.openxmlformats.org/officeDocument/2006/relationships/image" Target="../media/image80.png"/><Relationship Id="rId28" Type="http://schemas.openxmlformats.org/officeDocument/2006/relationships/image" Target="../media/image94.png"/><Relationship Id="rId36" Type="http://schemas.openxmlformats.org/officeDocument/2006/relationships/image" Target="../media/image134.emf"/><Relationship Id="rId10" Type="http://schemas.openxmlformats.org/officeDocument/2006/relationships/image" Target="../media/image93.png"/><Relationship Id="rId19" Type="http://schemas.openxmlformats.org/officeDocument/2006/relationships/image" Target="../media/image78.png"/><Relationship Id="rId31" Type="http://schemas.openxmlformats.org/officeDocument/2006/relationships/image" Target="../media/image129.png"/><Relationship Id="rId4" Type="http://schemas.openxmlformats.org/officeDocument/2006/relationships/image" Target="../media/image87.png"/><Relationship Id="rId9" Type="http://schemas.openxmlformats.org/officeDocument/2006/relationships/image" Target="../media/image88.png"/><Relationship Id="rId14" Type="http://schemas.openxmlformats.org/officeDocument/2006/relationships/image" Target="../media/image73.svg"/><Relationship Id="rId22" Type="http://schemas.openxmlformats.org/officeDocument/2006/relationships/image" Target="../media/image62.png"/><Relationship Id="rId27" Type="http://schemas.openxmlformats.org/officeDocument/2006/relationships/image" Target="../media/image95.png"/><Relationship Id="rId30" Type="http://schemas.openxmlformats.org/officeDocument/2006/relationships/image" Target="../media/image116.png"/><Relationship Id="rId35" Type="http://schemas.openxmlformats.org/officeDocument/2006/relationships/image" Target="../media/image133.emf"/><Relationship Id="rId8" Type="http://schemas.openxmlformats.org/officeDocument/2006/relationships/image" Target="../media/image92.png"/><Relationship Id="rId3" Type="http://schemas.openxmlformats.org/officeDocument/2006/relationships/image" Target="../media/image84.png"/></Relationships>
</file>

<file path=ppt/slides/_rels/slide5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39.xml"/><Relationship Id="rId1" Type="http://schemas.openxmlformats.org/officeDocument/2006/relationships/slideLayout" Target="../slideLayouts/slideLayout105.xml"/><Relationship Id="rId6" Type="http://schemas.openxmlformats.org/officeDocument/2006/relationships/image" Target="../media/image65.pn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hyperlink" Target="https://transform.microsoft.com/modernwork/sales-plays/knowledge-insights" TargetMode="External"/><Relationship Id="rId18" Type="http://schemas.openxmlformats.org/officeDocument/2006/relationships/image" Target="../media/image163.png"/><Relationship Id="rId3" Type="http://schemas.openxmlformats.org/officeDocument/2006/relationships/hyperlink" Target="https://transform.microsoft.com/modernwork/sales-plays/teams-meetings-calling-devices" TargetMode="External"/><Relationship Id="rId7" Type="http://schemas.openxmlformats.org/officeDocument/2006/relationships/hyperlink" Target="https://transform.microsoft.com/modernwork/sales-plays/teams-smc" TargetMode="External"/><Relationship Id="rId17" Type="http://schemas.openxmlformats.org/officeDocument/2006/relationships/customXml" Target="../ink/ink7.xml"/><Relationship Id="rId2" Type="http://schemas.openxmlformats.org/officeDocument/2006/relationships/notesSlide" Target="../notesSlides/notesSlide40.xml"/><Relationship Id="rId16" Type="http://schemas.openxmlformats.org/officeDocument/2006/relationships/image" Target="../media/image162.png"/><Relationship Id="rId1" Type="http://schemas.openxmlformats.org/officeDocument/2006/relationships/slideLayout" Target="../slideLayouts/slideLayout156.xml"/><Relationship Id="rId6" Type="http://schemas.openxmlformats.org/officeDocument/2006/relationships/hyperlink" Target="https://transform.microsoft.com/modernwork/sales-plays/firstline" TargetMode="External"/><Relationship Id="rId5" Type="http://schemas.openxmlformats.org/officeDocument/2006/relationships/hyperlink" Target="https://transform.microsoft.com/modernwork/sales-plays/surface-smc" TargetMode="External"/><Relationship Id="rId15" Type="http://schemas.openxmlformats.org/officeDocument/2006/relationships/customXml" Target="../ink/ink6.xml"/><Relationship Id="rId10" Type="http://schemas.openxmlformats.org/officeDocument/2006/relationships/customXml" Target="../ink/ink5.xml"/><Relationship Id="rId4" Type="http://schemas.openxmlformats.org/officeDocument/2006/relationships/hyperlink" Target="https://transform.microsoft.com/modernwork/sales-plays/compliance" TargetMode="External"/><Relationship Id="rId9" Type="http://schemas.openxmlformats.org/officeDocument/2006/relationships/hyperlink" Target="https://transform.microsoft.com/modernwork/sales-plays/security-smc" TargetMode="External"/><Relationship Id="rId14" Type="http://schemas.openxmlformats.org/officeDocument/2006/relationships/image" Target="../media/image161.png"/></Relationships>
</file>

<file path=ppt/slides/_rels/slide55.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98.xml"/><Relationship Id="rId3" Type="http://schemas.openxmlformats.org/officeDocument/2006/relationships/image" Target="../media/image140.png"/><Relationship Id="rId7" Type="http://schemas.openxmlformats.org/officeDocument/2006/relationships/image" Target="../media/image104.png"/><Relationship Id="rId12" Type="http://schemas.openxmlformats.org/officeDocument/2006/relationships/slide" Target="slide87.xml"/><Relationship Id="rId2" Type="http://schemas.openxmlformats.org/officeDocument/2006/relationships/image" Target="../media/image139.png"/><Relationship Id="rId1" Type="http://schemas.openxmlformats.org/officeDocument/2006/relationships/slideLayout" Target="../slideLayouts/slideLayout70.xml"/><Relationship Id="rId6" Type="http://schemas.openxmlformats.org/officeDocument/2006/relationships/image" Target="../media/image143.png"/><Relationship Id="rId11" Type="http://schemas.openxmlformats.org/officeDocument/2006/relationships/slide" Target="slide79.xml"/><Relationship Id="rId5" Type="http://schemas.openxmlformats.org/officeDocument/2006/relationships/image" Target="../media/image142.png"/><Relationship Id="rId10" Type="http://schemas.openxmlformats.org/officeDocument/2006/relationships/slide" Target="slide72.xml"/><Relationship Id="rId4" Type="http://schemas.openxmlformats.org/officeDocument/2006/relationships/image" Target="../media/image141.png"/><Relationship Id="rId9" Type="http://schemas.openxmlformats.org/officeDocument/2006/relationships/slide" Target="slide64.xml"/></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87.png"/><Relationship Id="rId3" Type="http://schemas.openxmlformats.org/officeDocument/2006/relationships/image" Target="../media/image67.png"/><Relationship Id="rId7" Type="http://schemas.openxmlformats.org/officeDocument/2006/relationships/image" Target="../media/image95.png"/><Relationship Id="rId12" Type="http://schemas.openxmlformats.org/officeDocument/2006/relationships/image" Target="../media/image115.png"/><Relationship Id="rId2" Type="http://schemas.openxmlformats.org/officeDocument/2006/relationships/image" Target="../media/image84.png"/><Relationship Id="rId1" Type="http://schemas.openxmlformats.org/officeDocument/2006/relationships/slideLayout" Target="../slideLayouts/slideLayout47.xml"/><Relationship Id="rId6" Type="http://schemas.openxmlformats.org/officeDocument/2006/relationships/image" Target="../media/image90.png"/><Relationship Id="rId11"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89.png"/><Relationship Id="rId10" Type="http://schemas.openxmlformats.org/officeDocument/2006/relationships/image" Target="../media/image129.png"/><Relationship Id="rId4" Type="http://schemas.openxmlformats.org/officeDocument/2006/relationships/image" Target="../media/image85.png"/><Relationship Id="rId9" Type="http://schemas.openxmlformats.org/officeDocument/2006/relationships/image" Target="../media/image116.png"/><Relationship Id="rId1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29.png"/><Relationship Id="rId3" Type="http://schemas.openxmlformats.org/officeDocument/2006/relationships/image" Target="../media/image67.png"/><Relationship Id="rId7" Type="http://schemas.openxmlformats.org/officeDocument/2006/relationships/image" Target="../media/image88.png"/><Relationship Id="rId12"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95.pn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9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hyperlink" Target="https://cdx.transform.microsoft.com/experience-detail/8638016f-749b-41cb-9f56-697f8945eb56" TargetMode="External"/><Relationship Id="rId13" Type="http://schemas.openxmlformats.org/officeDocument/2006/relationships/hyperlink" Target="https://cdx.transform.microsoft.com/experience-detail/609faa57-1768-4bbb-8644-618053d57327" TargetMode="External"/><Relationship Id="rId18" Type="http://schemas.openxmlformats.org/officeDocument/2006/relationships/hyperlink" Target="https://cdx.transform.microsoft.com/experience-detail/c7d547a6-82fd-42c5-b5af-30e45819e38e" TargetMode="External"/><Relationship Id="rId26" Type="http://schemas.openxmlformats.org/officeDocument/2006/relationships/image" Target="../media/image67.png"/><Relationship Id="rId3" Type="http://schemas.openxmlformats.org/officeDocument/2006/relationships/hyperlink" Target="https://transform.microsoft.com/modernwork/sales-plays/surface-smc" TargetMode="External"/><Relationship Id="rId21" Type="http://schemas.openxmlformats.org/officeDocument/2006/relationships/customXml" Target="../ink/ink2.xml"/><Relationship Id="rId7" Type="http://schemas.openxmlformats.org/officeDocument/2006/relationships/hyperlink" Target="https://cdx.transform.microsoft.com/experience-detail/e4886da3-75ec-4584-ba4e-d5846d22b33d" TargetMode="External"/><Relationship Id="rId12" Type="http://schemas.openxmlformats.org/officeDocument/2006/relationships/hyperlink" Target="https://cdx.transform.microsoft.com/experience-detail/b04715d0-a34d-4836-b358-b955621c5b13" TargetMode="External"/><Relationship Id="rId17" Type="http://schemas.openxmlformats.org/officeDocument/2006/relationships/hyperlink" Target="https://cdx.transform.microsoft.com/experience-detail/4618dfda-8763-4c59-860f-704705f0da73" TargetMode="External"/><Relationship Id="rId25" Type="http://schemas.openxmlformats.org/officeDocument/2006/relationships/image" Target="../media/image66.svg"/><Relationship Id="rId2" Type="http://schemas.openxmlformats.org/officeDocument/2006/relationships/hyperlink" Target="https://cloudpartners.transform.microsoft.com/m365bp-partner-playbook" TargetMode="External"/><Relationship Id="rId16" Type="http://schemas.openxmlformats.org/officeDocument/2006/relationships/hyperlink" Target="https://transform.microsoft.com/modernwork/sales-plays/security-smc" TargetMode="External"/><Relationship Id="rId20" Type="http://schemas.openxmlformats.org/officeDocument/2006/relationships/image" Target="../media/image630.png"/><Relationship Id="rId29" Type="http://schemas.openxmlformats.org/officeDocument/2006/relationships/image" Target="../media/image68.png"/><Relationship Id="rId1" Type="http://schemas.openxmlformats.org/officeDocument/2006/relationships/slideLayout" Target="../slideLayouts/slideLayout143.xml"/><Relationship Id="rId6" Type="http://schemas.openxmlformats.org/officeDocument/2006/relationships/hyperlink" Target="https://cdx.transform.microsoft.com/experience-detail/e5c9838f-7959-45ae-aa66-62a16c766edc" TargetMode="External"/><Relationship Id="rId11" Type="http://schemas.openxmlformats.org/officeDocument/2006/relationships/hyperlink" Target="https://transform.microsoft.com/modernwork/sales-plays/teams-smc" TargetMode="External"/><Relationship Id="rId24" Type="http://schemas.openxmlformats.org/officeDocument/2006/relationships/image" Target="../media/image65.png"/><Relationship Id="rId5" Type="http://schemas.openxmlformats.org/officeDocument/2006/relationships/hyperlink" Target="https://cdx.transform.microsoft.com/experience-detail/37f53ed5-1f00-4c14-8c99-0b65ca459f16" TargetMode="External"/><Relationship Id="rId15" Type="http://schemas.openxmlformats.org/officeDocument/2006/relationships/hyperlink" Target="https://cdx.transform.microsoft.com/experience-detail/afe971fe-d2eb-41df-a4d0-f2e6c3bd83f9" TargetMode="External"/><Relationship Id="rId23" Type="http://schemas.openxmlformats.org/officeDocument/2006/relationships/image" Target="../media/image62.png"/><Relationship Id="rId28" Type="http://schemas.openxmlformats.org/officeDocument/2006/relationships/image" Target="../media/image71.svg"/><Relationship Id="rId10" Type="http://schemas.openxmlformats.org/officeDocument/2006/relationships/hyperlink" Target="https://cdx.transform.microsoft.com/experience-detail/6cfce19b-4042-42cc-a997-1d919d34b5a6" TargetMode="External"/><Relationship Id="rId19" Type="http://schemas.openxmlformats.org/officeDocument/2006/relationships/customXml" Target="../ink/ink1.xml"/><Relationship Id="rId4" Type="http://schemas.openxmlformats.org/officeDocument/2006/relationships/hyperlink" Target="https://cct.transform.microsoft.com/" TargetMode="External"/><Relationship Id="rId9" Type="http://schemas.openxmlformats.org/officeDocument/2006/relationships/hyperlink" Target="https://cdx.transform.microsoft.com/experience-detail/45ca4df2-18f4-4764-bf1f-51d581586987" TargetMode="External"/><Relationship Id="rId14" Type="http://schemas.openxmlformats.org/officeDocument/2006/relationships/hyperlink" Target="https://cdx.transform.microsoft.com/experience-detail/a37d275c-abbc-4eca-be2c-2ff672e3dc48" TargetMode="External"/><Relationship Id="rId22" Type="http://schemas.openxmlformats.org/officeDocument/2006/relationships/image" Target="../media/image64.png"/><Relationship Id="rId27" Type="http://schemas.openxmlformats.org/officeDocument/2006/relationships/image" Target="../media/image70.png"/><Relationship Id="rId30" Type="http://schemas.openxmlformats.org/officeDocument/2006/relationships/image" Target="../media/image69.sv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108.pn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114.pn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5.png"/><Relationship Id="rId18" Type="http://schemas.openxmlformats.org/officeDocument/2006/relationships/image" Target="../media/image105.png"/><Relationship Id="rId3" Type="http://schemas.openxmlformats.org/officeDocument/2006/relationships/image" Target="../media/image87.png"/><Relationship Id="rId7" Type="http://schemas.openxmlformats.org/officeDocument/2006/relationships/image" Target="../media/image92.png"/><Relationship Id="rId12" Type="http://schemas.openxmlformats.org/officeDocument/2006/relationships/image" Target="../media/image90.png"/><Relationship Id="rId17" Type="http://schemas.openxmlformats.org/officeDocument/2006/relationships/image" Target="../media/image129.png"/><Relationship Id="rId2" Type="http://schemas.openxmlformats.org/officeDocument/2006/relationships/image" Target="../media/image84.png"/><Relationship Id="rId16" Type="http://schemas.openxmlformats.org/officeDocument/2006/relationships/image" Target="../media/image116.png"/><Relationship Id="rId1" Type="http://schemas.openxmlformats.org/officeDocument/2006/relationships/slideLayout" Target="../slideLayouts/slideLayout46.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7.png"/><Relationship Id="rId15" Type="http://schemas.openxmlformats.org/officeDocument/2006/relationships/image" Target="../media/image96.png"/><Relationship Id="rId10" Type="http://schemas.openxmlformats.org/officeDocument/2006/relationships/image" Target="../media/image86.png"/><Relationship Id="rId19" Type="http://schemas.openxmlformats.org/officeDocument/2006/relationships/image" Target="../media/image115.png"/><Relationship Id="rId4" Type="http://schemas.openxmlformats.org/officeDocument/2006/relationships/image" Target="../media/image91.png"/><Relationship Id="rId9" Type="http://schemas.openxmlformats.org/officeDocument/2006/relationships/image" Target="../media/image93.png"/><Relationship Id="rId14" Type="http://schemas.openxmlformats.org/officeDocument/2006/relationships/image" Target="../media/image9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7.png"/><Relationship Id="rId7" Type="http://schemas.openxmlformats.org/officeDocument/2006/relationships/image" Target="../media/image88.png"/><Relationship Id="rId12"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95.png"/><Relationship Id="rId5" Type="http://schemas.openxmlformats.org/officeDocument/2006/relationships/image" Target="../media/image86.png"/><Relationship Id="rId10"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9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4.xml"/><Relationship Id="rId1" Type="http://schemas.openxmlformats.org/officeDocument/2006/relationships/slideLayout" Target="../slideLayouts/slideLayout105.xml"/><Relationship Id="rId6" Type="http://schemas.openxmlformats.org/officeDocument/2006/relationships/image" Target="../media/image65.pn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114.png"/><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5.png"/><Relationship Id="rId18" Type="http://schemas.openxmlformats.org/officeDocument/2006/relationships/image" Target="../media/image105.png"/><Relationship Id="rId3" Type="http://schemas.openxmlformats.org/officeDocument/2006/relationships/image" Target="../media/image87.png"/><Relationship Id="rId7" Type="http://schemas.openxmlformats.org/officeDocument/2006/relationships/image" Target="../media/image92.png"/><Relationship Id="rId12" Type="http://schemas.openxmlformats.org/officeDocument/2006/relationships/image" Target="../media/image90.png"/><Relationship Id="rId17" Type="http://schemas.openxmlformats.org/officeDocument/2006/relationships/image" Target="../media/image129.png"/><Relationship Id="rId2" Type="http://schemas.openxmlformats.org/officeDocument/2006/relationships/image" Target="../media/image84.png"/><Relationship Id="rId16" Type="http://schemas.openxmlformats.org/officeDocument/2006/relationships/image" Target="../media/image116.png"/><Relationship Id="rId1" Type="http://schemas.openxmlformats.org/officeDocument/2006/relationships/slideLayout" Target="../slideLayouts/slideLayout46.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7.png"/><Relationship Id="rId15" Type="http://schemas.openxmlformats.org/officeDocument/2006/relationships/image" Target="../media/image96.png"/><Relationship Id="rId10" Type="http://schemas.openxmlformats.org/officeDocument/2006/relationships/image" Target="../media/image86.png"/><Relationship Id="rId19" Type="http://schemas.openxmlformats.org/officeDocument/2006/relationships/image" Target="../media/image115.png"/><Relationship Id="rId4" Type="http://schemas.openxmlformats.org/officeDocument/2006/relationships/image" Target="../media/image91.png"/><Relationship Id="rId9" Type="http://schemas.openxmlformats.org/officeDocument/2006/relationships/image" Target="../media/image93.png"/><Relationship Id="rId14" Type="http://schemas.openxmlformats.org/officeDocument/2006/relationships/image" Target="../media/image9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png"/><Relationship Id="rId7"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8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110.jpeg"/><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image" Target="../media/image119.png"/><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0.png"/><Relationship Id="rId18" Type="http://schemas.openxmlformats.org/officeDocument/2006/relationships/image" Target="../media/image129.png"/><Relationship Id="rId26" Type="http://schemas.openxmlformats.org/officeDocument/2006/relationships/image" Target="../media/image73.svg"/><Relationship Id="rId3" Type="http://schemas.openxmlformats.org/officeDocument/2006/relationships/image" Target="../media/image84.png"/><Relationship Id="rId21" Type="http://schemas.openxmlformats.org/officeDocument/2006/relationships/image" Target="../media/image76.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116.png"/><Relationship Id="rId25" Type="http://schemas.openxmlformats.org/officeDocument/2006/relationships/image" Target="../media/image72.png"/><Relationship Id="rId2" Type="http://schemas.openxmlformats.org/officeDocument/2006/relationships/notesSlide" Target="../notesSlides/notesSlide61.xml"/><Relationship Id="rId16" Type="http://schemas.openxmlformats.org/officeDocument/2006/relationships/image" Target="../media/image115.png"/><Relationship Id="rId20" Type="http://schemas.openxmlformats.org/officeDocument/2006/relationships/image" Target="../media/image75.svg"/><Relationship Id="rId29" Type="http://schemas.openxmlformats.org/officeDocument/2006/relationships/image" Target="../media/image105.png"/><Relationship Id="rId1" Type="http://schemas.openxmlformats.org/officeDocument/2006/relationships/slideLayout" Target="../slideLayouts/slideLayout47.xml"/><Relationship Id="rId6" Type="http://schemas.openxmlformats.org/officeDocument/2006/relationships/image" Target="../media/image67.png"/><Relationship Id="rId11" Type="http://schemas.openxmlformats.org/officeDocument/2006/relationships/image" Target="../media/image86.png"/><Relationship Id="rId24" Type="http://schemas.openxmlformats.org/officeDocument/2006/relationships/image" Target="../media/image62.png"/><Relationship Id="rId5" Type="http://schemas.openxmlformats.org/officeDocument/2006/relationships/image" Target="../media/image91.png"/><Relationship Id="rId15" Type="http://schemas.openxmlformats.org/officeDocument/2006/relationships/image" Target="../media/image94.png"/><Relationship Id="rId23" Type="http://schemas.openxmlformats.org/officeDocument/2006/relationships/image" Target="../media/image78.png"/><Relationship Id="rId28" Type="http://schemas.openxmlformats.org/officeDocument/2006/relationships/image" Target="../media/image137.svg"/><Relationship Id="rId10" Type="http://schemas.openxmlformats.org/officeDocument/2006/relationships/image" Target="../media/image93.png"/><Relationship Id="rId19" Type="http://schemas.openxmlformats.org/officeDocument/2006/relationships/image" Target="../media/image74.png"/><Relationship Id="rId31"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88.png"/><Relationship Id="rId14" Type="http://schemas.openxmlformats.org/officeDocument/2006/relationships/image" Target="../media/image95.png"/><Relationship Id="rId22" Type="http://schemas.openxmlformats.org/officeDocument/2006/relationships/image" Target="../media/image77.svg"/><Relationship Id="rId27" Type="http://schemas.openxmlformats.org/officeDocument/2006/relationships/image" Target="../media/image136.png"/><Relationship Id="rId30" Type="http://schemas.openxmlformats.org/officeDocument/2006/relationships/image" Target="../media/image145.png"/></Relationships>
</file>

<file path=ppt/slides/_rels/slide8.xml.rels><?xml version="1.0" encoding="UTF-8" standalone="yes"?>
<Relationships xmlns="http://schemas.openxmlformats.org/package/2006/relationships"><Relationship Id="rId8" Type="http://schemas.openxmlformats.org/officeDocument/2006/relationships/hyperlink" Target="https://transform.microsoft.com/modernwork/sales-plays/security-smc" TargetMode="External"/><Relationship Id="rId13" Type="http://schemas.openxmlformats.org/officeDocument/2006/relationships/hyperlink" Target="https://cdx.transform.microsoft.com/experience-detail/e9ebe7c3-3947-4581-ac03-50da5a3151aa" TargetMode="External"/><Relationship Id="rId18" Type="http://schemas.openxmlformats.org/officeDocument/2006/relationships/image" Target="../media/image62.png"/><Relationship Id="rId3" Type="http://schemas.openxmlformats.org/officeDocument/2006/relationships/hyperlink" Target="https://transform.microsoft.com/modernwork/sales-plays/surface-smc" TargetMode="External"/><Relationship Id="rId21" Type="http://schemas.openxmlformats.org/officeDocument/2006/relationships/image" Target="../media/image67.png"/><Relationship Id="rId7" Type="http://schemas.openxmlformats.org/officeDocument/2006/relationships/hyperlink" Target="https://cdx.transform.microsoft.com/experience-detail/e4886da3-75ec-4584-ba4e-d5846d22b33d" TargetMode="External"/><Relationship Id="rId12" Type="http://schemas.openxmlformats.org/officeDocument/2006/relationships/hyperlink" Target="https://cdx.transform.microsoft.com/experience-detail/4618dfda-8763-4c59-860f-704705f0da73" TargetMode="External"/><Relationship Id="rId17" Type="http://schemas.openxmlformats.org/officeDocument/2006/relationships/image" Target="../media/image64.png"/><Relationship Id="rId25" Type="http://schemas.openxmlformats.org/officeDocument/2006/relationships/image" Target="../media/image69.svg"/><Relationship Id="rId2" Type="http://schemas.openxmlformats.org/officeDocument/2006/relationships/hyperlink" Target="https://transform.microsoft.com/modernwork/sales-plays/teams-meetings-calling-devices" TargetMode="External"/><Relationship Id="rId16" Type="http://schemas.openxmlformats.org/officeDocument/2006/relationships/customXml" Target="../ink/ink4.xml"/><Relationship Id="rId20" Type="http://schemas.openxmlformats.org/officeDocument/2006/relationships/image" Target="../media/image66.svg"/><Relationship Id="rId1" Type="http://schemas.openxmlformats.org/officeDocument/2006/relationships/slideLayout" Target="../slideLayouts/slideLayout143.xml"/><Relationship Id="rId6" Type="http://schemas.openxmlformats.org/officeDocument/2006/relationships/hyperlink" Target="https://cdx.transform.microsoft.com/experience-detail/609faa57-1768-4bbb-8644-618053d57327" TargetMode="External"/><Relationship Id="rId11" Type="http://schemas.openxmlformats.org/officeDocument/2006/relationships/hyperlink" Target="https://cdx.transform.microsoft.com/experience-detail/b57d1ad2-fedf-42aa-ba2f-a8db6d34a002" TargetMode="External"/><Relationship Id="rId24" Type="http://schemas.openxmlformats.org/officeDocument/2006/relationships/image" Target="../media/image68.png"/><Relationship Id="rId5" Type="http://schemas.openxmlformats.org/officeDocument/2006/relationships/hyperlink" Target="https://cdx.transform.microsoft.com/experience-detail/ba64117a-8044-49ec-b6f3-d3c82912e19e" TargetMode="External"/><Relationship Id="rId15" Type="http://schemas.openxmlformats.org/officeDocument/2006/relationships/image" Target="../media/image630.png"/><Relationship Id="rId23" Type="http://schemas.openxmlformats.org/officeDocument/2006/relationships/image" Target="../media/image71.svg"/><Relationship Id="rId10" Type="http://schemas.openxmlformats.org/officeDocument/2006/relationships/hyperlink" Target="https://cdx.transform.microsoft.com/experience-detail/a37d275c-abbc-4eca-be2c-2ff672e3dc48" TargetMode="External"/><Relationship Id="rId19" Type="http://schemas.openxmlformats.org/officeDocument/2006/relationships/image" Target="../media/image65.png"/><Relationship Id="rId4" Type="http://schemas.openxmlformats.org/officeDocument/2006/relationships/hyperlink" Target="https://cdx.transform.microsoft.com/experience-detail/e5c9838f-7959-45ae-aa66-62a16c766edc" TargetMode="External"/><Relationship Id="rId9" Type="http://schemas.openxmlformats.org/officeDocument/2006/relationships/hyperlink" Target="https://cdx.transform.microsoft.com/experience-detail/c7d547a6-82fd-42c5-b5af-30e45819e38e" TargetMode="External"/><Relationship Id="rId14" Type="http://schemas.openxmlformats.org/officeDocument/2006/relationships/customXml" Target="../ink/ink3.xml"/><Relationship Id="rId22" Type="http://schemas.openxmlformats.org/officeDocument/2006/relationships/image" Target="../media/image7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48.svg"/><Relationship Id="rId3" Type="http://schemas.openxmlformats.org/officeDocument/2006/relationships/image" Target="../media/image78.png"/><Relationship Id="rId7" Type="http://schemas.openxmlformats.org/officeDocument/2006/relationships/image" Target="../media/image75.svg"/><Relationship Id="rId12" Type="http://schemas.openxmlformats.org/officeDocument/2006/relationships/image" Target="../media/image147.png"/><Relationship Id="rId2" Type="http://schemas.openxmlformats.org/officeDocument/2006/relationships/notesSlide" Target="../notesSlides/notesSlide63.xml"/><Relationship Id="rId1" Type="http://schemas.openxmlformats.org/officeDocument/2006/relationships/slideLayout" Target="../slideLayouts/slideLayout53.xml"/><Relationship Id="rId6" Type="http://schemas.openxmlformats.org/officeDocument/2006/relationships/image" Target="../media/image74.png"/><Relationship Id="rId11" Type="http://schemas.openxmlformats.org/officeDocument/2006/relationships/image" Target="../media/image146.jpeg"/><Relationship Id="rId5" Type="http://schemas.openxmlformats.org/officeDocument/2006/relationships/image" Target="../media/image77.svg"/><Relationship Id="rId15" Type="http://schemas.openxmlformats.org/officeDocument/2006/relationships/image" Target="../media/image150.svg"/><Relationship Id="rId10" Type="http://schemas.openxmlformats.org/officeDocument/2006/relationships/image" Target="../media/image122.emf"/><Relationship Id="rId4" Type="http://schemas.openxmlformats.org/officeDocument/2006/relationships/image" Target="../media/image76.png"/><Relationship Id="rId9" Type="http://schemas.openxmlformats.org/officeDocument/2006/relationships/image" Target="../media/image73.svg"/><Relationship Id="rId14" Type="http://schemas.openxmlformats.org/officeDocument/2006/relationships/image" Target="../media/image14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125.jpeg"/><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6.xml"/><Relationship Id="rId1" Type="http://schemas.openxmlformats.org/officeDocument/2006/relationships/slideLayout" Target="../slideLayouts/slideLayout14.xml"/><Relationship Id="rId5" Type="http://schemas.openxmlformats.org/officeDocument/2006/relationships/image" Target="../media/image144.jpeg"/><Relationship Id="rId4" Type="http://schemas.openxmlformats.org/officeDocument/2006/relationships/image" Target="../media/image127.jpeg"/></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hyperlink" Target="https://usa.kaspersky.com/about/press-releases/2018_kaspersky-lab-report-the-cost-of-a-data-breach-continues-to-grow-worldwide" TargetMode="External"/><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3" Type="http://schemas.openxmlformats.org/officeDocument/2006/relationships/image" Target="../media/image93.png"/><Relationship Id="rId18" Type="http://schemas.openxmlformats.org/officeDocument/2006/relationships/image" Target="../media/image129.png"/><Relationship Id="rId26" Type="http://schemas.openxmlformats.org/officeDocument/2006/relationships/image" Target="../media/image73.svg"/><Relationship Id="rId21" Type="http://schemas.openxmlformats.org/officeDocument/2006/relationships/image" Target="../media/image76.png"/><Relationship Id="rId34" Type="http://schemas.openxmlformats.org/officeDocument/2006/relationships/image" Target="../media/image82.png"/><Relationship Id="rId7" Type="http://schemas.openxmlformats.org/officeDocument/2006/relationships/image" Target="../media/image87.png"/><Relationship Id="rId12" Type="http://schemas.openxmlformats.org/officeDocument/2006/relationships/image" Target="../media/image88.png"/><Relationship Id="rId17" Type="http://schemas.openxmlformats.org/officeDocument/2006/relationships/image" Target="../media/image95.png"/><Relationship Id="rId25" Type="http://schemas.openxmlformats.org/officeDocument/2006/relationships/image" Target="../media/image72.png"/><Relationship Id="rId33" Type="http://schemas.openxmlformats.org/officeDocument/2006/relationships/image" Target="../media/image81.svg"/><Relationship Id="rId2" Type="http://schemas.openxmlformats.org/officeDocument/2006/relationships/notesSlide" Target="../notesSlides/notesSlide69.xml"/><Relationship Id="rId16" Type="http://schemas.openxmlformats.org/officeDocument/2006/relationships/image" Target="../media/image90.png"/><Relationship Id="rId20" Type="http://schemas.openxmlformats.org/officeDocument/2006/relationships/image" Target="../media/image75.svg"/><Relationship Id="rId29" Type="http://schemas.openxmlformats.org/officeDocument/2006/relationships/image" Target="../media/image115.png"/><Relationship Id="rId1" Type="http://schemas.openxmlformats.org/officeDocument/2006/relationships/slideLayout" Target="../slideLayouts/slideLayout47.xml"/><Relationship Id="rId6" Type="http://schemas.openxmlformats.org/officeDocument/2006/relationships/image" Target="../media/image84.png"/><Relationship Id="rId11" Type="http://schemas.openxmlformats.org/officeDocument/2006/relationships/image" Target="../media/image92.png"/><Relationship Id="rId24" Type="http://schemas.openxmlformats.org/officeDocument/2006/relationships/image" Target="../media/image62.png"/><Relationship Id="rId32" Type="http://schemas.openxmlformats.org/officeDocument/2006/relationships/image" Target="../media/image80.png"/><Relationship Id="rId37" Type="http://schemas.openxmlformats.org/officeDocument/2006/relationships/image" Target="../media/image132.emf"/><Relationship Id="rId5" Type="http://schemas.openxmlformats.org/officeDocument/2006/relationships/image" Target="../media/image105.png"/><Relationship Id="rId15" Type="http://schemas.openxmlformats.org/officeDocument/2006/relationships/image" Target="../media/image89.png"/><Relationship Id="rId23" Type="http://schemas.openxmlformats.org/officeDocument/2006/relationships/image" Target="../media/image78.png"/><Relationship Id="rId28" Type="http://schemas.openxmlformats.org/officeDocument/2006/relationships/image" Target="../media/image137.svg"/><Relationship Id="rId36" Type="http://schemas.openxmlformats.org/officeDocument/2006/relationships/image" Target="../media/image152.png"/><Relationship Id="rId10" Type="http://schemas.openxmlformats.org/officeDocument/2006/relationships/image" Target="../media/image85.png"/><Relationship Id="rId19" Type="http://schemas.openxmlformats.org/officeDocument/2006/relationships/image" Target="../media/image74.png"/><Relationship Id="rId31" Type="http://schemas.openxmlformats.org/officeDocument/2006/relationships/image" Target="../media/image79.png"/><Relationship Id="rId4" Type="http://schemas.openxmlformats.org/officeDocument/2006/relationships/image" Target="../media/image94.png"/><Relationship Id="rId9" Type="http://schemas.openxmlformats.org/officeDocument/2006/relationships/image" Target="../media/image67.png"/><Relationship Id="rId14" Type="http://schemas.openxmlformats.org/officeDocument/2006/relationships/image" Target="../media/image86.png"/><Relationship Id="rId22" Type="http://schemas.openxmlformats.org/officeDocument/2006/relationships/image" Target="../media/image77.svg"/><Relationship Id="rId27" Type="http://schemas.openxmlformats.org/officeDocument/2006/relationships/image" Target="../media/image136.png"/><Relationship Id="rId30" Type="http://schemas.openxmlformats.org/officeDocument/2006/relationships/image" Target="../media/image151.png"/><Relationship Id="rId35" Type="http://schemas.openxmlformats.org/officeDocument/2006/relationships/image" Target="../media/image83.svg"/><Relationship Id="rId8" Type="http://schemas.openxmlformats.org/officeDocument/2006/relationships/image" Target="../media/image91.png"/><Relationship Id="rId3" Type="http://schemas.openxmlformats.org/officeDocument/2006/relationships/image" Target="../media/image9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36.png"/><Relationship Id="rId3" Type="http://schemas.openxmlformats.org/officeDocument/2006/relationships/image" Target="../media/image78.png"/><Relationship Id="rId7" Type="http://schemas.openxmlformats.org/officeDocument/2006/relationships/image" Target="../media/image75.svg"/><Relationship Id="rId12" Type="http://schemas.openxmlformats.org/officeDocument/2006/relationships/image" Target="../media/image153.jpeg"/><Relationship Id="rId2" Type="http://schemas.openxmlformats.org/officeDocument/2006/relationships/notesSlide" Target="../notesSlides/notesSlide71.xml"/><Relationship Id="rId1" Type="http://schemas.openxmlformats.org/officeDocument/2006/relationships/slideLayout" Target="../slideLayouts/slideLayout53.xml"/><Relationship Id="rId6" Type="http://schemas.openxmlformats.org/officeDocument/2006/relationships/image" Target="../media/image74.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138.emf"/><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13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customXml" Target="../ink/ink8.xml"/><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3.xml"/><Relationship Id="rId1" Type="http://schemas.openxmlformats.org/officeDocument/2006/relationships/slideLayout" Target="../slideLayouts/slideLayout14.xml"/><Relationship Id="rId5" Type="http://schemas.openxmlformats.org/officeDocument/2006/relationships/image" Target="../media/image125.jpeg"/><Relationship Id="rId4" Type="http://schemas.openxmlformats.org/officeDocument/2006/relationships/image" Target="../media/image124.jpeg"/></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4.xml"/><Relationship Id="rId1" Type="http://schemas.openxmlformats.org/officeDocument/2006/relationships/slideLayout" Target="../slideLayouts/slideLayout14.xml"/><Relationship Id="rId5" Type="http://schemas.openxmlformats.org/officeDocument/2006/relationships/image" Target="../media/image144.jpeg"/><Relationship Id="rId4" Type="http://schemas.openxmlformats.org/officeDocument/2006/relationships/image" Target="../media/image127.jpeg"/></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8.png"/><Relationship Id="rId3" Type="http://schemas.openxmlformats.org/officeDocument/2006/relationships/image" Target="../media/image155.png"/><Relationship Id="rId7" Type="http://schemas.openxmlformats.org/officeDocument/2006/relationships/image" Target="../media/image160.png"/><Relationship Id="rId12" Type="http://schemas.openxmlformats.org/officeDocument/2006/relationships/image" Target="../media/image167.gif"/><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image" Target="../media/image159.png"/><Relationship Id="rId11" Type="http://schemas.openxmlformats.org/officeDocument/2006/relationships/image" Target="../media/image166.png"/><Relationship Id="rId5" Type="http://schemas.openxmlformats.org/officeDocument/2006/relationships/image" Target="../media/image158.png"/><Relationship Id="rId10" Type="http://schemas.microsoft.com/office/2007/relationships/hdphoto" Target="../media/hdphoto2.wdp"/><Relationship Id="rId4" Type="http://schemas.openxmlformats.org/officeDocument/2006/relationships/image" Target="../media/image157.png"/><Relationship Id="rId9" Type="http://schemas.openxmlformats.org/officeDocument/2006/relationships/image" Target="../media/image165.png"/><Relationship Id="rId14" Type="http://schemas.openxmlformats.org/officeDocument/2006/relationships/image" Target="../media/image169.jpeg"/></Relationships>
</file>

<file path=ppt/slides/_rels/slide96.xml.rels><?xml version="1.0" encoding="UTF-8" standalone="yes"?>
<Relationships xmlns="http://schemas.openxmlformats.org/package/2006/relationships"><Relationship Id="rId8" Type="http://schemas.openxmlformats.org/officeDocument/2006/relationships/image" Target="../media/image158.png"/><Relationship Id="rId13" Type="http://schemas.microsoft.com/office/2007/relationships/hdphoto" Target="../media/hdphoto2.wdp"/><Relationship Id="rId3" Type="http://schemas.openxmlformats.org/officeDocument/2006/relationships/notesSlide" Target="../notesSlides/notesSlide77.xml"/><Relationship Id="rId7" Type="http://schemas.openxmlformats.org/officeDocument/2006/relationships/image" Target="../media/image157.png"/><Relationship Id="rId12" Type="http://schemas.openxmlformats.org/officeDocument/2006/relationships/image" Target="../media/image165.png"/><Relationship Id="rId2" Type="http://schemas.openxmlformats.org/officeDocument/2006/relationships/slideLayout" Target="../slideLayouts/slideLayout137.xml"/><Relationship Id="rId1" Type="http://schemas.openxmlformats.org/officeDocument/2006/relationships/tags" Target="../tags/tag2.xml"/><Relationship Id="rId6" Type="http://schemas.openxmlformats.org/officeDocument/2006/relationships/image" Target="../media/image155.png"/><Relationship Id="rId11" Type="http://schemas.openxmlformats.org/officeDocument/2006/relationships/image" Target="../media/image164.png"/><Relationship Id="rId5" Type="http://schemas.openxmlformats.org/officeDocument/2006/relationships/image" Target="../media/image171.emf"/><Relationship Id="rId15" Type="http://schemas.openxmlformats.org/officeDocument/2006/relationships/image" Target="../media/image166.png"/><Relationship Id="rId10" Type="http://schemas.openxmlformats.org/officeDocument/2006/relationships/image" Target="../media/image160.png"/><Relationship Id="rId4" Type="http://schemas.openxmlformats.org/officeDocument/2006/relationships/image" Target="../media/image170.emf"/><Relationship Id="rId9" Type="http://schemas.openxmlformats.org/officeDocument/2006/relationships/image" Target="../media/image159.png"/><Relationship Id="rId14" Type="http://schemas.openxmlformats.org/officeDocument/2006/relationships/image" Target="../media/image172.png"/></Relationships>
</file>

<file path=ppt/slides/_rels/slide97.xml.rels><?xml version="1.0" encoding="UTF-8" standalone="yes"?>
<Relationships xmlns="http://schemas.openxmlformats.org/package/2006/relationships"><Relationship Id="rId3" Type="http://schemas.openxmlformats.org/officeDocument/2006/relationships/hyperlink" Target="https://usa.kaspersky.com/about/press-releases/2018_kaspersky-lab-report-the-cost-of-a-data-breach-continues-to-grow-worldwide" TargetMode="External"/><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DFC7D-6FB7-43EE-A8A2-AEAD209FD3B7}"/>
              </a:ext>
            </a:extLst>
          </p:cNvPr>
          <p:cNvSpPr txBox="1"/>
          <p:nvPr/>
        </p:nvSpPr>
        <p:spPr>
          <a:xfrm>
            <a:off x="476416" y="860033"/>
            <a:ext cx="10962290" cy="5875455"/>
          </a:xfrm>
          <a:prstGeom prst="rect">
            <a:avLst/>
          </a:prstGeom>
          <a:noFill/>
        </p:spPr>
        <p:txBody>
          <a:bodyPr wrap="square" lIns="182880" tIns="146304" rIns="182880" bIns="146304" rtlCol="0">
            <a:spAutoFit/>
          </a:bodyPr>
          <a:lstStyle/>
          <a:p>
            <a:pPr>
              <a:lnSpc>
                <a:spcPct val="90000"/>
              </a:lnSpc>
              <a:spcAft>
                <a:spcPts val="600"/>
              </a:spcAft>
            </a:pPr>
            <a:r>
              <a:rPr lang="en-GB" dirty="0">
                <a:solidFill>
                  <a:schemeClr val="bg1"/>
                </a:solidFill>
              </a:rPr>
              <a:t>This deck is designed to train Partner sellers upsell their existing customer base with a “+One” approach.</a:t>
            </a:r>
          </a:p>
          <a:p>
            <a:pPr marL="342900" indent="-342900">
              <a:lnSpc>
                <a:spcPct val="90000"/>
              </a:lnSpc>
              <a:spcAft>
                <a:spcPts val="600"/>
              </a:spcAft>
              <a:buFont typeface="Arial" panose="020B0604020202020204" pitchFamily="34" charset="0"/>
              <a:buChar char="•"/>
            </a:pPr>
            <a:r>
              <a:rPr lang="en-GB" dirty="0">
                <a:solidFill>
                  <a:schemeClr val="bg1"/>
                </a:solidFill>
              </a:rPr>
              <a:t>Identify the customer’s current situation and pain points</a:t>
            </a:r>
          </a:p>
          <a:p>
            <a:pPr marL="342900" indent="-342900">
              <a:lnSpc>
                <a:spcPct val="90000"/>
              </a:lnSpc>
              <a:spcAft>
                <a:spcPts val="600"/>
              </a:spcAft>
              <a:buFont typeface="Arial" panose="020B0604020202020204" pitchFamily="34" charset="0"/>
              <a:buChar char="•"/>
            </a:pPr>
            <a:r>
              <a:rPr lang="en-GB" dirty="0">
                <a:solidFill>
                  <a:schemeClr val="bg1"/>
                </a:solidFill>
              </a:rPr>
              <a:t>Understand the products they have and where you want to take them</a:t>
            </a:r>
          </a:p>
          <a:p>
            <a:pPr marL="342900" indent="-342900">
              <a:lnSpc>
                <a:spcPct val="90000"/>
              </a:lnSpc>
              <a:spcAft>
                <a:spcPts val="600"/>
              </a:spcAft>
              <a:buFont typeface="Arial" panose="020B0604020202020204" pitchFamily="34" charset="0"/>
              <a:buChar char="•"/>
            </a:pPr>
            <a:r>
              <a:rPr lang="en-GB" dirty="0">
                <a:solidFill>
                  <a:schemeClr val="bg1"/>
                </a:solidFill>
              </a:rPr>
              <a:t>Ask the right questions and listen</a:t>
            </a:r>
          </a:p>
          <a:p>
            <a:pPr marL="342900" indent="-342900">
              <a:lnSpc>
                <a:spcPct val="90000"/>
              </a:lnSpc>
              <a:spcAft>
                <a:spcPts val="600"/>
              </a:spcAft>
              <a:buFont typeface="Arial" panose="020B0604020202020204" pitchFamily="34" charset="0"/>
              <a:buChar char="•"/>
            </a:pPr>
            <a:r>
              <a:rPr lang="en-GB" dirty="0">
                <a:solidFill>
                  <a:schemeClr val="bg1"/>
                </a:solidFill>
              </a:rPr>
              <a:t>Describe the value of the upsell in customer terms</a:t>
            </a:r>
          </a:p>
          <a:p>
            <a:pPr marL="342900" indent="-342900">
              <a:lnSpc>
                <a:spcPct val="90000"/>
              </a:lnSpc>
              <a:spcAft>
                <a:spcPts val="600"/>
              </a:spcAft>
              <a:buFont typeface="Arial" panose="020B0604020202020204" pitchFamily="34" charset="0"/>
              <a:buChar char="•"/>
            </a:pPr>
            <a:r>
              <a:rPr lang="en-GB" dirty="0">
                <a:solidFill>
                  <a:schemeClr val="bg1"/>
                </a:solidFill>
              </a:rPr>
              <a:t>Be ready to counter common objections</a:t>
            </a:r>
          </a:p>
          <a:p>
            <a:pPr marL="342900" indent="-342900">
              <a:lnSpc>
                <a:spcPct val="90000"/>
              </a:lnSpc>
              <a:spcAft>
                <a:spcPts val="600"/>
              </a:spcAft>
              <a:buFont typeface="Arial" panose="020B0604020202020204" pitchFamily="34" charset="0"/>
              <a:buChar char="•"/>
            </a:pPr>
            <a:r>
              <a:rPr lang="en-GB" dirty="0">
                <a:solidFill>
                  <a:schemeClr val="bg1"/>
                </a:solidFill>
              </a:rPr>
              <a:t>Know your competition</a:t>
            </a:r>
          </a:p>
          <a:p>
            <a:pPr algn="l"/>
            <a:endParaRPr lang="en-GB" b="1" dirty="0">
              <a:solidFill>
                <a:schemeClr val="bg1"/>
              </a:solidFill>
            </a:endParaRPr>
          </a:p>
          <a:p>
            <a:pPr algn="l"/>
            <a:r>
              <a:rPr lang="en-GB" b="1" dirty="0">
                <a:solidFill>
                  <a:schemeClr val="bg1"/>
                </a:solidFill>
              </a:rPr>
              <a:t>Legal notice: </a:t>
            </a:r>
            <a:r>
              <a:rPr lang="en-GB" dirty="0">
                <a:solidFill>
                  <a:schemeClr val="bg1"/>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may make changes to specifications and product descriptions at any time, without notice.</a:t>
            </a:r>
          </a:p>
          <a:p>
            <a:pPr algn="l"/>
            <a:endParaRPr lang="en-GB" dirty="0">
              <a:solidFill>
                <a:schemeClr val="bg1"/>
              </a:solidFill>
            </a:endParaRPr>
          </a:p>
          <a:p>
            <a:pPr algn="l"/>
            <a:r>
              <a:rPr lang="en-GB" dirty="0">
                <a:solidFill>
                  <a:schemeClr val="bg1"/>
                </a:solidFill>
              </a:rPr>
              <a:t>MICROSOFT MAKES NO WARRANTIES, EXPRESS, IMPLIED OR STATUTORY, AS TO THE INFORMATION IN THIS PRESENTATION. NO LICENSE, EXPRESS OR IMPLIED, BY ESTOPPEL OR OTHERWISE, TO ANY INTELLECTUAL PROPERTY RIGHTS IS GRANTED BY THIS PRESENTATION.</a:t>
            </a:r>
          </a:p>
          <a:p>
            <a:pPr>
              <a:lnSpc>
                <a:spcPct val="90000"/>
              </a:lnSpc>
              <a:spcAft>
                <a:spcPts val="600"/>
              </a:spcAft>
            </a:pPr>
            <a:endParaRPr lang="en-GB" dirty="0">
              <a:solidFill>
                <a:schemeClr val="bg1"/>
              </a:solidFill>
            </a:endParaRPr>
          </a:p>
        </p:txBody>
      </p:sp>
      <p:sp>
        <p:nvSpPr>
          <p:cNvPr id="4" name="TextBox 3">
            <a:extLst>
              <a:ext uri="{FF2B5EF4-FFF2-40B4-BE49-F238E27FC236}">
                <a16:creationId xmlns:a16="http://schemas.microsoft.com/office/drawing/2014/main" id="{AAB3CF0F-8646-4CB4-9B10-346A883FB1D3}"/>
              </a:ext>
            </a:extLst>
          </p:cNvPr>
          <p:cNvSpPr txBox="1"/>
          <p:nvPr/>
        </p:nvSpPr>
        <p:spPr>
          <a:xfrm>
            <a:off x="554921" y="408745"/>
            <a:ext cx="7639777" cy="369332"/>
          </a:xfrm>
          <a:prstGeom prst="rect">
            <a:avLst/>
          </a:prstGeom>
          <a:noFill/>
        </p:spPr>
        <p:txBody>
          <a:bodyPr wrap="square">
            <a:spAutoFit/>
          </a:bodyPr>
          <a:lstStyle/>
          <a:p>
            <a:r>
              <a:rPr lang="en-GB" sz="1800" b="0" i="0">
                <a:solidFill>
                  <a:srgbClr val="FFFFFF"/>
                </a:solidFill>
                <a:effectLst/>
                <a:latin typeface="Segoe UI" panose="020B0502040204020203" pitchFamily="34" charset="0"/>
              </a:rPr>
              <a:t>MICROSOFT CONFIDENTIAL. FOR INTERNAL AND PARTNER USE ONLY.</a:t>
            </a:r>
            <a:endParaRPr lang="en-SE"/>
          </a:p>
        </p:txBody>
      </p:sp>
    </p:spTree>
    <p:extLst>
      <p:ext uri="{BB962C8B-B14F-4D97-AF65-F5344CB8AC3E}">
        <p14:creationId xmlns:p14="http://schemas.microsoft.com/office/powerpoint/2010/main" val="1524949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D2953E-BA33-4E4C-A6FE-E180251F7B3D}"/>
              </a:ext>
            </a:extLst>
          </p:cNvPr>
          <p:cNvSpPr>
            <a:spLocks noGrp="1"/>
          </p:cNvSpPr>
          <p:nvPr>
            <p:ph type="title"/>
          </p:nvPr>
        </p:nvSpPr>
        <p:spPr>
          <a:xfrm>
            <a:off x="426426" y="440919"/>
            <a:ext cx="5200658" cy="757914"/>
          </a:xfrm>
        </p:spPr>
        <p:txBody>
          <a:bodyPr/>
          <a:lstStyle/>
          <a:p>
            <a:r>
              <a:rPr lang="en-US"/>
              <a:t>What do we sell? </a:t>
            </a:r>
          </a:p>
        </p:txBody>
      </p:sp>
      <p:sp>
        <p:nvSpPr>
          <p:cNvPr id="107" name="Rectangle 106">
            <a:extLst>
              <a:ext uri="{FF2B5EF4-FFF2-40B4-BE49-F238E27FC236}">
                <a16:creationId xmlns:a16="http://schemas.microsoft.com/office/drawing/2014/main" id="{E6B28743-3F06-4824-9022-BEF24F16A3FD}"/>
              </a:ext>
            </a:extLst>
          </p:cNvPr>
          <p:cNvSpPr/>
          <p:nvPr/>
        </p:nvSpPr>
        <p:spPr bwMode="auto">
          <a:xfrm>
            <a:off x="509575" y="1880412"/>
            <a:ext cx="5113039"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14225">
              <a:lnSpc>
                <a:spcPct val="90000"/>
              </a:lnSpc>
              <a:spcAft>
                <a:spcPts val="600"/>
              </a:spcAft>
              <a:defRPr/>
            </a:pPr>
            <a:r>
              <a:rPr lang="en-US" sz="2000">
                <a:solidFill>
                  <a:schemeClr val="accent1"/>
                </a:solidFill>
                <a:latin typeface="Segoe UI"/>
              </a:rPr>
              <a:t>Cloud Services</a:t>
            </a:r>
            <a:endParaRPr lang="en-US" sz="2000">
              <a:solidFill>
                <a:schemeClr val="accent1"/>
              </a:solidFill>
              <a:latin typeface="+mj-lt"/>
            </a:endParaRPr>
          </a:p>
        </p:txBody>
      </p:sp>
      <p:sp>
        <p:nvSpPr>
          <p:cNvPr id="108" name="Rectangle 107">
            <a:extLst>
              <a:ext uri="{FF2B5EF4-FFF2-40B4-BE49-F238E27FC236}">
                <a16:creationId xmlns:a16="http://schemas.microsoft.com/office/drawing/2014/main" id="{E1AA7823-DD25-4647-872E-3804F15F1670}"/>
              </a:ext>
            </a:extLst>
          </p:cNvPr>
          <p:cNvSpPr/>
          <p:nvPr/>
        </p:nvSpPr>
        <p:spPr bwMode="auto">
          <a:xfrm>
            <a:off x="466322" y="3385437"/>
            <a:ext cx="5113039"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14225">
              <a:lnSpc>
                <a:spcPct val="90000"/>
              </a:lnSpc>
              <a:spcAft>
                <a:spcPts val="600"/>
              </a:spcAft>
              <a:defRPr/>
            </a:pPr>
            <a:r>
              <a:rPr lang="en-US" sz="2000">
                <a:solidFill>
                  <a:schemeClr val="accent1"/>
                </a:solidFill>
                <a:latin typeface="Segoe UI"/>
              </a:rPr>
              <a:t>Desktop Applications</a:t>
            </a:r>
            <a:endParaRPr lang="en-US" sz="2000">
              <a:solidFill>
                <a:schemeClr val="accent1"/>
              </a:solidFill>
              <a:latin typeface="+mj-lt"/>
            </a:endParaRPr>
          </a:p>
        </p:txBody>
      </p:sp>
      <p:sp>
        <p:nvSpPr>
          <p:cNvPr id="109" name="Rectangle 108">
            <a:extLst>
              <a:ext uri="{FF2B5EF4-FFF2-40B4-BE49-F238E27FC236}">
                <a16:creationId xmlns:a16="http://schemas.microsoft.com/office/drawing/2014/main" id="{451B1667-9470-4B6B-8E62-60123B2FA794}"/>
              </a:ext>
            </a:extLst>
          </p:cNvPr>
          <p:cNvSpPr/>
          <p:nvPr/>
        </p:nvSpPr>
        <p:spPr bwMode="auto">
          <a:xfrm>
            <a:off x="521317" y="4653605"/>
            <a:ext cx="5113039"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14225">
              <a:lnSpc>
                <a:spcPct val="90000"/>
              </a:lnSpc>
              <a:spcAft>
                <a:spcPts val="600"/>
              </a:spcAft>
              <a:defRPr/>
            </a:pPr>
            <a:r>
              <a:rPr lang="en-US" sz="2000">
                <a:solidFill>
                  <a:schemeClr val="accent1"/>
                </a:solidFill>
                <a:latin typeface="Segoe UI"/>
              </a:rPr>
              <a:t>Advanced Security</a:t>
            </a:r>
            <a:br>
              <a:rPr lang="en-US" sz="2000">
                <a:solidFill>
                  <a:schemeClr val="accent1"/>
                </a:solidFill>
                <a:latin typeface="Segoe UI"/>
              </a:rPr>
            </a:br>
            <a:r>
              <a:rPr lang="en-US" sz="2000">
                <a:solidFill>
                  <a:schemeClr val="accent1"/>
                </a:solidFill>
                <a:latin typeface="Segoe UI"/>
              </a:rPr>
              <a:t>&amp; Device Management</a:t>
            </a:r>
            <a:endParaRPr lang="en-US" sz="2000">
              <a:solidFill>
                <a:schemeClr val="accent1"/>
              </a:solidFill>
              <a:latin typeface="+mj-lt"/>
            </a:endParaRPr>
          </a:p>
        </p:txBody>
      </p:sp>
      <p:pic>
        <p:nvPicPr>
          <p:cNvPr id="40" name="Graphic 39">
            <a:extLst>
              <a:ext uri="{FF2B5EF4-FFF2-40B4-BE49-F238E27FC236}">
                <a16:creationId xmlns:a16="http://schemas.microsoft.com/office/drawing/2014/main" id="{B4B62D74-1727-4CA4-AEAF-2B21C01B782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2408" t="-42408" r="-42408" b="-42408"/>
          <a:stretch/>
        </p:blipFill>
        <p:spPr>
          <a:xfrm>
            <a:off x="3465914" y="4471966"/>
            <a:ext cx="1136950" cy="1136940"/>
          </a:xfrm>
          <a:prstGeom prst="rect">
            <a:avLst/>
          </a:prstGeom>
        </p:spPr>
      </p:pic>
      <p:sp>
        <p:nvSpPr>
          <p:cNvPr id="41" name="TextBox 40">
            <a:extLst>
              <a:ext uri="{FF2B5EF4-FFF2-40B4-BE49-F238E27FC236}">
                <a16:creationId xmlns:a16="http://schemas.microsoft.com/office/drawing/2014/main" id="{6AA72CA3-1493-40D3-BC68-ACE6DB5616E5}"/>
              </a:ext>
            </a:extLst>
          </p:cNvPr>
          <p:cNvSpPr txBox="1"/>
          <p:nvPr/>
        </p:nvSpPr>
        <p:spPr>
          <a:xfrm>
            <a:off x="3579635" y="5421397"/>
            <a:ext cx="909979"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Endpoint Manager</a:t>
            </a:r>
          </a:p>
        </p:txBody>
      </p:sp>
      <p:pic>
        <p:nvPicPr>
          <p:cNvPr id="42" name="Graphic 41">
            <a:extLst>
              <a:ext uri="{FF2B5EF4-FFF2-40B4-BE49-F238E27FC236}">
                <a16:creationId xmlns:a16="http://schemas.microsoft.com/office/drawing/2014/main" id="{2CB1A3BC-B150-4957-A74E-6402AF19FF8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3261" t="-53261" r="-53261" b="-53261"/>
          <a:stretch/>
        </p:blipFill>
        <p:spPr>
          <a:xfrm>
            <a:off x="4413201" y="4477278"/>
            <a:ext cx="1136946" cy="1136940"/>
          </a:xfrm>
          <a:prstGeom prst="rect">
            <a:avLst/>
          </a:prstGeom>
        </p:spPr>
      </p:pic>
      <p:sp>
        <p:nvSpPr>
          <p:cNvPr id="43" name="TextBox 42">
            <a:extLst>
              <a:ext uri="{FF2B5EF4-FFF2-40B4-BE49-F238E27FC236}">
                <a16:creationId xmlns:a16="http://schemas.microsoft.com/office/drawing/2014/main" id="{9F87F21F-7430-406C-B5C2-4DF1D5F1324C}"/>
              </a:ext>
            </a:extLst>
          </p:cNvPr>
          <p:cNvSpPr txBox="1"/>
          <p:nvPr/>
        </p:nvSpPr>
        <p:spPr>
          <a:xfrm>
            <a:off x="4318440" y="5421397"/>
            <a:ext cx="1263570"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44" name="TextBox 43">
            <a:extLst>
              <a:ext uri="{FF2B5EF4-FFF2-40B4-BE49-F238E27FC236}">
                <a16:creationId xmlns:a16="http://schemas.microsoft.com/office/drawing/2014/main" id="{66811B49-1BD2-4162-82F3-DCD9001F867B}"/>
              </a:ext>
            </a:extLst>
          </p:cNvPr>
          <p:cNvSpPr txBox="1"/>
          <p:nvPr/>
        </p:nvSpPr>
        <p:spPr>
          <a:xfrm>
            <a:off x="5490450" y="5437335"/>
            <a:ext cx="909979"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45" name="Graphic 44">
            <a:extLst>
              <a:ext uri="{FF2B5EF4-FFF2-40B4-BE49-F238E27FC236}">
                <a16:creationId xmlns:a16="http://schemas.microsoft.com/office/drawing/2014/main" id="{9889F7DE-C3E8-4BB8-AABE-1D67ACD1F9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8010" y="4758878"/>
            <a:ext cx="520087" cy="520087"/>
          </a:xfrm>
          <a:prstGeom prst="rect">
            <a:avLst/>
          </a:prstGeom>
        </p:spPr>
      </p:pic>
      <p:sp>
        <p:nvSpPr>
          <p:cNvPr id="46" name="TextBox 45">
            <a:extLst>
              <a:ext uri="{FF2B5EF4-FFF2-40B4-BE49-F238E27FC236}">
                <a16:creationId xmlns:a16="http://schemas.microsoft.com/office/drawing/2014/main" id="{C837E672-34D5-44A1-AA08-2F39A86A8785}"/>
              </a:ext>
            </a:extLst>
          </p:cNvPr>
          <p:cNvSpPr txBox="1"/>
          <p:nvPr/>
        </p:nvSpPr>
        <p:spPr>
          <a:xfrm>
            <a:off x="7391225" y="5426715"/>
            <a:ext cx="909979"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Defender</a:t>
            </a:r>
            <a:br>
              <a:rPr kumimoji="0" lang="en-US" sz="1000" b="0" i="0" u="none" strike="noStrike" kern="1200" cap="none" spc="0" normalizeH="0" baseline="0" noProof="0">
                <a:ln>
                  <a:noFill/>
                </a:ln>
                <a:solidFill>
                  <a:srgbClr val="282828"/>
                </a:solidFill>
                <a:effectLst/>
                <a:uLnTx/>
                <a:uFillTx/>
                <a:latin typeface="Segoe UI"/>
                <a:ea typeface="+mn-ea"/>
                <a:cs typeface="+mn-cs"/>
              </a:rPr>
            </a:br>
            <a:r>
              <a:rPr kumimoji="0" lang="en-US" sz="1000"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47" name="TextBox 46">
            <a:extLst>
              <a:ext uri="{FF2B5EF4-FFF2-40B4-BE49-F238E27FC236}">
                <a16:creationId xmlns:a16="http://schemas.microsoft.com/office/drawing/2014/main" id="{361DAD38-1B8F-45F4-B48A-921162F17993}"/>
              </a:ext>
            </a:extLst>
          </p:cNvPr>
          <p:cNvSpPr txBox="1"/>
          <p:nvPr/>
        </p:nvSpPr>
        <p:spPr>
          <a:xfrm>
            <a:off x="6342059" y="5437335"/>
            <a:ext cx="1196963"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Windows Virtual Desktop</a:t>
            </a:r>
          </a:p>
        </p:txBody>
      </p:sp>
      <p:pic>
        <p:nvPicPr>
          <p:cNvPr id="48" name="Picture 47" descr="A picture containing drawing&#10;&#10;Description automatically generated">
            <a:extLst>
              <a:ext uri="{FF2B5EF4-FFF2-40B4-BE49-F238E27FC236}">
                <a16:creationId xmlns:a16="http://schemas.microsoft.com/office/drawing/2014/main" id="{7FB8A46A-C4B2-4792-93D3-AD3C22BCAABB}"/>
              </a:ext>
            </a:extLst>
          </p:cNvPr>
          <p:cNvPicPr>
            <a:picLocks noChangeAspect="1"/>
          </p:cNvPicPr>
          <p:nvPr/>
        </p:nvPicPr>
        <p:blipFill>
          <a:blip r:embed="rId9"/>
          <a:stretch>
            <a:fillRect/>
          </a:stretch>
        </p:blipFill>
        <p:spPr>
          <a:xfrm>
            <a:off x="6642544" y="4772419"/>
            <a:ext cx="524495" cy="524495"/>
          </a:xfrm>
          <a:prstGeom prst="rect">
            <a:avLst/>
          </a:prstGeom>
        </p:spPr>
      </p:pic>
      <p:pic>
        <p:nvPicPr>
          <p:cNvPr id="50" name="Picture 2" descr="See the source image">
            <a:extLst>
              <a:ext uri="{FF2B5EF4-FFF2-40B4-BE49-F238E27FC236}">
                <a16:creationId xmlns:a16="http://schemas.microsoft.com/office/drawing/2014/main" id="{B6724F2D-69CF-4217-ABB9-215C35F557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6951" y="4718349"/>
            <a:ext cx="578569" cy="57856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B2B79E7-06FD-433D-A0F0-E699EF2679C4}"/>
              </a:ext>
            </a:extLst>
          </p:cNvPr>
          <p:cNvSpPr txBox="1"/>
          <p:nvPr/>
        </p:nvSpPr>
        <p:spPr>
          <a:xfrm>
            <a:off x="8406557" y="5413880"/>
            <a:ext cx="831012"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Defender for O365</a:t>
            </a:r>
          </a:p>
        </p:txBody>
      </p:sp>
      <p:pic>
        <p:nvPicPr>
          <p:cNvPr id="53" name="Picture 14" descr="Blue shield icon">
            <a:extLst>
              <a:ext uri="{FF2B5EF4-FFF2-40B4-BE49-F238E27FC236}">
                <a16:creationId xmlns:a16="http://schemas.microsoft.com/office/drawing/2014/main" id="{8F2F5CE2-8BD3-4AE8-8F52-4A304314E5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2652" y="4775318"/>
            <a:ext cx="524495" cy="55259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99B34383-BD05-49C4-819A-0A46A8871C95}"/>
              </a:ext>
            </a:extLst>
          </p:cNvPr>
          <p:cNvSpPr txBox="1"/>
          <p:nvPr/>
        </p:nvSpPr>
        <p:spPr>
          <a:xfrm>
            <a:off x="9312257" y="5413880"/>
            <a:ext cx="831012"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Cloud App Security</a:t>
            </a:r>
          </a:p>
        </p:txBody>
      </p:sp>
      <p:pic>
        <p:nvPicPr>
          <p:cNvPr id="55" name="Graphic 54" descr="Cloud">
            <a:extLst>
              <a:ext uri="{FF2B5EF4-FFF2-40B4-BE49-F238E27FC236}">
                <a16:creationId xmlns:a16="http://schemas.microsoft.com/office/drawing/2014/main" id="{43906755-8FBE-4FCB-970E-58691E2482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00635" y="4611404"/>
            <a:ext cx="799617" cy="868688"/>
          </a:xfrm>
          <a:prstGeom prst="rect">
            <a:avLst/>
          </a:prstGeom>
        </p:spPr>
      </p:pic>
      <p:pic>
        <p:nvPicPr>
          <p:cNvPr id="56" name="Graphic 55" descr="Lock">
            <a:extLst>
              <a:ext uri="{FF2B5EF4-FFF2-40B4-BE49-F238E27FC236}">
                <a16:creationId xmlns:a16="http://schemas.microsoft.com/office/drawing/2014/main" id="{D1137178-6006-403B-AA2C-DA054D48B1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86776" y="4884589"/>
            <a:ext cx="347000" cy="347000"/>
          </a:xfrm>
          <a:prstGeom prst="rect">
            <a:avLst/>
          </a:prstGeom>
        </p:spPr>
      </p:pic>
      <p:pic>
        <p:nvPicPr>
          <p:cNvPr id="57" name="Picture 56" descr="A picture containing clock&#10;&#10;Description automatically generated">
            <a:extLst>
              <a:ext uri="{FF2B5EF4-FFF2-40B4-BE49-F238E27FC236}">
                <a16:creationId xmlns:a16="http://schemas.microsoft.com/office/drawing/2014/main" id="{AF16F6AD-F560-4DC9-94F7-025E70FB0A73}"/>
              </a:ext>
            </a:extLst>
          </p:cNvPr>
          <p:cNvPicPr>
            <a:picLocks noChangeAspect="1"/>
          </p:cNvPicPr>
          <p:nvPr/>
        </p:nvPicPr>
        <p:blipFill>
          <a:blip r:embed="rId16"/>
          <a:stretch>
            <a:fillRect/>
          </a:stretch>
        </p:blipFill>
        <p:spPr>
          <a:xfrm>
            <a:off x="3467925" y="1630539"/>
            <a:ext cx="1136664" cy="1136664"/>
          </a:xfrm>
          <a:prstGeom prst="rect">
            <a:avLst/>
          </a:prstGeom>
        </p:spPr>
      </p:pic>
      <p:pic>
        <p:nvPicPr>
          <p:cNvPr id="58" name="Picture 57" descr="A picture containing clock&#10;&#10;Description automatically generated">
            <a:extLst>
              <a:ext uri="{FF2B5EF4-FFF2-40B4-BE49-F238E27FC236}">
                <a16:creationId xmlns:a16="http://schemas.microsoft.com/office/drawing/2014/main" id="{D4469EAB-95EE-4B27-8BBE-CDB44E302A01}"/>
              </a:ext>
            </a:extLst>
          </p:cNvPr>
          <p:cNvPicPr>
            <a:picLocks noChangeAspect="1"/>
          </p:cNvPicPr>
          <p:nvPr/>
        </p:nvPicPr>
        <p:blipFill>
          <a:blip r:embed="rId17"/>
          <a:stretch>
            <a:fillRect/>
          </a:stretch>
        </p:blipFill>
        <p:spPr>
          <a:xfrm>
            <a:off x="4405581" y="1630539"/>
            <a:ext cx="1136664" cy="1136664"/>
          </a:xfrm>
          <a:prstGeom prst="rect">
            <a:avLst/>
          </a:prstGeom>
        </p:spPr>
      </p:pic>
      <p:pic>
        <p:nvPicPr>
          <p:cNvPr id="59" name="Picture 58" descr="A close up of a logo&#10;&#10;Description automatically generated">
            <a:extLst>
              <a:ext uri="{FF2B5EF4-FFF2-40B4-BE49-F238E27FC236}">
                <a16:creationId xmlns:a16="http://schemas.microsoft.com/office/drawing/2014/main" id="{E6140AF0-F1DB-4BD0-9238-DD27DDBB5F1B}"/>
              </a:ext>
            </a:extLst>
          </p:cNvPr>
          <p:cNvPicPr>
            <a:picLocks noChangeAspect="1"/>
          </p:cNvPicPr>
          <p:nvPr/>
        </p:nvPicPr>
        <p:blipFill>
          <a:blip r:embed="rId18"/>
          <a:stretch>
            <a:fillRect/>
          </a:stretch>
        </p:blipFill>
        <p:spPr>
          <a:xfrm>
            <a:off x="6187861" y="1630539"/>
            <a:ext cx="1136664" cy="1136664"/>
          </a:xfrm>
          <a:prstGeom prst="rect">
            <a:avLst/>
          </a:prstGeom>
        </p:spPr>
      </p:pic>
      <p:pic>
        <p:nvPicPr>
          <p:cNvPr id="60" name="Picture 59" descr="A close up of a logo&#10;&#10;Description automatically generated">
            <a:extLst>
              <a:ext uri="{FF2B5EF4-FFF2-40B4-BE49-F238E27FC236}">
                <a16:creationId xmlns:a16="http://schemas.microsoft.com/office/drawing/2014/main" id="{2E847096-5B8F-4C25-A939-B1B150E12B09}"/>
              </a:ext>
            </a:extLst>
          </p:cNvPr>
          <p:cNvPicPr>
            <a:picLocks noChangeAspect="1"/>
          </p:cNvPicPr>
          <p:nvPr/>
        </p:nvPicPr>
        <p:blipFill>
          <a:blip r:embed="rId19"/>
          <a:stretch>
            <a:fillRect/>
          </a:stretch>
        </p:blipFill>
        <p:spPr>
          <a:xfrm>
            <a:off x="5343236" y="1630539"/>
            <a:ext cx="1136664" cy="1136664"/>
          </a:xfrm>
          <a:prstGeom prst="rect">
            <a:avLst/>
          </a:prstGeom>
        </p:spPr>
      </p:pic>
      <p:sp>
        <p:nvSpPr>
          <p:cNvPr id="61" name="TextBox 60">
            <a:extLst>
              <a:ext uri="{FF2B5EF4-FFF2-40B4-BE49-F238E27FC236}">
                <a16:creationId xmlns:a16="http://schemas.microsoft.com/office/drawing/2014/main" id="{4CC34A96-EC9B-44BA-855E-DB458E9F545E}"/>
              </a:ext>
            </a:extLst>
          </p:cNvPr>
          <p:cNvSpPr txBox="1"/>
          <p:nvPr/>
        </p:nvSpPr>
        <p:spPr>
          <a:xfrm>
            <a:off x="3581267" y="2579698"/>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62" name="TextBox 61">
            <a:extLst>
              <a:ext uri="{FF2B5EF4-FFF2-40B4-BE49-F238E27FC236}">
                <a16:creationId xmlns:a16="http://schemas.microsoft.com/office/drawing/2014/main" id="{C97D3971-BE26-42D6-8D0E-EF82E240E6E3}"/>
              </a:ext>
            </a:extLst>
          </p:cNvPr>
          <p:cNvSpPr txBox="1"/>
          <p:nvPr/>
        </p:nvSpPr>
        <p:spPr>
          <a:xfrm>
            <a:off x="4518960" y="2579698"/>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Teams</a:t>
            </a:r>
          </a:p>
        </p:txBody>
      </p:sp>
      <p:sp>
        <p:nvSpPr>
          <p:cNvPr id="63" name="TextBox 62">
            <a:extLst>
              <a:ext uri="{FF2B5EF4-FFF2-40B4-BE49-F238E27FC236}">
                <a16:creationId xmlns:a16="http://schemas.microsoft.com/office/drawing/2014/main" id="{1E510D34-F7EC-4A6D-A690-281FF678A452}"/>
              </a:ext>
            </a:extLst>
          </p:cNvPr>
          <p:cNvSpPr txBox="1"/>
          <p:nvPr/>
        </p:nvSpPr>
        <p:spPr>
          <a:xfrm>
            <a:off x="5456653" y="2579698"/>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64" name="TextBox 63">
            <a:extLst>
              <a:ext uri="{FF2B5EF4-FFF2-40B4-BE49-F238E27FC236}">
                <a16:creationId xmlns:a16="http://schemas.microsoft.com/office/drawing/2014/main" id="{0E2DC062-CB63-4AC2-ACF1-D7A24A85009B}"/>
              </a:ext>
            </a:extLst>
          </p:cNvPr>
          <p:cNvSpPr txBox="1"/>
          <p:nvPr/>
        </p:nvSpPr>
        <p:spPr>
          <a:xfrm>
            <a:off x="6301316" y="2579698"/>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OneDrive</a:t>
            </a:r>
          </a:p>
        </p:txBody>
      </p:sp>
      <p:grpSp>
        <p:nvGrpSpPr>
          <p:cNvPr id="65" name="Group 64">
            <a:extLst>
              <a:ext uri="{FF2B5EF4-FFF2-40B4-BE49-F238E27FC236}">
                <a16:creationId xmlns:a16="http://schemas.microsoft.com/office/drawing/2014/main" id="{67820450-B2C8-4E9C-8DB8-F08F5A1E2F0B}"/>
              </a:ext>
            </a:extLst>
          </p:cNvPr>
          <p:cNvGrpSpPr/>
          <p:nvPr/>
        </p:nvGrpSpPr>
        <p:grpSpPr>
          <a:xfrm>
            <a:off x="8280749" y="1759274"/>
            <a:ext cx="978088" cy="899442"/>
            <a:chOff x="4290987" y="1019049"/>
            <a:chExt cx="1055213" cy="970364"/>
          </a:xfrm>
        </p:grpSpPr>
        <p:pic>
          <p:nvPicPr>
            <p:cNvPr id="66" name="Picture 65" descr="A picture containing clock&#10;&#10;Description automatically generated">
              <a:extLst>
                <a:ext uri="{FF2B5EF4-FFF2-40B4-BE49-F238E27FC236}">
                  <a16:creationId xmlns:a16="http://schemas.microsoft.com/office/drawing/2014/main" id="{D34371E0-11C3-40D4-87F0-A7AD004909F9}"/>
                </a:ext>
              </a:extLst>
            </p:cNvPr>
            <p:cNvPicPr>
              <a:picLocks noChangeAspect="1"/>
            </p:cNvPicPr>
            <p:nvPr/>
          </p:nvPicPr>
          <p:blipFill>
            <a:blip r:embed="rId20"/>
            <a:stretch>
              <a:fillRect/>
            </a:stretch>
          </p:blipFill>
          <p:spPr>
            <a:xfrm>
              <a:off x="4668536" y="1311749"/>
              <a:ext cx="677664" cy="677664"/>
            </a:xfrm>
            <a:prstGeom prst="rect">
              <a:avLst/>
            </a:prstGeom>
          </p:spPr>
        </p:pic>
        <p:pic>
          <p:nvPicPr>
            <p:cNvPr id="67" name="Picture 66" descr="A close up of a logo&#10;&#10;Description automatically generated">
              <a:extLst>
                <a:ext uri="{FF2B5EF4-FFF2-40B4-BE49-F238E27FC236}">
                  <a16:creationId xmlns:a16="http://schemas.microsoft.com/office/drawing/2014/main" id="{315C03FF-6149-44A5-85E1-318FBA6152D4}"/>
                </a:ext>
              </a:extLst>
            </p:cNvPr>
            <p:cNvPicPr>
              <a:picLocks noChangeAspect="1"/>
            </p:cNvPicPr>
            <p:nvPr/>
          </p:nvPicPr>
          <p:blipFill>
            <a:blip r:embed="rId21"/>
            <a:stretch>
              <a:fillRect/>
            </a:stretch>
          </p:blipFill>
          <p:spPr>
            <a:xfrm>
              <a:off x="4501203" y="1019049"/>
              <a:ext cx="677664" cy="677664"/>
            </a:xfrm>
            <a:prstGeom prst="rect">
              <a:avLst/>
            </a:prstGeom>
          </p:spPr>
        </p:pic>
        <p:pic>
          <p:nvPicPr>
            <p:cNvPr id="68" name="Picture 67" descr="A picture containing clock&#10;&#10;Description automatically generated">
              <a:extLst>
                <a:ext uri="{FF2B5EF4-FFF2-40B4-BE49-F238E27FC236}">
                  <a16:creationId xmlns:a16="http://schemas.microsoft.com/office/drawing/2014/main" id="{9BF4472C-A75C-4279-A005-DD24E457CA15}"/>
                </a:ext>
              </a:extLst>
            </p:cNvPr>
            <p:cNvPicPr>
              <a:picLocks noChangeAspect="1"/>
            </p:cNvPicPr>
            <p:nvPr/>
          </p:nvPicPr>
          <p:blipFill>
            <a:blip r:embed="rId22"/>
            <a:stretch>
              <a:fillRect/>
            </a:stretch>
          </p:blipFill>
          <p:spPr>
            <a:xfrm>
              <a:off x="4290987" y="1308531"/>
              <a:ext cx="677664" cy="677664"/>
            </a:xfrm>
            <a:prstGeom prst="rect">
              <a:avLst/>
            </a:prstGeom>
          </p:spPr>
        </p:pic>
      </p:grpSp>
      <p:sp>
        <p:nvSpPr>
          <p:cNvPr id="71" name="TextBox 70">
            <a:extLst>
              <a:ext uri="{FF2B5EF4-FFF2-40B4-BE49-F238E27FC236}">
                <a16:creationId xmlns:a16="http://schemas.microsoft.com/office/drawing/2014/main" id="{D54AC1D9-11F5-462A-89CD-D1563B2BDA8E}"/>
              </a:ext>
            </a:extLst>
          </p:cNvPr>
          <p:cNvSpPr txBox="1"/>
          <p:nvPr/>
        </p:nvSpPr>
        <p:spPr>
          <a:xfrm>
            <a:off x="8226523" y="2599676"/>
            <a:ext cx="1136663" cy="415498"/>
          </a:xfrm>
          <a:prstGeom prst="rect">
            <a:avLst/>
          </a:prstGeom>
          <a:noFill/>
        </p:spPr>
        <p:txBody>
          <a:bodyPr wrap="square" lIns="0" tIns="0" rIns="0" bIns="0" rtlCol="0">
            <a:spAutoFit/>
          </a:bodyPr>
          <a:lstStyle/>
          <a:p>
            <a:pPr algn="ctr" defTabSz="914314">
              <a:lnSpc>
                <a:spcPct val="90000"/>
              </a:lnSpc>
              <a:spcAft>
                <a:spcPts val="588"/>
              </a:spcAft>
            </a:pPr>
            <a:r>
              <a:rPr lang="en-US" sz="1000">
                <a:solidFill>
                  <a:srgbClr val="282828"/>
                </a:solidFill>
              </a:rPr>
              <a:t>Web versions of</a:t>
            </a:r>
            <a:br>
              <a:rPr lang="en-US" sz="1000">
                <a:solidFill>
                  <a:srgbClr val="282828"/>
                </a:solidFill>
              </a:rPr>
            </a:br>
            <a:r>
              <a:rPr kumimoji="0" lang="en-US" sz="1000" b="0" i="0" u="none" strike="noStrike" kern="1200" cap="none" spc="0" normalizeH="0" baseline="0" noProof="0">
                <a:ln>
                  <a:noFill/>
                </a:ln>
                <a:solidFill>
                  <a:srgbClr val="282828"/>
                </a:solidFill>
                <a:effectLst/>
                <a:uLnTx/>
                <a:uFillTx/>
                <a:latin typeface="Segoe UI"/>
                <a:ea typeface="+mn-ea"/>
                <a:cs typeface="+mn-cs"/>
              </a:rPr>
              <a:t>Word, Excel, PPT</a:t>
            </a:r>
            <a:br>
              <a:rPr kumimoji="0" lang="en-US" sz="1000" b="0" i="0" u="none" strike="noStrike" kern="1200" cap="none" spc="0" normalizeH="0" baseline="0" noProof="0">
                <a:ln>
                  <a:noFill/>
                </a:ln>
                <a:solidFill>
                  <a:srgbClr val="282828"/>
                </a:solidFill>
                <a:effectLst/>
                <a:uLnTx/>
                <a:uFillTx/>
                <a:latin typeface="Segoe UI"/>
                <a:ea typeface="+mn-ea"/>
                <a:cs typeface="+mn-cs"/>
              </a:rPr>
            </a:br>
            <a:endParaRPr kumimoji="0" lang="en-US" sz="1000" b="0" i="0" u="none" strike="noStrike" kern="1200" cap="none" spc="0" normalizeH="0" baseline="0" noProof="0">
              <a:ln>
                <a:noFill/>
              </a:ln>
              <a:solidFill>
                <a:srgbClr val="282828"/>
              </a:solidFill>
              <a:effectLst/>
              <a:uLnTx/>
              <a:uFillTx/>
              <a:latin typeface="Segoe UI"/>
              <a:ea typeface="+mn-ea"/>
              <a:cs typeface="+mn-cs"/>
            </a:endParaRPr>
          </a:p>
        </p:txBody>
      </p:sp>
      <p:pic>
        <p:nvPicPr>
          <p:cNvPr id="72" name="Picture 12" descr="See the source image">
            <a:extLst>
              <a:ext uri="{FF2B5EF4-FFF2-40B4-BE49-F238E27FC236}">
                <a16:creationId xmlns:a16="http://schemas.microsoft.com/office/drawing/2014/main" id="{78D3CB6B-F65C-4ACA-8620-B4BEE381D1B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71327" y="1968058"/>
            <a:ext cx="557839" cy="518807"/>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9D8281C-4D70-4342-BFB6-B949814FF4C9}"/>
              </a:ext>
            </a:extLst>
          </p:cNvPr>
          <p:cNvSpPr txBox="1"/>
          <p:nvPr/>
        </p:nvSpPr>
        <p:spPr>
          <a:xfrm>
            <a:off x="7416833" y="2530926"/>
            <a:ext cx="788159" cy="230832"/>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76" name="Picture 75" descr="A picture containing clock&#10;&#10;Description automatically generated">
            <a:extLst>
              <a:ext uri="{FF2B5EF4-FFF2-40B4-BE49-F238E27FC236}">
                <a16:creationId xmlns:a16="http://schemas.microsoft.com/office/drawing/2014/main" id="{DCDAD762-6648-40CF-B10C-1EDAC5477A6F}"/>
              </a:ext>
            </a:extLst>
          </p:cNvPr>
          <p:cNvPicPr>
            <a:picLocks noChangeAspect="1"/>
          </p:cNvPicPr>
          <p:nvPr/>
        </p:nvPicPr>
        <p:blipFill>
          <a:blip r:embed="rId20"/>
          <a:stretch>
            <a:fillRect/>
          </a:stretch>
        </p:blipFill>
        <p:spPr>
          <a:xfrm>
            <a:off x="5377496" y="3066174"/>
            <a:ext cx="1136664" cy="1136664"/>
          </a:xfrm>
          <a:prstGeom prst="rect">
            <a:avLst/>
          </a:prstGeom>
        </p:spPr>
      </p:pic>
      <p:pic>
        <p:nvPicPr>
          <p:cNvPr id="77" name="Picture 76" descr="A picture containing drawing&#10;&#10;Description automatically generated">
            <a:extLst>
              <a:ext uri="{FF2B5EF4-FFF2-40B4-BE49-F238E27FC236}">
                <a16:creationId xmlns:a16="http://schemas.microsoft.com/office/drawing/2014/main" id="{3431A033-3201-418D-862A-1911EB26450E}"/>
              </a:ext>
            </a:extLst>
          </p:cNvPr>
          <p:cNvPicPr>
            <a:picLocks noChangeAspect="1"/>
          </p:cNvPicPr>
          <p:nvPr/>
        </p:nvPicPr>
        <p:blipFill>
          <a:blip r:embed="rId24"/>
          <a:stretch>
            <a:fillRect/>
          </a:stretch>
        </p:blipFill>
        <p:spPr>
          <a:xfrm>
            <a:off x="8190463" y="3066040"/>
            <a:ext cx="1136664" cy="1136664"/>
          </a:xfrm>
          <a:prstGeom prst="rect">
            <a:avLst/>
          </a:prstGeom>
        </p:spPr>
      </p:pic>
      <p:pic>
        <p:nvPicPr>
          <p:cNvPr id="81" name="Picture 80" descr="A close up of a logo&#10;&#10;Description automatically generated">
            <a:extLst>
              <a:ext uri="{FF2B5EF4-FFF2-40B4-BE49-F238E27FC236}">
                <a16:creationId xmlns:a16="http://schemas.microsoft.com/office/drawing/2014/main" id="{8120A426-5DCD-4B76-B094-88BBD986EDC3}"/>
              </a:ext>
            </a:extLst>
          </p:cNvPr>
          <p:cNvPicPr>
            <a:picLocks noChangeAspect="1"/>
          </p:cNvPicPr>
          <p:nvPr/>
        </p:nvPicPr>
        <p:blipFill>
          <a:blip r:embed="rId25"/>
          <a:stretch>
            <a:fillRect/>
          </a:stretch>
        </p:blipFill>
        <p:spPr>
          <a:xfrm>
            <a:off x="3502185" y="3066174"/>
            <a:ext cx="1136664" cy="1136664"/>
          </a:xfrm>
          <a:prstGeom prst="rect">
            <a:avLst/>
          </a:prstGeom>
        </p:spPr>
      </p:pic>
      <p:pic>
        <p:nvPicPr>
          <p:cNvPr id="83" name="Picture 82" descr="A close up of a logo&#10;&#10;Description automatically generated">
            <a:extLst>
              <a:ext uri="{FF2B5EF4-FFF2-40B4-BE49-F238E27FC236}">
                <a16:creationId xmlns:a16="http://schemas.microsoft.com/office/drawing/2014/main" id="{8E6CEF80-E737-42C3-89A3-C8EF92AF8C26}"/>
              </a:ext>
            </a:extLst>
          </p:cNvPr>
          <p:cNvPicPr>
            <a:picLocks noChangeAspect="1"/>
          </p:cNvPicPr>
          <p:nvPr/>
        </p:nvPicPr>
        <p:blipFill>
          <a:blip r:embed="rId21"/>
          <a:stretch>
            <a:fillRect/>
          </a:stretch>
        </p:blipFill>
        <p:spPr>
          <a:xfrm>
            <a:off x="6315152" y="3066174"/>
            <a:ext cx="1136664" cy="1136664"/>
          </a:xfrm>
          <a:prstGeom prst="rect">
            <a:avLst/>
          </a:prstGeom>
        </p:spPr>
      </p:pic>
      <p:pic>
        <p:nvPicPr>
          <p:cNvPr id="84" name="Picture 83" descr="A picture containing clock&#10;&#10;Description automatically generated">
            <a:extLst>
              <a:ext uri="{FF2B5EF4-FFF2-40B4-BE49-F238E27FC236}">
                <a16:creationId xmlns:a16="http://schemas.microsoft.com/office/drawing/2014/main" id="{316E18E7-47FA-492F-91E0-4AF7757302D1}"/>
              </a:ext>
            </a:extLst>
          </p:cNvPr>
          <p:cNvPicPr>
            <a:picLocks noChangeAspect="1"/>
          </p:cNvPicPr>
          <p:nvPr/>
        </p:nvPicPr>
        <p:blipFill>
          <a:blip r:embed="rId26"/>
          <a:stretch>
            <a:fillRect/>
          </a:stretch>
        </p:blipFill>
        <p:spPr>
          <a:xfrm>
            <a:off x="7252807" y="3066174"/>
            <a:ext cx="1136664" cy="1136664"/>
          </a:xfrm>
          <a:prstGeom prst="rect">
            <a:avLst/>
          </a:prstGeom>
        </p:spPr>
      </p:pic>
      <p:pic>
        <p:nvPicPr>
          <p:cNvPr id="85" name="Picture 84" descr="A picture containing clock&#10;&#10;Description automatically generated">
            <a:extLst>
              <a:ext uri="{FF2B5EF4-FFF2-40B4-BE49-F238E27FC236}">
                <a16:creationId xmlns:a16="http://schemas.microsoft.com/office/drawing/2014/main" id="{B7C11E2E-3DF5-45C1-8368-8A02F148B9DC}"/>
              </a:ext>
            </a:extLst>
          </p:cNvPr>
          <p:cNvPicPr>
            <a:picLocks noChangeAspect="1"/>
          </p:cNvPicPr>
          <p:nvPr/>
        </p:nvPicPr>
        <p:blipFill>
          <a:blip r:embed="rId22"/>
          <a:stretch>
            <a:fillRect/>
          </a:stretch>
        </p:blipFill>
        <p:spPr>
          <a:xfrm>
            <a:off x="4439840" y="3066174"/>
            <a:ext cx="1136664" cy="1136664"/>
          </a:xfrm>
          <a:prstGeom prst="rect">
            <a:avLst/>
          </a:prstGeom>
        </p:spPr>
      </p:pic>
      <p:sp>
        <p:nvSpPr>
          <p:cNvPr id="86" name="TextBox 85">
            <a:extLst>
              <a:ext uri="{FF2B5EF4-FFF2-40B4-BE49-F238E27FC236}">
                <a16:creationId xmlns:a16="http://schemas.microsoft.com/office/drawing/2014/main" id="{37D734CA-B38C-4208-AC2F-C0EE22021C56}"/>
              </a:ext>
            </a:extLst>
          </p:cNvPr>
          <p:cNvSpPr txBox="1"/>
          <p:nvPr/>
        </p:nvSpPr>
        <p:spPr>
          <a:xfrm>
            <a:off x="3615678" y="4015334"/>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Outlook</a:t>
            </a:r>
          </a:p>
        </p:txBody>
      </p:sp>
      <p:sp>
        <p:nvSpPr>
          <p:cNvPr id="87" name="TextBox 86">
            <a:extLst>
              <a:ext uri="{FF2B5EF4-FFF2-40B4-BE49-F238E27FC236}">
                <a16:creationId xmlns:a16="http://schemas.microsoft.com/office/drawing/2014/main" id="{D425C121-CF9D-4321-938E-06D93A1799CD}"/>
              </a:ext>
            </a:extLst>
          </p:cNvPr>
          <p:cNvSpPr txBox="1"/>
          <p:nvPr/>
        </p:nvSpPr>
        <p:spPr>
          <a:xfrm>
            <a:off x="4553371" y="4015334"/>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Word</a:t>
            </a:r>
          </a:p>
        </p:txBody>
      </p:sp>
      <p:sp>
        <p:nvSpPr>
          <p:cNvPr id="88" name="TextBox 87">
            <a:extLst>
              <a:ext uri="{FF2B5EF4-FFF2-40B4-BE49-F238E27FC236}">
                <a16:creationId xmlns:a16="http://schemas.microsoft.com/office/drawing/2014/main" id="{5EA45B4D-A2BC-4610-B760-4808D62E7D40}"/>
              </a:ext>
            </a:extLst>
          </p:cNvPr>
          <p:cNvSpPr txBox="1"/>
          <p:nvPr/>
        </p:nvSpPr>
        <p:spPr>
          <a:xfrm>
            <a:off x="5491064" y="4015334"/>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Excel</a:t>
            </a:r>
          </a:p>
        </p:txBody>
      </p:sp>
      <p:sp>
        <p:nvSpPr>
          <p:cNvPr id="95" name="TextBox 94">
            <a:extLst>
              <a:ext uri="{FF2B5EF4-FFF2-40B4-BE49-F238E27FC236}">
                <a16:creationId xmlns:a16="http://schemas.microsoft.com/office/drawing/2014/main" id="{F98DF310-84CA-47F2-8553-087C896335C3}"/>
              </a:ext>
            </a:extLst>
          </p:cNvPr>
          <p:cNvSpPr txBox="1"/>
          <p:nvPr/>
        </p:nvSpPr>
        <p:spPr>
          <a:xfrm>
            <a:off x="6377210" y="4015334"/>
            <a:ext cx="1013074"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96" name="TextBox 95">
            <a:extLst>
              <a:ext uri="{FF2B5EF4-FFF2-40B4-BE49-F238E27FC236}">
                <a16:creationId xmlns:a16="http://schemas.microsoft.com/office/drawing/2014/main" id="{E56E4E84-8C54-4737-A1BF-A473BE8DE54C}"/>
              </a:ext>
            </a:extLst>
          </p:cNvPr>
          <p:cNvSpPr txBox="1"/>
          <p:nvPr/>
        </p:nvSpPr>
        <p:spPr>
          <a:xfrm>
            <a:off x="7366451" y="4015334"/>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97" name="TextBox 96">
            <a:extLst>
              <a:ext uri="{FF2B5EF4-FFF2-40B4-BE49-F238E27FC236}">
                <a16:creationId xmlns:a16="http://schemas.microsoft.com/office/drawing/2014/main" id="{FFCC0044-E51D-4B01-8431-097BC981434E}"/>
              </a:ext>
            </a:extLst>
          </p:cNvPr>
          <p:cNvSpPr txBox="1"/>
          <p:nvPr/>
        </p:nvSpPr>
        <p:spPr>
          <a:xfrm>
            <a:off x="8304144" y="4015334"/>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Access</a:t>
            </a:r>
          </a:p>
        </p:txBody>
      </p:sp>
      <p:grpSp>
        <p:nvGrpSpPr>
          <p:cNvPr id="12" name="Group 11">
            <a:extLst>
              <a:ext uri="{FF2B5EF4-FFF2-40B4-BE49-F238E27FC236}">
                <a16:creationId xmlns:a16="http://schemas.microsoft.com/office/drawing/2014/main" id="{CA4CF794-5739-478D-8842-63C317581979}"/>
              </a:ext>
            </a:extLst>
          </p:cNvPr>
          <p:cNvGrpSpPr/>
          <p:nvPr/>
        </p:nvGrpSpPr>
        <p:grpSpPr>
          <a:xfrm>
            <a:off x="10392179" y="1903811"/>
            <a:ext cx="627184" cy="605012"/>
            <a:chOff x="6477569" y="448283"/>
            <a:chExt cx="993247" cy="958137"/>
          </a:xfrm>
        </p:grpSpPr>
        <p:pic>
          <p:nvPicPr>
            <p:cNvPr id="10" name="Picture 9">
              <a:extLst>
                <a:ext uri="{FF2B5EF4-FFF2-40B4-BE49-F238E27FC236}">
                  <a16:creationId xmlns:a16="http://schemas.microsoft.com/office/drawing/2014/main" id="{6B947789-4A6D-4F34-800F-83EABE407C85}"/>
                </a:ext>
              </a:extLst>
            </p:cNvPr>
            <p:cNvPicPr>
              <a:picLocks noChangeAspect="1"/>
            </p:cNvPicPr>
            <p:nvPr/>
          </p:nvPicPr>
          <p:blipFill rotWithShape="1">
            <a:blip r:embed="rId27"/>
            <a:srcRect l="60866" r="30240"/>
            <a:stretch/>
          </p:blipFill>
          <p:spPr>
            <a:xfrm>
              <a:off x="6477569" y="448283"/>
              <a:ext cx="736457" cy="613674"/>
            </a:xfrm>
            <a:prstGeom prst="rect">
              <a:avLst/>
            </a:prstGeom>
          </p:spPr>
        </p:pic>
        <p:pic>
          <p:nvPicPr>
            <p:cNvPr id="8" name="Picture 7">
              <a:extLst>
                <a:ext uri="{FF2B5EF4-FFF2-40B4-BE49-F238E27FC236}">
                  <a16:creationId xmlns:a16="http://schemas.microsoft.com/office/drawing/2014/main" id="{D0A23580-9874-4C76-9216-6B551F627073}"/>
                </a:ext>
              </a:extLst>
            </p:cNvPr>
            <p:cNvPicPr>
              <a:picLocks noChangeAspect="1"/>
            </p:cNvPicPr>
            <p:nvPr/>
          </p:nvPicPr>
          <p:blipFill rotWithShape="1">
            <a:blip r:embed="rId27"/>
            <a:srcRect t="-1856" r="92302" b="-1"/>
            <a:stretch/>
          </p:blipFill>
          <p:spPr>
            <a:xfrm>
              <a:off x="6878332" y="825489"/>
              <a:ext cx="592484" cy="580931"/>
            </a:xfrm>
            <a:prstGeom prst="diamond">
              <a:avLst/>
            </a:prstGeom>
          </p:spPr>
        </p:pic>
      </p:grpSp>
      <p:sp>
        <p:nvSpPr>
          <p:cNvPr id="13" name="TextBox 12">
            <a:extLst>
              <a:ext uri="{FF2B5EF4-FFF2-40B4-BE49-F238E27FC236}">
                <a16:creationId xmlns:a16="http://schemas.microsoft.com/office/drawing/2014/main" id="{DE7C21DD-EE7B-46B3-BE1B-84B6E9D75656}"/>
              </a:ext>
            </a:extLst>
          </p:cNvPr>
          <p:cNvSpPr txBox="1"/>
          <p:nvPr/>
        </p:nvSpPr>
        <p:spPr>
          <a:xfrm>
            <a:off x="10143269" y="2597384"/>
            <a:ext cx="1136663"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1000" b="0" i="0" u="none" strike="noStrike" kern="1200" cap="none" spc="0" normalizeH="0" baseline="0" noProof="0">
                <a:ln>
                  <a:noFill/>
                </a:ln>
                <a:solidFill>
                  <a:srgbClr val="282828"/>
                </a:solidFill>
                <a:effectLst/>
                <a:uLnTx/>
                <a:uFillTx/>
                <a:latin typeface="Segoe UI"/>
                <a:ea typeface="+mn-ea"/>
                <a:cs typeface="+mn-cs"/>
              </a:rPr>
            </a:br>
            <a:r>
              <a:rPr kumimoji="0" lang="en-US" sz="10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5" name="Picture 8" descr="See the source image">
            <a:extLst>
              <a:ext uri="{FF2B5EF4-FFF2-40B4-BE49-F238E27FC236}">
                <a16:creationId xmlns:a16="http://schemas.microsoft.com/office/drawing/2014/main" id="{2966933D-8D0E-4166-94A7-17412FB4DBEF}"/>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5250" r="27713"/>
          <a:stretch/>
        </p:blipFill>
        <p:spPr bwMode="auto">
          <a:xfrm>
            <a:off x="9572757" y="1990566"/>
            <a:ext cx="400684" cy="4929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81F7BC6-8ED2-416D-8540-2E6F8D5E4FF0}"/>
              </a:ext>
            </a:extLst>
          </p:cNvPr>
          <p:cNvSpPr txBox="1"/>
          <p:nvPr/>
        </p:nvSpPr>
        <p:spPr>
          <a:xfrm>
            <a:off x="9199034" y="2597383"/>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18" name="Picture 17" descr="Logo&#10;&#10;Description automatically generated">
            <a:extLst>
              <a:ext uri="{FF2B5EF4-FFF2-40B4-BE49-F238E27FC236}">
                <a16:creationId xmlns:a16="http://schemas.microsoft.com/office/drawing/2014/main" id="{598E9FF1-F3F5-468E-A136-5F16A4041F6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178522" y="1879751"/>
            <a:ext cx="628133" cy="628133"/>
          </a:xfrm>
          <a:prstGeom prst="rect">
            <a:avLst/>
          </a:prstGeom>
        </p:spPr>
      </p:pic>
      <p:sp>
        <p:nvSpPr>
          <p:cNvPr id="20" name="TextBox 19">
            <a:extLst>
              <a:ext uri="{FF2B5EF4-FFF2-40B4-BE49-F238E27FC236}">
                <a16:creationId xmlns:a16="http://schemas.microsoft.com/office/drawing/2014/main" id="{58194F2A-E46C-400D-B5FD-D45D4D0DA1AE}"/>
              </a:ext>
            </a:extLst>
          </p:cNvPr>
          <p:cNvSpPr txBox="1"/>
          <p:nvPr/>
        </p:nvSpPr>
        <p:spPr>
          <a:xfrm>
            <a:off x="10978294" y="2597383"/>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dirty="0">
                <a:ln>
                  <a:noFill/>
                </a:ln>
                <a:solidFill>
                  <a:srgbClr val="282828"/>
                </a:solidFill>
                <a:effectLst/>
                <a:uLnTx/>
                <a:uFillTx/>
                <a:latin typeface="Segoe UI"/>
                <a:ea typeface="+mn-ea"/>
                <a:cs typeface="+mn-cs"/>
              </a:rPr>
              <a:t>Bookings</a:t>
            </a:r>
          </a:p>
        </p:txBody>
      </p:sp>
    </p:spTree>
    <p:extLst>
      <p:ext uri="{BB962C8B-B14F-4D97-AF65-F5344CB8AC3E}">
        <p14:creationId xmlns:p14="http://schemas.microsoft.com/office/powerpoint/2010/main" val="997469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fade">
                                      <p:cBhvr>
                                        <p:cTn id="66" dur="500"/>
                                        <p:tgtEl>
                                          <p:spTgt spid="108"/>
                                        </p:tgtEl>
                                      </p:cBhvr>
                                    </p:animEffect>
                                  </p:childTnLst>
                                </p:cTn>
                              </p:par>
                              <p:par>
                                <p:cTn id="67" presetID="10" presetClass="entr" presetSubtype="0" fill="hold" nodeType="withEffect">
                                  <p:stCondLst>
                                    <p:cond delay="0"/>
                                  </p:stCondLst>
                                  <p:childTnLst>
                                    <p:set>
                                      <p:cBhvr>
                                        <p:cTn id="68" dur="1" fill="hold">
                                          <p:stCondLst>
                                            <p:cond delay="0"/>
                                          </p:stCondLst>
                                        </p:cTn>
                                        <p:tgtEl>
                                          <p:spTgt spid="76"/>
                                        </p:tgtEl>
                                        <p:attrNameLst>
                                          <p:attrName>style.visibility</p:attrName>
                                        </p:attrNameLst>
                                      </p:cBhvr>
                                      <p:to>
                                        <p:strVal val="visible"/>
                                      </p:to>
                                    </p:set>
                                    <p:animEffect transition="in" filter="fade">
                                      <p:cBhvr>
                                        <p:cTn id="69" dur="500"/>
                                        <p:tgtEl>
                                          <p:spTgt spid="76"/>
                                        </p:tgtEl>
                                      </p:cBhvr>
                                    </p:animEffect>
                                  </p:childTnLst>
                                </p:cTn>
                              </p:par>
                              <p:par>
                                <p:cTn id="70" presetID="10" presetClass="entr" presetSubtype="0" fill="hold"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par>
                                <p:cTn id="73" presetID="10" presetClass="entr" presetSubtype="0" fill="hold" nodeType="with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500"/>
                                        <p:tgtEl>
                                          <p:spTgt spid="81"/>
                                        </p:tgtEl>
                                      </p:cBhvr>
                                    </p:animEffect>
                                  </p:childTnLst>
                                </p:cTn>
                              </p:par>
                              <p:par>
                                <p:cTn id="76" presetID="10" presetClass="entr" presetSubtype="0" fill="hold" nodeType="with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fade">
                                      <p:cBhvr>
                                        <p:cTn id="78" dur="500"/>
                                        <p:tgtEl>
                                          <p:spTgt spid="83"/>
                                        </p:tgtEl>
                                      </p:cBhvr>
                                    </p:animEffect>
                                  </p:childTnLst>
                                </p:cTn>
                              </p:par>
                              <p:par>
                                <p:cTn id="79" presetID="10" presetClass="entr" presetSubtype="0" fill="hold" nodeType="withEffect">
                                  <p:stCondLst>
                                    <p:cond delay="0"/>
                                  </p:stCondLst>
                                  <p:childTnLst>
                                    <p:set>
                                      <p:cBhvr>
                                        <p:cTn id="80" dur="1" fill="hold">
                                          <p:stCondLst>
                                            <p:cond delay="0"/>
                                          </p:stCondLst>
                                        </p:cTn>
                                        <p:tgtEl>
                                          <p:spTgt spid="84"/>
                                        </p:tgtEl>
                                        <p:attrNameLst>
                                          <p:attrName>style.visibility</p:attrName>
                                        </p:attrNameLst>
                                      </p:cBhvr>
                                      <p:to>
                                        <p:strVal val="visible"/>
                                      </p:to>
                                    </p:set>
                                    <p:animEffect transition="in" filter="fade">
                                      <p:cBhvr>
                                        <p:cTn id="81" dur="500"/>
                                        <p:tgtEl>
                                          <p:spTgt spid="84"/>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fade">
                                      <p:cBhvr>
                                        <p:cTn id="87" dur="500"/>
                                        <p:tgtEl>
                                          <p:spTgt spid="8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7"/>
                                        </p:tgtEl>
                                        <p:attrNameLst>
                                          <p:attrName>style.visibility</p:attrName>
                                        </p:attrNameLst>
                                      </p:cBhvr>
                                      <p:to>
                                        <p:strVal val="visible"/>
                                      </p:to>
                                    </p:set>
                                    <p:animEffect transition="in" filter="fade">
                                      <p:cBhvr>
                                        <p:cTn id="90" dur="500"/>
                                        <p:tgtEl>
                                          <p:spTgt spid="8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8"/>
                                        </p:tgtEl>
                                        <p:attrNameLst>
                                          <p:attrName>style.visibility</p:attrName>
                                        </p:attrNameLst>
                                      </p:cBhvr>
                                      <p:to>
                                        <p:strVal val="visible"/>
                                      </p:to>
                                    </p:set>
                                    <p:animEffect transition="in" filter="fade">
                                      <p:cBhvr>
                                        <p:cTn id="93" dur="500"/>
                                        <p:tgtEl>
                                          <p:spTgt spid="8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fade">
                                      <p:cBhvr>
                                        <p:cTn id="96" dur="500"/>
                                        <p:tgtEl>
                                          <p:spTgt spid="9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96"/>
                                        </p:tgtEl>
                                        <p:attrNameLst>
                                          <p:attrName>style.visibility</p:attrName>
                                        </p:attrNameLst>
                                      </p:cBhvr>
                                      <p:to>
                                        <p:strVal val="visible"/>
                                      </p:to>
                                    </p:set>
                                    <p:animEffect transition="in" filter="fade">
                                      <p:cBhvr>
                                        <p:cTn id="99" dur="500"/>
                                        <p:tgtEl>
                                          <p:spTgt spid="9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7"/>
                                        </p:tgtEl>
                                        <p:attrNameLst>
                                          <p:attrName>style.visibility</p:attrName>
                                        </p:attrNameLst>
                                      </p:cBhvr>
                                      <p:to>
                                        <p:strVal val="visible"/>
                                      </p:to>
                                    </p:set>
                                    <p:animEffect transition="in" filter="fade">
                                      <p:cBhvr>
                                        <p:cTn id="102" dur="500"/>
                                        <p:tgtEl>
                                          <p:spTgt spid="9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09"/>
                                        </p:tgtEl>
                                        <p:attrNameLst>
                                          <p:attrName>style.visibility</p:attrName>
                                        </p:attrNameLst>
                                      </p:cBhvr>
                                      <p:to>
                                        <p:strVal val="visible"/>
                                      </p:to>
                                    </p:set>
                                    <p:animEffect transition="in" filter="fade">
                                      <p:cBhvr>
                                        <p:cTn id="107" dur="500"/>
                                        <p:tgtEl>
                                          <p:spTgt spid="109"/>
                                        </p:tgtEl>
                                      </p:cBhvr>
                                    </p:animEffect>
                                  </p:childTnLst>
                                </p:cTn>
                              </p:par>
                              <p:par>
                                <p:cTn id="108" presetID="10" presetClass="entr" presetSubtype="0" fill="hold"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childTnLst>
                                </p:cTn>
                              </p:par>
                              <p:par>
                                <p:cTn id="114" presetID="10" presetClass="entr" presetSubtype="0" fill="hold"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fade">
                                      <p:cBhvr>
                                        <p:cTn id="116" dur="500"/>
                                        <p:tgtEl>
                                          <p:spTgt spid="4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500"/>
                                        <p:tgtEl>
                                          <p:spTgt spid="4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500"/>
                                        <p:tgtEl>
                                          <p:spTgt spid="44"/>
                                        </p:tgtEl>
                                      </p:cBhvr>
                                    </p:animEffect>
                                  </p:childTnLst>
                                </p:cTn>
                              </p:par>
                              <p:par>
                                <p:cTn id="123" presetID="10" presetClass="entr" presetSubtype="0" fill="hold" nodeType="withEffect">
                                  <p:stCondLst>
                                    <p:cond delay="0"/>
                                  </p:stCondLst>
                                  <p:childTnLst>
                                    <p:set>
                                      <p:cBhvr>
                                        <p:cTn id="124" dur="1" fill="hold">
                                          <p:stCondLst>
                                            <p:cond delay="0"/>
                                          </p:stCondLst>
                                        </p:cTn>
                                        <p:tgtEl>
                                          <p:spTgt spid="45"/>
                                        </p:tgtEl>
                                        <p:attrNameLst>
                                          <p:attrName>style.visibility</p:attrName>
                                        </p:attrNameLst>
                                      </p:cBhvr>
                                      <p:to>
                                        <p:strVal val="visible"/>
                                      </p:to>
                                    </p:set>
                                    <p:animEffect transition="in" filter="fade">
                                      <p:cBhvr>
                                        <p:cTn id="125" dur="500"/>
                                        <p:tgtEl>
                                          <p:spTgt spid="4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fade">
                                      <p:cBhvr>
                                        <p:cTn id="128" dur="500"/>
                                        <p:tgtEl>
                                          <p:spTgt spid="4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par>
                                <p:cTn id="132" presetID="10" presetClass="entr" presetSubtype="0" fill="hold" nodeType="with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par>
                                <p:cTn id="135" presetID="10" presetClass="entr" presetSubtype="0" fill="hold" nodeType="with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fade">
                                      <p:cBhvr>
                                        <p:cTn id="140" dur="500"/>
                                        <p:tgtEl>
                                          <p:spTgt spid="52"/>
                                        </p:tgtEl>
                                      </p:cBhvr>
                                    </p:animEffect>
                                  </p:childTnLst>
                                </p:cTn>
                              </p:par>
                              <p:par>
                                <p:cTn id="141" presetID="10" presetClass="entr" presetSubtype="0" fill="hold" nodeType="with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fade">
                                      <p:cBhvr>
                                        <p:cTn id="143" dur="500"/>
                                        <p:tgtEl>
                                          <p:spTgt spid="5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4"/>
                                        </p:tgtEl>
                                        <p:attrNameLst>
                                          <p:attrName>style.visibility</p:attrName>
                                        </p:attrNameLst>
                                      </p:cBhvr>
                                      <p:to>
                                        <p:strVal val="visible"/>
                                      </p:to>
                                    </p:set>
                                    <p:animEffect transition="in" filter="fade">
                                      <p:cBhvr>
                                        <p:cTn id="146" dur="500"/>
                                        <p:tgtEl>
                                          <p:spTgt spid="54"/>
                                        </p:tgtEl>
                                      </p:cBhvr>
                                    </p:animEffect>
                                  </p:childTnLst>
                                </p:cTn>
                              </p:par>
                              <p:par>
                                <p:cTn id="147" presetID="10" presetClass="entr" presetSubtype="0" fill="hold" nodeType="withEffect">
                                  <p:stCondLst>
                                    <p:cond delay="0"/>
                                  </p:stCondLst>
                                  <p:childTnLst>
                                    <p:set>
                                      <p:cBhvr>
                                        <p:cTn id="148" dur="1" fill="hold">
                                          <p:stCondLst>
                                            <p:cond delay="0"/>
                                          </p:stCondLst>
                                        </p:cTn>
                                        <p:tgtEl>
                                          <p:spTgt spid="55"/>
                                        </p:tgtEl>
                                        <p:attrNameLst>
                                          <p:attrName>style.visibility</p:attrName>
                                        </p:attrNameLst>
                                      </p:cBhvr>
                                      <p:to>
                                        <p:strVal val="visible"/>
                                      </p:to>
                                    </p:set>
                                    <p:animEffect transition="in" filter="fade">
                                      <p:cBhvr>
                                        <p:cTn id="149" dur="500"/>
                                        <p:tgtEl>
                                          <p:spTgt spid="55"/>
                                        </p:tgtEl>
                                      </p:cBhvr>
                                    </p:animEffect>
                                  </p:childTnLst>
                                </p:cTn>
                              </p:par>
                              <p:par>
                                <p:cTn id="150" presetID="10" presetClass="entr" presetSubtype="0" fill="hold"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fade">
                                      <p:cBhvr>
                                        <p:cTn id="1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P spid="41" grpId="0"/>
      <p:bldP spid="43" grpId="0"/>
      <p:bldP spid="44" grpId="0"/>
      <p:bldP spid="46" grpId="0"/>
      <p:bldP spid="47" grpId="0"/>
      <p:bldP spid="52" grpId="0"/>
      <p:bldP spid="54" grpId="0"/>
      <p:bldP spid="61" grpId="0"/>
      <p:bldP spid="62" grpId="0"/>
      <p:bldP spid="63" grpId="0"/>
      <p:bldP spid="64" grpId="0"/>
      <p:bldP spid="71" grpId="0"/>
      <p:bldP spid="73" grpId="0"/>
      <p:bldP spid="86" grpId="0"/>
      <p:bldP spid="87" grpId="0"/>
      <p:bldP spid="88" grpId="0"/>
      <p:bldP spid="95" grpId="0"/>
      <p:bldP spid="96" grpId="0"/>
      <p:bldP spid="97" grpId="0"/>
      <p:bldP spid="13" grpId="0"/>
      <p:bldP spid="17" grpId="0"/>
      <p:bldP spid="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descr="A picture containing clock&#10;&#10;Description automatically generated">
            <a:extLst>
              <a:ext uri="{FF2B5EF4-FFF2-40B4-BE49-F238E27FC236}">
                <a16:creationId xmlns:a16="http://schemas.microsoft.com/office/drawing/2014/main" id="{ABBA5C59-1AB1-462D-A176-5590DDA9276F}"/>
              </a:ext>
            </a:extLst>
          </p:cNvPr>
          <p:cNvPicPr>
            <a:picLocks noChangeAspect="1"/>
          </p:cNvPicPr>
          <p:nvPr/>
        </p:nvPicPr>
        <p:blipFill>
          <a:blip r:embed="rId2"/>
          <a:stretch>
            <a:fillRect/>
          </a:stretch>
        </p:blipFill>
        <p:spPr>
          <a:xfrm>
            <a:off x="4050415" y="1210208"/>
            <a:ext cx="1201586" cy="1201586"/>
          </a:xfrm>
          <a:prstGeom prst="rect">
            <a:avLst/>
          </a:prstGeom>
        </p:spPr>
      </p:pic>
      <p:sp>
        <p:nvSpPr>
          <p:cNvPr id="2" name="Title 1">
            <a:extLst>
              <a:ext uri="{FF2B5EF4-FFF2-40B4-BE49-F238E27FC236}">
                <a16:creationId xmlns:a16="http://schemas.microsoft.com/office/drawing/2014/main" id="{FC506066-0A88-4A78-B1FC-95B8E6A0E1D4}"/>
              </a:ext>
            </a:extLst>
          </p:cNvPr>
          <p:cNvSpPr>
            <a:spLocks noGrp="1"/>
          </p:cNvSpPr>
          <p:nvPr>
            <p:ph type="title"/>
          </p:nvPr>
        </p:nvSpPr>
        <p:spPr>
          <a:xfrm>
            <a:off x="235558" y="170362"/>
            <a:ext cx="6225393" cy="758022"/>
          </a:xfrm>
        </p:spPr>
        <p:txBody>
          <a:bodyPr/>
          <a:lstStyle/>
          <a:p>
            <a:r>
              <a:rPr lang="en-GB"/>
              <a:t>Microsoft Project (stand alone license)</a:t>
            </a:r>
          </a:p>
        </p:txBody>
      </p:sp>
      <p:sp>
        <p:nvSpPr>
          <p:cNvPr id="3" name="Rectangle 2">
            <a:extLst>
              <a:ext uri="{FF2B5EF4-FFF2-40B4-BE49-F238E27FC236}">
                <a16:creationId xmlns:a16="http://schemas.microsoft.com/office/drawing/2014/main" id="{31671B36-483D-4C61-9CC4-875B156114E6}"/>
              </a:ext>
            </a:extLst>
          </p:cNvPr>
          <p:cNvSpPr/>
          <p:nvPr/>
        </p:nvSpPr>
        <p:spPr bwMode="auto">
          <a:xfrm>
            <a:off x="235559" y="3200400"/>
            <a:ext cx="11667337" cy="69342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descr="A picture containing clock&#10;&#10;Description automatically generated">
            <a:extLst>
              <a:ext uri="{FF2B5EF4-FFF2-40B4-BE49-F238E27FC236}">
                <a16:creationId xmlns:a16="http://schemas.microsoft.com/office/drawing/2014/main" id="{3681ED72-9950-417B-AF02-B1C33F88C063}"/>
              </a:ext>
            </a:extLst>
          </p:cNvPr>
          <p:cNvPicPr>
            <a:picLocks noChangeAspect="1"/>
          </p:cNvPicPr>
          <p:nvPr/>
        </p:nvPicPr>
        <p:blipFill>
          <a:blip r:embed="rId3"/>
          <a:stretch>
            <a:fillRect/>
          </a:stretch>
        </p:blipFill>
        <p:spPr>
          <a:xfrm>
            <a:off x="487423" y="1188761"/>
            <a:ext cx="1151376" cy="1151376"/>
          </a:xfrm>
          <a:prstGeom prst="rect">
            <a:avLst/>
          </a:prstGeom>
        </p:spPr>
      </p:pic>
      <p:sp>
        <p:nvSpPr>
          <p:cNvPr id="5" name="TextBox 4">
            <a:extLst>
              <a:ext uri="{FF2B5EF4-FFF2-40B4-BE49-F238E27FC236}">
                <a16:creationId xmlns:a16="http://schemas.microsoft.com/office/drawing/2014/main" id="{0968F043-4BCD-475C-AA72-1EA2C2C56396}"/>
              </a:ext>
            </a:extLst>
          </p:cNvPr>
          <p:cNvSpPr txBox="1"/>
          <p:nvPr/>
        </p:nvSpPr>
        <p:spPr>
          <a:xfrm>
            <a:off x="612660" y="2227362"/>
            <a:ext cx="900901" cy="2492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Any subscription with Teams</a:t>
            </a:r>
          </a:p>
        </p:txBody>
      </p:sp>
      <p:sp>
        <p:nvSpPr>
          <p:cNvPr id="6" name="Rectangle 5">
            <a:extLst>
              <a:ext uri="{FF2B5EF4-FFF2-40B4-BE49-F238E27FC236}">
                <a16:creationId xmlns:a16="http://schemas.microsoft.com/office/drawing/2014/main" id="{032B6B5A-C8DD-471E-B53C-25796EE83848}"/>
              </a:ext>
            </a:extLst>
          </p:cNvPr>
          <p:cNvSpPr/>
          <p:nvPr/>
        </p:nvSpPr>
        <p:spPr>
          <a:xfrm>
            <a:off x="3164548" y="2224688"/>
            <a:ext cx="871792" cy="123111"/>
          </a:xfrm>
          <a:prstGeom prst="rect">
            <a:avLst/>
          </a:prstGeom>
        </p:spPr>
        <p:txBody>
          <a:bodyPr wrap="square" lIns="0" tIns="0" rIns="0" bIns="0">
            <a:spAutoFit/>
          </a:bodyPr>
          <a:lstStyle/>
          <a:p>
            <a:pPr algn="ctr" defTabSz="914225"/>
            <a:r>
              <a:rPr lang="en-US" sz="800">
                <a:solidFill>
                  <a:srgbClr val="282828"/>
                </a:solidFill>
                <a:latin typeface="Segoe UI"/>
              </a:rPr>
              <a:t>Roadmap</a:t>
            </a:r>
          </a:p>
        </p:txBody>
      </p:sp>
      <p:sp>
        <p:nvSpPr>
          <p:cNvPr id="10" name="Rectangle 9">
            <a:extLst>
              <a:ext uri="{FF2B5EF4-FFF2-40B4-BE49-F238E27FC236}">
                <a16:creationId xmlns:a16="http://schemas.microsoft.com/office/drawing/2014/main" id="{9CD841BF-2B6F-4965-84B3-2DAA8CFE9FB9}"/>
              </a:ext>
            </a:extLst>
          </p:cNvPr>
          <p:cNvSpPr/>
          <p:nvPr/>
        </p:nvSpPr>
        <p:spPr>
          <a:xfrm>
            <a:off x="4343503" y="2229542"/>
            <a:ext cx="771192" cy="246221"/>
          </a:xfrm>
          <a:prstGeom prst="rect">
            <a:avLst/>
          </a:prstGeom>
        </p:spPr>
        <p:txBody>
          <a:bodyPr wrap="square" lIns="0" tIns="0" rIns="0" bIns="0">
            <a:spAutoFit/>
          </a:bodyPr>
          <a:lstStyle/>
          <a:p>
            <a:pPr algn="ctr" defTabSz="914225"/>
            <a:r>
              <a:rPr lang="en-US" sz="800">
                <a:solidFill>
                  <a:srgbClr val="282828"/>
                </a:solidFill>
                <a:latin typeface="Segoe UI"/>
              </a:rPr>
              <a:t>Project for the web</a:t>
            </a:r>
          </a:p>
        </p:txBody>
      </p:sp>
      <p:sp>
        <p:nvSpPr>
          <p:cNvPr id="21" name="Plus Sign 20">
            <a:extLst>
              <a:ext uri="{FF2B5EF4-FFF2-40B4-BE49-F238E27FC236}">
                <a16:creationId xmlns:a16="http://schemas.microsoft.com/office/drawing/2014/main" id="{425A9E10-C016-4482-9E8E-07E8089CB374}"/>
              </a:ext>
            </a:extLst>
          </p:cNvPr>
          <p:cNvSpPr/>
          <p:nvPr/>
        </p:nvSpPr>
        <p:spPr bwMode="auto">
          <a:xfrm>
            <a:off x="1956916" y="1662205"/>
            <a:ext cx="228976" cy="228976"/>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7FC9FCD0-3B3D-40DA-987B-D0CC8BA2CA4C}"/>
              </a:ext>
            </a:extLst>
          </p:cNvPr>
          <p:cNvSpPr/>
          <p:nvPr/>
        </p:nvSpPr>
        <p:spPr>
          <a:xfrm>
            <a:off x="10738042" y="2223599"/>
            <a:ext cx="744101" cy="123111"/>
          </a:xfrm>
          <a:prstGeom prst="rect">
            <a:avLst/>
          </a:prstGeom>
        </p:spPr>
        <p:txBody>
          <a:bodyPr wrap="square" lIns="0" tIns="0" rIns="0" bIns="0">
            <a:spAutoFit/>
          </a:bodyPr>
          <a:lstStyle/>
          <a:p>
            <a:pPr algn="ctr" defTabSz="914225"/>
            <a:r>
              <a:rPr lang="en-US" sz="800">
                <a:solidFill>
                  <a:srgbClr val="282828"/>
                </a:solidFill>
                <a:latin typeface="Segoe UI"/>
              </a:rPr>
              <a:t>Power Platform</a:t>
            </a:r>
          </a:p>
        </p:txBody>
      </p:sp>
      <p:grpSp>
        <p:nvGrpSpPr>
          <p:cNvPr id="36" name="Group 35">
            <a:extLst>
              <a:ext uri="{FF2B5EF4-FFF2-40B4-BE49-F238E27FC236}">
                <a16:creationId xmlns:a16="http://schemas.microsoft.com/office/drawing/2014/main" id="{649FA985-0698-4932-B120-D6DBB20ACD0F}"/>
              </a:ext>
              <a:ext uri="{C183D7F6-B498-43B3-948B-1728B52AA6E4}">
                <adec:decorative xmlns:adec="http://schemas.microsoft.com/office/drawing/2017/decorative" val="1"/>
              </a:ext>
            </a:extLst>
          </p:cNvPr>
          <p:cNvGrpSpPr/>
          <p:nvPr/>
        </p:nvGrpSpPr>
        <p:grpSpPr>
          <a:xfrm>
            <a:off x="3164895" y="1368005"/>
            <a:ext cx="2057687" cy="117167"/>
            <a:chOff x="600058" y="1739342"/>
            <a:chExt cx="5443718" cy="267905"/>
          </a:xfrm>
        </p:grpSpPr>
        <p:cxnSp>
          <p:nvCxnSpPr>
            <p:cNvPr id="37" name="Straight Connector 36">
              <a:extLst>
                <a:ext uri="{FF2B5EF4-FFF2-40B4-BE49-F238E27FC236}">
                  <a16:creationId xmlns:a16="http://schemas.microsoft.com/office/drawing/2014/main" id="{0ACC4965-BB7E-4683-8868-10D93F47DE3A}"/>
                </a:ext>
              </a:extLst>
            </p:cNvPr>
            <p:cNvCxnSpPr>
              <a:cxnSpLocks/>
            </p:cNvCxnSpPr>
            <p:nvPr/>
          </p:nvCxnSpPr>
          <p:spPr>
            <a:xfrm flipV="1">
              <a:off x="6043776"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4AD9BF-BB23-4B22-8D11-729CD1E7C4BC}"/>
                </a:ext>
              </a:extLst>
            </p:cNvPr>
            <p:cNvCxnSpPr>
              <a:cxnSpLocks/>
            </p:cNvCxnSpPr>
            <p:nvPr/>
          </p:nvCxnSpPr>
          <p:spPr>
            <a:xfrm flipV="1">
              <a:off x="600059"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D80A97-AF44-49C5-A7E0-65CF1BF08DF0}"/>
                </a:ext>
              </a:extLst>
            </p:cNvPr>
            <p:cNvCxnSpPr>
              <a:cxnSpLocks/>
            </p:cNvCxnSpPr>
            <p:nvPr/>
          </p:nvCxnSpPr>
          <p:spPr>
            <a:xfrm rot="5400000" flipV="1">
              <a:off x="3321917" y="-957470"/>
              <a:ext cx="0" cy="544371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0" name="Plus Sign 39">
            <a:extLst>
              <a:ext uri="{FF2B5EF4-FFF2-40B4-BE49-F238E27FC236}">
                <a16:creationId xmlns:a16="http://schemas.microsoft.com/office/drawing/2014/main" id="{A006A035-52D5-4F4B-B5F1-9AD34A3217D2}"/>
              </a:ext>
            </a:extLst>
          </p:cNvPr>
          <p:cNvSpPr/>
          <p:nvPr/>
        </p:nvSpPr>
        <p:spPr bwMode="auto">
          <a:xfrm>
            <a:off x="10451394" y="1847718"/>
            <a:ext cx="135502" cy="135502"/>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41" name="TextBox 40">
            <a:extLst>
              <a:ext uri="{FF2B5EF4-FFF2-40B4-BE49-F238E27FC236}">
                <a16:creationId xmlns:a16="http://schemas.microsoft.com/office/drawing/2014/main" id="{ED85C668-49BE-4AE3-B59B-BE89ACCF2E0F}"/>
              </a:ext>
            </a:extLst>
          </p:cNvPr>
          <p:cNvSpPr txBox="1"/>
          <p:nvPr/>
        </p:nvSpPr>
        <p:spPr>
          <a:xfrm>
            <a:off x="5776607" y="1615215"/>
            <a:ext cx="550472" cy="489365"/>
          </a:xfrm>
          <a:prstGeom prst="rect">
            <a:avLst/>
          </a:prstGeom>
          <a:noFill/>
        </p:spPr>
        <p:txBody>
          <a:bodyPr wrap="none" lIns="182880" tIns="146304" rIns="182880" bIns="146304" rtlCol="0">
            <a:spAutoFit/>
          </a:bodyPr>
          <a:lstStyle/>
          <a:p>
            <a:pPr>
              <a:lnSpc>
                <a:spcPct val="90000"/>
              </a:lnSpc>
              <a:spcAft>
                <a:spcPts val="600"/>
              </a:spcAft>
            </a:pPr>
            <a:r>
              <a:rPr lang="en-GB" sz="1400" b="1">
                <a:solidFill>
                  <a:schemeClr val="accent1"/>
                </a:solidFill>
              </a:rPr>
              <a:t>or</a:t>
            </a:r>
          </a:p>
        </p:txBody>
      </p:sp>
      <p:sp>
        <p:nvSpPr>
          <p:cNvPr id="42" name="Rectangle 41">
            <a:extLst>
              <a:ext uri="{FF2B5EF4-FFF2-40B4-BE49-F238E27FC236}">
                <a16:creationId xmlns:a16="http://schemas.microsoft.com/office/drawing/2014/main" id="{09FB5E29-36A9-415B-BF41-FD7381ECBC9B}"/>
              </a:ext>
            </a:extLst>
          </p:cNvPr>
          <p:cNvSpPr/>
          <p:nvPr/>
        </p:nvSpPr>
        <p:spPr bwMode="auto">
          <a:xfrm>
            <a:off x="3601390" y="1238951"/>
            <a:ext cx="1251112" cy="2462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1050">
                <a:solidFill>
                  <a:schemeClr val="accent1"/>
                </a:solidFill>
                <a:latin typeface="+mj-lt"/>
                <a:ea typeface="Segoe UI" pitchFamily="34" charset="0"/>
                <a:cs typeface="Segoe UI" pitchFamily="34" charset="0"/>
              </a:rPr>
              <a:t>Project Plan 1</a:t>
            </a:r>
          </a:p>
        </p:txBody>
      </p:sp>
      <p:grpSp>
        <p:nvGrpSpPr>
          <p:cNvPr id="43" name="Group 42">
            <a:extLst>
              <a:ext uri="{FF2B5EF4-FFF2-40B4-BE49-F238E27FC236}">
                <a16:creationId xmlns:a16="http://schemas.microsoft.com/office/drawing/2014/main" id="{000BB98E-D897-4451-A4D9-52A45DA5A43C}"/>
              </a:ext>
              <a:ext uri="{C183D7F6-B498-43B3-948B-1728B52AA6E4}">
                <adec:decorative xmlns:adec="http://schemas.microsoft.com/office/drawing/2017/decorative" val="1"/>
              </a:ext>
            </a:extLst>
          </p:cNvPr>
          <p:cNvGrpSpPr/>
          <p:nvPr/>
        </p:nvGrpSpPr>
        <p:grpSpPr>
          <a:xfrm>
            <a:off x="7056485" y="1377098"/>
            <a:ext cx="3043306" cy="108075"/>
            <a:chOff x="600058" y="1739342"/>
            <a:chExt cx="5443718" cy="267905"/>
          </a:xfrm>
        </p:grpSpPr>
        <p:cxnSp>
          <p:nvCxnSpPr>
            <p:cNvPr id="44" name="Straight Connector 43">
              <a:extLst>
                <a:ext uri="{FF2B5EF4-FFF2-40B4-BE49-F238E27FC236}">
                  <a16:creationId xmlns:a16="http://schemas.microsoft.com/office/drawing/2014/main" id="{77AE7569-D18B-4104-8DE7-2877FA48D225}"/>
                </a:ext>
              </a:extLst>
            </p:cNvPr>
            <p:cNvCxnSpPr>
              <a:cxnSpLocks/>
            </p:cNvCxnSpPr>
            <p:nvPr/>
          </p:nvCxnSpPr>
          <p:spPr>
            <a:xfrm flipV="1">
              <a:off x="6043776"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EFE507B-467F-4F68-AD7F-AAAB434821ED}"/>
                </a:ext>
              </a:extLst>
            </p:cNvPr>
            <p:cNvCxnSpPr>
              <a:cxnSpLocks/>
            </p:cNvCxnSpPr>
            <p:nvPr/>
          </p:nvCxnSpPr>
          <p:spPr>
            <a:xfrm flipV="1">
              <a:off x="600059"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C86314C-C8B4-4069-9F8C-4DD04590EE36}"/>
                </a:ext>
              </a:extLst>
            </p:cNvPr>
            <p:cNvCxnSpPr>
              <a:cxnSpLocks/>
            </p:cNvCxnSpPr>
            <p:nvPr/>
          </p:nvCxnSpPr>
          <p:spPr>
            <a:xfrm rot="5400000" flipV="1">
              <a:off x="3321917" y="-957470"/>
              <a:ext cx="0" cy="544371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CD850198-82FA-4796-A463-E34705960C6E}"/>
              </a:ext>
            </a:extLst>
          </p:cNvPr>
          <p:cNvSpPr/>
          <p:nvPr/>
        </p:nvSpPr>
        <p:spPr bwMode="auto">
          <a:xfrm>
            <a:off x="7301970" y="1231524"/>
            <a:ext cx="2483297" cy="25364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1050">
                <a:solidFill>
                  <a:schemeClr val="accent1"/>
                </a:solidFill>
                <a:latin typeface="+mj-lt"/>
                <a:ea typeface="Segoe UI" pitchFamily="34" charset="0"/>
                <a:cs typeface="Segoe UI" pitchFamily="34" charset="0"/>
              </a:rPr>
              <a:t>Project Plan 3 or Project Plan 5</a:t>
            </a:r>
          </a:p>
        </p:txBody>
      </p:sp>
      <p:sp>
        <p:nvSpPr>
          <p:cNvPr id="48" name="Rectangle 47">
            <a:extLst>
              <a:ext uri="{FF2B5EF4-FFF2-40B4-BE49-F238E27FC236}">
                <a16:creationId xmlns:a16="http://schemas.microsoft.com/office/drawing/2014/main" id="{53DD79EA-0D77-4AC2-B68A-5364FA2DA2DC}"/>
              </a:ext>
            </a:extLst>
          </p:cNvPr>
          <p:cNvSpPr/>
          <p:nvPr/>
        </p:nvSpPr>
        <p:spPr>
          <a:xfrm flipH="1">
            <a:off x="425127" y="4028944"/>
            <a:ext cx="2713383" cy="332399"/>
          </a:xfrm>
          <a:prstGeom prst="rect">
            <a:avLst/>
          </a:prstGeom>
        </p:spPr>
        <p:txBody>
          <a:bodyPr wrap="square" lIns="182880" tIns="91440" rIns="274320">
            <a:spAutoFit/>
          </a:bodyPr>
          <a:lstStyle/>
          <a:p>
            <a:pPr lvl="0" defTabSz="932472" fontAlgn="base">
              <a:lnSpc>
                <a:spcPct val="90000"/>
              </a:lnSpc>
              <a:spcBef>
                <a:spcPct val="0"/>
              </a:spcBef>
              <a:spcAft>
                <a:spcPct val="0"/>
              </a:spcAft>
              <a:defRPr/>
            </a:pPr>
            <a:r>
              <a:rPr lang="en-US" sz="1400">
                <a:solidFill>
                  <a:srgbClr val="107C41"/>
                </a:solidFill>
                <a:latin typeface="+mj-lt"/>
                <a:cs typeface="Segoe UI Light" panose="020B0502040204020203" pitchFamily="34" charset="0"/>
              </a:rPr>
              <a:t>Fresh new experience</a:t>
            </a:r>
            <a:endParaRPr lang="en-US" sz="1400">
              <a:solidFill>
                <a:srgbClr val="107C41"/>
              </a:solidFill>
              <a:latin typeface="+mj-lt"/>
              <a:cs typeface="Segoe UI" pitchFamily="34" charset="0"/>
            </a:endParaRPr>
          </a:p>
        </p:txBody>
      </p:sp>
      <p:sp>
        <p:nvSpPr>
          <p:cNvPr id="49" name="Rectangle 48">
            <a:extLst>
              <a:ext uri="{FF2B5EF4-FFF2-40B4-BE49-F238E27FC236}">
                <a16:creationId xmlns:a16="http://schemas.microsoft.com/office/drawing/2014/main" id="{E8DC368B-EC08-4225-A29B-4E621C91E009}"/>
              </a:ext>
            </a:extLst>
          </p:cNvPr>
          <p:cNvSpPr/>
          <p:nvPr/>
        </p:nvSpPr>
        <p:spPr>
          <a:xfrm flipH="1">
            <a:off x="3188727" y="4021490"/>
            <a:ext cx="2713383" cy="332399"/>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en-US" sz="1400">
                <a:solidFill>
                  <a:srgbClr val="107C41"/>
                </a:solidFill>
                <a:latin typeface="Segoe UI Semibold"/>
              </a:rPr>
              <a:t>Collaboration made easy</a:t>
            </a:r>
          </a:p>
        </p:txBody>
      </p:sp>
      <p:sp>
        <p:nvSpPr>
          <p:cNvPr id="50" name="Rectangle 49">
            <a:extLst>
              <a:ext uri="{FF2B5EF4-FFF2-40B4-BE49-F238E27FC236}">
                <a16:creationId xmlns:a16="http://schemas.microsoft.com/office/drawing/2014/main" id="{2144167E-C49F-4D3D-A54D-3636403FCDCE}"/>
              </a:ext>
            </a:extLst>
          </p:cNvPr>
          <p:cNvSpPr/>
          <p:nvPr/>
        </p:nvSpPr>
        <p:spPr>
          <a:xfrm flipH="1">
            <a:off x="5952327" y="4028944"/>
            <a:ext cx="3037235" cy="332399"/>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en-US" sz="1400">
                <a:solidFill>
                  <a:srgbClr val="107C41"/>
                </a:solidFill>
                <a:latin typeface="Segoe UI Semibold"/>
              </a:rPr>
              <a:t>Intelligent insights</a:t>
            </a:r>
            <a:r>
              <a:rPr lang="en-US" sz="1400" baseline="30000">
                <a:solidFill>
                  <a:srgbClr val="107C41"/>
                </a:solidFill>
                <a:latin typeface="Segoe UI Semibold"/>
              </a:rPr>
              <a:t>3</a:t>
            </a:r>
          </a:p>
        </p:txBody>
      </p:sp>
      <p:sp>
        <p:nvSpPr>
          <p:cNvPr id="51" name="Rectangle 50">
            <a:extLst>
              <a:ext uri="{FF2B5EF4-FFF2-40B4-BE49-F238E27FC236}">
                <a16:creationId xmlns:a16="http://schemas.microsoft.com/office/drawing/2014/main" id="{21091BC3-0735-4CF1-A2A4-FF50E0539721}"/>
              </a:ext>
            </a:extLst>
          </p:cNvPr>
          <p:cNvSpPr/>
          <p:nvPr/>
        </p:nvSpPr>
        <p:spPr>
          <a:xfrm flipH="1">
            <a:off x="9039780" y="4007329"/>
            <a:ext cx="2713383" cy="332399"/>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en-US" sz="1400">
                <a:solidFill>
                  <a:srgbClr val="107C41"/>
                </a:solidFill>
                <a:latin typeface="Segoe UI Semibold"/>
              </a:rPr>
              <a:t>Innovation platform</a:t>
            </a:r>
          </a:p>
        </p:txBody>
      </p:sp>
      <p:sp>
        <p:nvSpPr>
          <p:cNvPr id="52" name="TextBox 51">
            <a:extLst>
              <a:ext uri="{FF2B5EF4-FFF2-40B4-BE49-F238E27FC236}">
                <a16:creationId xmlns:a16="http://schemas.microsoft.com/office/drawing/2014/main" id="{A132E75B-A1DB-460A-970F-5441CAF37695}"/>
              </a:ext>
            </a:extLst>
          </p:cNvPr>
          <p:cNvSpPr txBox="1"/>
          <p:nvPr/>
        </p:nvSpPr>
        <p:spPr>
          <a:xfrm>
            <a:off x="3446152" y="2454682"/>
            <a:ext cx="1542730" cy="461665"/>
          </a:xfrm>
          <a:prstGeom prst="rect">
            <a:avLst/>
          </a:prstGeom>
          <a:noFill/>
        </p:spPr>
        <p:txBody>
          <a:bodyPr wrap="none" lIns="182880" tIns="146304" rIns="182880" bIns="146304" rtlCol="0">
            <a:spAutoFit/>
          </a:bodyPr>
          <a:lstStyle/>
          <a:p>
            <a:pPr algn="ctr">
              <a:lnSpc>
                <a:spcPct val="90000"/>
              </a:lnSpc>
              <a:spcAft>
                <a:spcPts val="600"/>
              </a:spcAft>
            </a:pPr>
            <a:r>
              <a:rPr lang="en-GB" sz="1200">
                <a:solidFill>
                  <a:schemeClr val="accent1"/>
                </a:solidFill>
                <a:latin typeface="+mj-lt"/>
              </a:rPr>
              <a:t>£7.50 </a:t>
            </a:r>
            <a:r>
              <a:rPr lang="en-GB" sz="1000">
                <a:solidFill>
                  <a:schemeClr val="accent1"/>
                </a:solidFill>
                <a:latin typeface="+mj-lt"/>
              </a:rPr>
              <a:t>user / month</a:t>
            </a:r>
            <a:endParaRPr lang="en-GB" sz="1200">
              <a:solidFill>
                <a:schemeClr val="accent1"/>
              </a:solidFill>
              <a:latin typeface="+mj-lt"/>
            </a:endParaRPr>
          </a:p>
        </p:txBody>
      </p:sp>
      <p:sp>
        <p:nvSpPr>
          <p:cNvPr id="53" name="TextBox 52">
            <a:extLst>
              <a:ext uri="{FF2B5EF4-FFF2-40B4-BE49-F238E27FC236}">
                <a16:creationId xmlns:a16="http://schemas.microsoft.com/office/drawing/2014/main" id="{E0B4AE56-FC05-4141-A5DC-330A67BFFA1A}"/>
              </a:ext>
            </a:extLst>
          </p:cNvPr>
          <p:cNvSpPr txBox="1"/>
          <p:nvPr/>
        </p:nvSpPr>
        <p:spPr>
          <a:xfrm>
            <a:off x="7629361" y="2464786"/>
            <a:ext cx="2068771" cy="461665"/>
          </a:xfrm>
          <a:prstGeom prst="rect">
            <a:avLst/>
          </a:prstGeom>
          <a:noFill/>
        </p:spPr>
        <p:txBody>
          <a:bodyPr wrap="none" lIns="182880" tIns="146304" rIns="182880" bIns="146304" rtlCol="0">
            <a:spAutoFit/>
          </a:bodyPr>
          <a:lstStyle/>
          <a:p>
            <a:pPr algn="ctr">
              <a:lnSpc>
                <a:spcPct val="90000"/>
              </a:lnSpc>
              <a:spcAft>
                <a:spcPts val="600"/>
              </a:spcAft>
            </a:pPr>
            <a:r>
              <a:rPr lang="en-GB" sz="1200">
                <a:solidFill>
                  <a:schemeClr val="accent1"/>
                </a:solidFill>
                <a:latin typeface="+mj-lt"/>
              </a:rPr>
              <a:t>From £22.60 </a:t>
            </a:r>
            <a:r>
              <a:rPr lang="en-GB" sz="1000">
                <a:solidFill>
                  <a:schemeClr val="accent1"/>
                </a:solidFill>
                <a:latin typeface="+mj-lt"/>
              </a:rPr>
              <a:t>user / month</a:t>
            </a:r>
            <a:endParaRPr lang="en-GB" sz="1200">
              <a:solidFill>
                <a:schemeClr val="accent1"/>
              </a:solidFill>
              <a:latin typeface="+mj-lt"/>
            </a:endParaRPr>
          </a:p>
        </p:txBody>
      </p:sp>
      <p:sp>
        <p:nvSpPr>
          <p:cNvPr id="54" name="TextBox 53">
            <a:extLst>
              <a:ext uri="{FF2B5EF4-FFF2-40B4-BE49-F238E27FC236}">
                <a16:creationId xmlns:a16="http://schemas.microsoft.com/office/drawing/2014/main" id="{42277290-BF08-4D32-98D5-FA0B74BF8977}"/>
              </a:ext>
            </a:extLst>
          </p:cNvPr>
          <p:cNvSpPr txBox="1"/>
          <p:nvPr/>
        </p:nvSpPr>
        <p:spPr>
          <a:xfrm>
            <a:off x="460292" y="3340412"/>
            <a:ext cx="4418093" cy="421654"/>
          </a:xfrm>
          <a:prstGeom prst="rect">
            <a:avLst/>
          </a:prstGeom>
          <a:noFill/>
        </p:spPr>
        <p:txBody>
          <a:bodyPr wrap="square">
            <a:spAutoFit/>
          </a:bodyPr>
          <a:lstStyle/>
          <a:p>
            <a:pPr marL="166517" indent="-166517" defTabSz="914225">
              <a:lnSpc>
                <a:spcPct val="90000"/>
              </a:lnSpc>
              <a:spcBef>
                <a:spcPts val="300"/>
              </a:spcBef>
              <a:buFont typeface="Arial" panose="020B0604020202020204" pitchFamily="34" charset="0"/>
              <a:buChar char="•"/>
            </a:pPr>
            <a:r>
              <a:rPr lang="en-US" sz="1050">
                <a:solidFill>
                  <a:srgbClr val="282828"/>
                </a:solidFill>
                <a:latin typeface="Segoe UI"/>
              </a:rPr>
              <a:t>Roadmap, Grid, Board and Timeline view all available from Plan 1</a:t>
            </a:r>
          </a:p>
          <a:p>
            <a:pPr marL="166517" indent="-166517" defTabSz="914225">
              <a:lnSpc>
                <a:spcPct val="90000"/>
              </a:lnSpc>
              <a:spcBef>
                <a:spcPts val="300"/>
              </a:spcBef>
              <a:buFont typeface="Arial" panose="020B0604020202020204" pitchFamily="34" charset="0"/>
              <a:buChar char="•"/>
            </a:pPr>
            <a:r>
              <a:rPr lang="en-US" sz="1050">
                <a:solidFill>
                  <a:srgbClr val="282828"/>
                </a:solidFill>
                <a:latin typeface="Segoe UI"/>
              </a:rPr>
              <a:t>Free 30-day trial for Project Plan 1 or Project Plan 3</a:t>
            </a:r>
          </a:p>
        </p:txBody>
      </p:sp>
      <p:sp>
        <p:nvSpPr>
          <p:cNvPr id="55" name="TextBox 54">
            <a:extLst>
              <a:ext uri="{FF2B5EF4-FFF2-40B4-BE49-F238E27FC236}">
                <a16:creationId xmlns:a16="http://schemas.microsoft.com/office/drawing/2014/main" id="{3DEFA3BB-35B3-488C-AB30-FA40B2C767EF}"/>
              </a:ext>
            </a:extLst>
          </p:cNvPr>
          <p:cNvSpPr txBox="1"/>
          <p:nvPr/>
        </p:nvSpPr>
        <p:spPr>
          <a:xfrm>
            <a:off x="5375341" y="3338009"/>
            <a:ext cx="6418256" cy="252441"/>
          </a:xfrm>
          <a:prstGeom prst="rect">
            <a:avLst/>
          </a:prstGeom>
          <a:noFill/>
        </p:spPr>
        <p:txBody>
          <a:bodyPr wrap="square">
            <a:spAutoFit/>
          </a:bodyPr>
          <a:lstStyle/>
          <a:p>
            <a:pPr marL="171450" marR="0" lvl="0" indent="-171450" algn="l" defTabSz="932688"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050">
                <a:cs typeface="Segoe UI" panose="020B0502040204020203" pitchFamily="34" charset="0"/>
              </a:rPr>
              <a:t>9 Pre-built Power BI Reports for real-time insights</a:t>
            </a:r>
            <a:r>
              <a:rPr lang="en-US" sz="1050" baseline="30000">
                <a:cs typeface="Segoe UI" panose="020B0502040204020203" pitchFamily="34" charset="0"/>
              </a:rPr>
              <a:t>2</a:t>
            </a:r>
          </a:p>
        </p:txBody>
      </p:sp>
      <p:sp>
        <p:nvSpPr>
          <p:cNvPr id="59" name="Rectangle 58">
            <a:extLst>
              <a:ext uri="{FF2B5EF4-FFF2-40B4-BE49-F238E27FC236}">
                <a16:creationId xmlns:a16="http://schemas.microsoft.com/office/drawing/2014/main" id="{471904A4-7423-41AD-B519-AD9040DAC01A}"/>
              </a:ext>
            </a:extLst>
          </p:cNvPr>
          <p:cNvSpPr/>
          <p:nvPr/>
        </p:nvSpPr>
        <p:spPr>
          <a:xfrm>
            <a:off x="8993868" y="4311572"/>
            <a:ext cx="2861534" cy="2219857"/>
          </a:xfrm>
          <a:prstGeom prst="rect">
            <a:avLst/>
          </a:prstGeom>
        </p:spPr>
        <p:txBody>
          <a:bodyPr lIns="182880" tIns="182880" rIns="182880" bIns="91440" numCol="1" anchor="t">
            <a:noAutofit/>
          </a:bodyPr>
          <a:lstStyle/>
          <a:p>
            <a:pPr marL="182880" lvl="0" indent="-182880" defTabSz="914367">
              <a:spcAft>
                <a:spcPts val="600"/>
              </a:spcAft>
              <a:buFont typeface="Arial" panose="020B0604020202020204" pitchFamily="34" charset="0"/>
              <a:buChar char="•"/>
              <a:tabLst>
                <a:tab pos="224097" algn="l"/>
              </a:tabLst>
              <a:defRPr/>
            </a:pPr>
            <a:r>
              <a:rPr lang="en-US" sz="1150"/>
              <a:t>Q</a:t>
            </a:r>
            <a:r>
              <a:rPr lang="en-US" sz="1150" kern="1200">
                <a:solidFill>
                  <a:schemeClr val="tx1"/>
                </a:solidFill>
                <a:effectLst/>
                <a:ea typeface="+mn-ea"/>
                <a:cs typeface="+mn-cs"/>
              </a:rPr>
              <a:t>uickly </a:t>
            </a:r>
            <a:r>
              <a:rPr lang="en-US" sz="1150" b="1" kern="1200">
                <a:solidFill>
                  <a:schemeClr val="tx1"/>
                </a:solidFill>
                <a:effectLst/>
                <a:ea typeface="+mn-ea"/>
                <a:cs typeface="+mn-cs"/>
              </a:rPr>
              <a:t>connect to the apps </a:t>
            </a:r>
            <a:r>
              <a:rPr lang="en-US" sz="1150" kern="1200">
                <a:solidFill>
                  <a:schemeClr val="tx1"/>
                </a:solidFill>
                <a:effectLst/>
                <a:ea typeface="+mn-ea"/>
                <a:cs typeface="+mn-cs"/>
              </a:rPr>
              <a:t>your team uses and create custom apps to meet the needs of your team</a:t>
            </a:r>
            <a:r>
              <a:rPr lang="en-US" sz="1150" kern="1200" baseline="30000">
                <a:solidFill>
                  <a:schemeClr val="tx1"/>
                </a:solidFill>
                <a:effectLst/>
                <a:ea typeface="+mn-ea"/>
                <a:cs typeface="+mn-cs"/>
              </a:rPr>
              <a:t>3</a:t>
            </a:r>
            <a:r>
              <a:rPr lang="en-US" sz="1150" kern="1200">
                <a:solidFill>
                  <a:schemeClr val="tx1"/>
                </a:solidFill>
                <a:effectLst/>
                <a:ea typeface="+mn-ea"/>
                <a:cs typeface="+mn-cs"/>
              </a:rPr>
              <a:t>.</a:t>
            </a:r>
          </a:p>
          <a:p>
            <a:pPr marL="182880" lvl="0" indent="-182880" defTabSz="914367">
              <a:spcAft>
                <a:spcPts val="600"/>
              </a:spcAft>
              <a:buFont typeface="Arial" panose="020B0604020202020204" pitchFamily="34" charset="0"/>
              <a:buChar char="•"/>
              <a:tabLst>
                <a:tab pos="224097" algn="l"/>
              </a:tabLst>
              <a:defRPr/>
            </a:pPr>
            <a:r>
              <a:rPr lang="en-US" sz="1150"/>
              <a:t>B</a:t>
            </a:r>
            <a:r>
              <a:rPr lang="en-US" sz="1150" kern="1200">
                <a:solidFill>
                  <a:schemeClr val="tx1"/>
                </a:solidFill>
                <a:effectLst/>
                <a:ea typeface="+mn-ea"/>
                <a:cs typeface="+mn-cs"/>
              </a:rPr>
              <a:t>uilt on the powerful </a:t>
            </a:r>
            <a:r>
              <a:rPr lang="en-US" sz="1150" b="1" kern="1200">
                <a:solidFill>
                  <a:schemeClr val="tx1"/>
                </a:solidFill>
                <a:effectLst/>
                <a:ea typeface="+mn-ea"/>
                <a:cs typeface="+mn-cs"/>
              </a:rPr>
              <a:t>security</a:t>
            </a:r>
            <a:r>
              <a:rPr lang="en-US" sz="1150" kern="1200">
                <a:solidFill>
                  <a:schemeClr val="tx1"/>
                </a:solidFill>
                <a:effectLst/>
                <a:ea typeface="+mn-ea"/>
                <a:cs typeface="+mn-cs"/>
              </a:rPr>
              <a:t> and compliance capabilities of Azure – the world’s most trusted enterprise cloud. </a:t>
            </a:r>
            <a:endParaRPr lang="en-US" sz="1150" kern="1200">
              <a:gradFill>
                <a:gsLst>
                  <a:gs pos="2917">
                    <a:srgbClr val="282828"/>
                  </a:gs>
                  <a:gs pos="30000">
                    <a:srgbClr val="282828"/>
                  </a:gs>
                </a:gsLst>
                <a:lin ang="5400000" scaled="0"/>
              </a:gradFill>
              <a:effectLst/>
              <a:ea typeface="+mn-ea"/>
              <a:cs typeface="+mn-cs"/>
            </a:endParaRPr>
          </a:p>
        </p:txBody>
      </p:sp>
      <p:sp>
        <p:nvSpPr>
          <p:cNvPr id="63" name="Rectangle 62">
            <a:extLst>
              <a:ext uri="{FF2B5EF4-FFF2-40B4-BE49-F238E27FC236}">
                <a16:creationId xmlns:a16="http://schemas.microsoft.com/office/drawing/2014/main" id="{06D83F47-9BD1-40A2-8326-8F184C49DE95}"/>
              </a:ext>
            </a:extLst>
          </p:cNvPr>
          <p:cNvSpPr/>
          <p:nvPr/>
        </p:nvSpPr>
        <p:spPr>
          <a:xfrm>
            <a:off x="3298998" y="4311572"/>
            <a:ext cx="2718760" cy="2646024"/>
          </a:xfrm>
          <a:prstGeom prst="rect">
            <a:avLst/>
          </a:prstGeom>
        </p:spPr>
        <p:txBody>
          <a:bodyPr lIns="182880" tIns="182880" rIns="182880" bIns="91440" numCol="1" anchor="t">
            <a:noAutofit/>
          </a:bodyPr>
          <a:lstStyle/>
          <a:p>
            <a:pPr marL="171450" marR="0" lvl="0" indent="-171450" algn="l" defTabSz="932688" rtl="0" eaLnBrk="1" fontAlgn="auto" latinLnBrk="0" hangingPunct="1">
              <a:lnSpc>
                <a:spcPct val="107000"/>
              </a:lnSpc>
              <a:spcAft>
                <a:spcPts val="600"/>
              </a:spcAft>
              <a:buClrTx/>
              <a:buSzTx/>
              <a:buFont typeface="Arial" panose="020B0604020202020204" pitchFamily="34" charset="0"/>
              <a:buChar char="•"/>
              <a:tabLst/>
              <a:defRPr/>
            </a:pPr>
            <a:r>
              <a:rPr lang="en-GB" sz="1150" b="1">
                <a:solidFill>
                  <a:srgbClr val="000000"/>
                </a:solidFill>
              </a:rPr>
              <a:t>Web access </a:t>
            </a:r>
            <a:r>
              <a:rPr lang="en-GB" sz="1150">
                <a:solidFill>
                  <a:srgbClr val="000000"/>
                </a:solidFill>
              </a:rPr>
              <a:t>allows your team to collaborate no matter where team members are located.</a:t>
            </a:r>
          </a:p>
          <a:p>
            <a:pPr marL="171450" marR="0" lvl="0" indent="-171450" algn="l" defTabSz="932688" rtl="0" eaLnBrk="1" fontAlgn="auto" latinLnBrk="0" hangingPunct="1">
              <a:lnSpc>
                <a:spcPct val="107000"/>
              </a:lnSpc>
              <a:spcAft>
                <a:spcPts val="600"/>
              </a:spcAft>
              <a:buClrTx/>
              <a:buSzTx/>
              <a:buFont typeface="Arial" panose="020B0604020202020204" pitchFamily="34" charset="0"/>
              <a:buChar char="•"/>
              <a:tabLst/>
              <a:defRPr/>
            </a:pPr>
            <a:r>
              <a:rPr lang="en-GB" sz="1150">
                <a:solidFill>
                  <a:srgbClr val="000000"/>
                </a:solidFill>
              </a:rPr>
              <a:t>Enable everyone to update tasks and work </a:t>
            </a:r>
            <a:r>
              <a:rPr lang="en-GB" sz="1150" b="1">
                <a:solidFill>
                  <a:srgbClr val="000000"/>
                </a:solidFill>
              </a:rPr>
              <a:t>simultaneously</a:t>
            </a:r>
            <a:r>
              <a:rPr lang="en-GB" sz="1150">
                <a:solidFill>
                  <a:srgbClr val="000000"/>
                </a:solidFill>
              </a:rPr>
              <a:t>.</a:t>
            </a:r>
          </a:p>
          <a:p>
            <a:pPr marL="171450" marR="0" lvl="0" indent="-171450" algn="l" defTabSz="932688" rtl="0" eaLnBrk="1" fontAlgn="auto" latinLnBrk="0" hangingPunct="1">
              <a:lnSpc>
                <a:spcPct val="107000"/>
              </a:lnSpc>
              <a:spcAft>
                <a:spcPts val="600"/>
              </a:spcAft>
              <a:buClrTx/>
              <a:buSzTx/>
              <a:buFont typeface="Arial" panose="020B0604020202020204" pitchFamily="34" charset="0"/>
              <a:buChar char="•"/>
              <a:tabLst/>
              <a:defRPr/>
            </a:pPr>
            <a:r>
              <a:rPr lang="en-GB" sz="1150">
                <a:solidFill>
                  <a:srgbClr val="000000"/>
                </a:solidFill>
              </a:rPr>
              <a:t>Access, and work on projects directly  from </a:t>
            </a:r>
            <a:r>
              <a:rPr lang="en-GB" sz="1150" b="1">
                <a:solidFill>
                  <a:srgbClr val="000000"/>
                </a:solidFill>
              </a:rPr>
              <a:t>Microsoft Teams</a:t>
            </a:r>
            <a:r>
              <a:rPr lang="en-GB" sz="1150">
                <a:solidFill>
                  <a:srgbClr val="000000"/>
                </a:solidFill>
              </a:rPr>
              <a:t>.</a:t>
            </a:r>
            <a:endParaRPr lang="en-US" sz="1150">
              <a:solidFill>
                <a:srgbClr val="282828"/>
              </a:solidFill>
            </a:endParaRPr>
          </a:p>
        </p:txBody>
      </p:sp>
      <p:sp>
        <p:nvSpPr>
          <p:cNvPr id="65" name="Rectangle 64">
            <a:extLst>
              <a:ext uri="{FF2B5EF4-FFF2-40B4-BE49-F238E27FC236}">
                <a16:creationId xmlns:a16="http://schemas.microsoft.com/office/drawing/2014/main" id="{059FAC93-3CBD-4B5A-8232-7F70DDEC5DF7}"/>
              </a:ext>
            </a:extLst>
          </p:cNvPr>
          <p:cNvSpPr/>
          <p:nvPr/>
        </p:nvSpPr>
        <p:spPr>
          <a:xfrm>
            <a:off x="425127" y="4311572"/>
            <a:ext cx="2711796" cy="2646024"/>
          </a:xfrm>
          <a:prstGeom prst="rect">
            <a:avLst/>
          </a:prstGeom>
        </p:spPr>
        <p:txBody>
          <a:bodyPr lIns="182880" tIns="182880" rIns="182880" bIns="91440" numCol="1" anchor="t">
            <a:noAutofit/>
          </a:bodyPr>
          <a:lstStyle/>
          <a:p>
            <a:pPr marL="171450" marR="0" lvl="0" indent="-171450" algn="l" defTabSz="914363" rtl="0" eaLnBrk="1" fontAlgn="auto" latinLnBrk="0" hangingPunct="1">
              <a:lnSpc>
                <a:spcPct val="90000"/>
              </a:lnSpc>
              <a:spcAft>
                <a:spcPts val="600"/>
              </a:spcAft>
              <a:buClrTx/>
              <a:buSzTx/>
              <a:buFont typeface="Arial" panose="020B0604020202020204" pitchFamily="34" charset="0"/>
              <a:buChar char="•"/>
              <a:tabLst/>
              <a:defRPr/>
            </a:pPr>
            <a:r>
              <a:rPr lang="en-US" sz="1150" b="1">
                <a:solidFill>
                  <a:srgbClr val="000000"/>
                </a:solidFill>
              </a:rPr>
              <a:t>Quickly kick-off a project</a:t>
            </a:r>
            <a:r>
              <a:rPr lang="en-US" sz="1150">
                <a:solidFill>
                  <a:srgbClr val="000000"/>
                </a:solidFill>
              </a:rPr>
              <a:t>, assign tasks and schedules and keep everyone – including your managers – on the same page with just a few clicks. </a:t>
            </a:r>
          </a:p>
          <a:p>
            <a:pPr marL="171450" marR="0" lvl="0" indent="-171450" algn="l" defTabSz="914363" rtl="0" eaLnBrk="1" fontAlgn="auto" latinLnBrk="0" hangingPunct="1">
              <a:lnSpc>
                <a:spcPct val="90000"/>
              </a:lnSpc>
              <a:spcAft>
                <a:spcPts val="600"/>
              </a:spcAft>
              <a:buClrTx/>
              <a:buSzTx/>
              <a:buFont typeface="Arial" panose="020B0604020202020204" pitchFamily="34" charset="0"/>
              <a:buChar char="•"/>
              <a:tabLst/>
              <a:defRPr/>
            </a:pPr>
            <a:r>
              <a:rPr lang="en-US" sz="1150">
                <a:solidFill>
                  <a:srgbClr val="000000"/>
                </a:solidFill>
              </a:rPr>
              <a:t>Keep tabs on all your projects in a single view through </a:t>
            </a:r>
            <a:r>
              <a:rPr lang="en-US" sz="1150" b="1">
                <a:solidFill>
                  <a:srgbClr val="000000"/>
                </a:solidFill>
              </a:rPr>
              <a:t>Roadmap</a:t>
            </a:r>
            <a:r>
              <a:rPr lang="en-US" sz="1150">
                <a:solidFill>
                  <a:srgbClr val="000000"/>
                </a:solidFill>
              </a:rPr>
              <a:t>.</a:t>
            </a:r>
          </a:p>
        </p:txBody>
      </p:sp>
      <p:pic>
        <p:nvPicPr>
          <p:cNvPr id="116" name="Picture 4" descr="Image result for microsoft project logo png&quot;">
            <a:extLst>
              <a:ext uri="{FF2B5EF4-FFF2-40B4-BE49-F238E27FC236}">
                <a16:creationId xmlns:a16="http://schemas.microsoft.com/office/drawing/2014/main" id="{6226CC43-F636-4A30-933F-ECE78CD93E8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314409" y="1503047"/>
            <a:ext cx="597716" cy="59771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Roadmap.PNG">
            <a:extLst>
              <a:ext uri="{FF2B5EF4-FFF2-40B4-BE49-F238E27FC236}">
                <a16:creationId xmlns:a16="http://schemas.microsoft.com/office/drawing/2014/main" id="{81B2B1E2-5717-4F23-A9C4-3C1BD696D24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36" t="342" r="11832" b="8626"/>
          <a:stretch/>
        </p:blipFill>
        <p:spPr bwMode="auto">
          <a:xfrm>
            <a:off x="3266027" y="1630004"/>
            <a:ext cx="668835" cy="449607"/>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1763638B-7746-4851-8975-AA84DD40781D}"/>
              </a:ext>
            </a:extLst>
          </p:cNvPr>
          <p:cNvSpPr txBox="1"/>
          <p:nvPr/>
        </p:nvSpPr>
        <p:spPr>
          <a:xfrm>
            <a:off x="110986" y="2406439"/>
            <a:ext cx="2061745" cy="627864"/>
          </a:xfrm>
          <a:prstGeom prst="rect">
            <a:avLst/>
          </a:prstGeom>
          <a:noFill/>
        </p:spPr>
        <p:txBody>
          <a:bodyPr wrap="square" lIns="182880" tIns="146304" rIns="182880" bIns="146304" rtlCol="0">
            <a:spAutoFit/>
          </a:bodyPr>
          <a:lstStyle/>
          <a:p>
            <a:pPr algn="ctr">
              <a:lnSpc>
                <a:spcPct val="90000"/>
              </a:lnSpc>
              <a:spcAft>
                <a:spcPts val="600"/>
              </a:spcAft>
            </a:pPr>
            <a:r>
              <a:rPr lang="en-GB" sz="800">
                <a:solidFill>
                  <a:srgbClr val="333333"/>
                </a:solidFill>
                <a:latin typeface="SegoeUI"/>
              </a:rPr>
              <a:t>Read-only mode for P</a:t>
            </a:r>
            <a:r>
              <a:rPr lang="en-GB" sz="800" b="0" i="0">
                <a:solidFill>
                  <a:srgbClr val="333333"/>
                </a:solidFill>
                <a:effectLst/>
                <a:latin typeface="SegoeUI"/>
              </a:rPr>
              <a:t>roject for the web and Roadmap is included in qualified O365 licenses </a:t>
            </a:r>
            <a:r>
              <a:rPr lang="en-GB" sz="800" b="0" i="0" baseline="30000">
                <a:solidFill>
                  <a:srgbClr val="333333"/>
                </a:solidFill>
                <a:effectLst/>
                <a:latin typeface="SegoeUI"/>
              </a:rPr>
              <a:t>1</a:t>
            </a:r>
            <a:endParaRPr lang="en-US" sz="800" baseline="30000">
              <a:solidFill>
                <a:srgbClr val="282828"/>
              </a:solidFill>
              <a:latin typeface="Segoe UI"/>
            </a:endParaRPr>
          </a:p>
        </p:txBody>
      </p:sp>
      <p:sp>
        <p:nvSpPr>
          <p:cNvPr id="145" name="Rectangle 144">
            <a:extLst>
              <a:ext uri="{FF2B5EF4-FFF2-40B4-BE49-F238E27FC236}">
                <a16:creationId xmlns:a16="http://schemas.microsoft.com/office/drawing/2014/main" id="{DF0161F1-40EA-4474-B027-850A643397AA}"/>
              </a:ext>
            </a:extLst>
          </p:cNvPr>
          <p:cNvSpPr/>
          <p:nvPr/>
        </p:nvSpPr>
        <p:spPr>
          <a:xfrm>
            <a:off x="7013588" y="2210964"/>
            <a:ext cx="871792" cy="123111"/>
          </a:xfrm>
          <a:prstGeom prst="rect">
            <a:avLst/>
          </a:prstGeom>
        </p:spPr>
        <p:txBody>
          <a:bodyPr wrap="square" lIns="0" tIns="0" rIns="0" bIns="0">
            <a:spAutoFit/>
          </a:bodyPr>
          <a:lstStyle/>
          <a:p>
            <a:pPr algn="ctr" defTabSz="914225"/>
            <a:r>
              <a:rPr lang="en-US" sz="800">
                <a:solidFill>
                  <a:srgbClr val="282828"/>
                </a:solidFill>
                <a:latin typeface="Segoe UI"/>
              </a:rPr>
              <a:t>Roadmap</a:t>
            </a:r>
          </a:p>
        </p:txBody>
      </p:sp>
      <p:sp>
        <p:nvSpPr>
          <p:cNvPr id="147" name="Rectangle 146">
            <a:extLst>
              <a:ext uri="{FF2B5EF4-FFF2-40B4-BE49-F238E27FC236}">
                <a16:creationId xmlns:a16="http://schemas.microsoft.com/office/drawing/2014/main" id="{5B8E024C-7607-4C03-BAEE-5EE65EFBBA9F}"/>
              </a:ext>
            </a:extLst>
          </p:cNvPr>
          <p:cNvSpPr/>
          <p:nvPr/>
        </p:nvSpPr>
        <p:spPr>
          <a:xfrm>
            <a:off x="8192543" y="2215818"/>
            <a:ext cx="771192" cy="246221"/>
          </a:xfrm>
          <a:prstGeom prst="rect">
            <a:avLst/>
          </a:prstGeom>
        </p:spPr>
        <p:txBody>
          <a:bodyPr wrap="square" lIns="0" tIns="0" rIns="0" bIns="0">
            <a:spAutoFit/>
          </a:bodyPr>
          <a:lstStyle/>
          <a:p>
            <a:pPr algn="ctr" defTabSz="914225"/>
            <a:r>
              <a:rPr lang="en-US" sz="800">
                <a:solidFill>
                  <a:srgbClr val="282828"/>
                </a:solidFill>
                <a:latin typeface="Segoe UI"/>
              </a:rPr>
              <a:t>Project for the web</a:t>
            </a:r>
          </a:p>
        </p:txBody>
      </p:sp>
      <p:sp>
        <p:nvSpPr>
          <p:cNvPr id="149" name="Rectangle 148">
            <a:extLst>
              <a:ext uri="{FF2B5EF4-FFF2-40B4-BE49-F238E27FC236}">
                <a16:creationId xmlns:a16="http://schemas.microsoft.com/office/drawing/2014/main" id="{E1733173-8C93-4E2A-BD64-A8C0DE80C97A}"/>
              </a:ext>
            </a:extLst>
          </p:cNvPr>
          <p:cNvSpPr/>
          <p:nvPr/>
        </p:nvSpPr>
        <p:spPr>
          <a:xfrm>
            <a:off x="9266883" y="2225880"/>
            <a:ext cx="771192" cy="123111"/>
          </a:xfrm>
          <a:prstGeom prst="rect">
            <a:avLst/>
          </a:prstGeom>
        </p:spPr>
        <p:txBody>
          <a:bodyPr wrap="square" lIns="0" tIns="0" rIns="0" bIns="0">
            <a:spAutoFit/>
          </a:bodyPr>
          <a:lstStyle/>
          <a:p>
            <a:pPr algn="ctr" defTabSz="914225"/>
            <a:r>
              <a:rPr lang="en-US" sz="800">
                <a:solidFill>
                  <a:srgbClr val="282828"/>
                </a:solidFill>
                <a:latin typeface="Segoe UI"/>
              </a:rPr>
              <a:t>Project Online</a:t>
            </a:r>
          </a:p>
        </p:txBody>
      </p:sp>
      <p:pic>
        <p:nvPicPr>
          <p:cNvPr id="153" name="Picture 152" descr="A picture containing clock&#10;&#10;Description automatically generated">
            <a:extLst>
              <a:ext uri="{FF2B5EF4-FFF2-40B4-BE49-F238E27FC236}">
                <a16:creationId xmlns:a16="http://schemas.microsoft.com/office/drawing/2014/main" id="{E0B4AF55-8B40-43D6-9CEA-924BCF24E397}"/>
              </a:ext>
            </a:extLst>
          </p:cNvPr>
          <p:cNvPicPr>
            <a:picLocks noChangeAspect="1"/>
          </p:cNvPicPr>
          <p:nvPr/>
        </p:nvPicPr>
        <p:blipFill>
          <a:blip r:embed="rId2"/>
          <a:stretch>
            <a:fillRect/>
          </a:stretch>
        </p:blipFill>
        <p:spPr>
          <a:xfrm>
            <a:off x="7933204" y="1220722"/>
            <a:ext cx="1201586" cy="1201586"/>
          </a:xfrm>
          <a:prstGeom prst="rect">
            <a:avLst/>
          </a:prstGeom>
        </p:spPr>
      </p:pic>
      <p:pic>
        <p:nvPicPr>
          <p:cNvPr id="155" name="Picture 2" descr="Roadmap.PNG">
            <a:extLst>
              <a:ext uri="{FF2B5EF4-FFF2-40B4-BE49-F238E27FC236}">
                <a16:creationId xmlns:a16="http://schemas.microsoft.com/office/drawing/2014/main" id="{E32E9F5A-D954-44E5-BC88-8B6AA94C628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36" t="342" r="11832" b="8626"/>
          <a:stretch/>
        </p:blipFill>
        <p:spPr bwMode="auto">
          <a:xfrm>
            <a:off x="7113191" y="1640518"/>
            <a:ext cx="668835" cy="4496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172ABFD-878C-4131-95F6-FBFF82B86DBF}"/>
              </a:ext>
            </a:extLst>
          </p:cNvPr>
          <p:cNvSpPr/>
          <p:nvPr/>
        </p:nvSpPr>
        <p:spPr>
          <a:xfrm>
            <a:off x="6111237" y="4311572"/>
            <a:ext cx="2718760" cy="2646024"/>
          </a:xfrm>
          <a:prstGeom prst="rect">
            <a:avLst/>
          </a:prstGeom>
        </p:spPr>
        <p:txBody>
          <a:bodyPr lIns="182880" tIns="182880" rIns="182880" bIns="91440" numCol="1" anchor="t">
            <a:noAutofit/>
          </a:bodyPr>
          <a:lstStyle/>
          <a:p>
            <a:pPr marL="171450" marR="0" lvl="0" indent="-171450" algn="l" defTabSz="932688" rtl="0" eaLnBrk="1" fontAlgn="auto" latinLnBrk="0" hangingPunct="1">
              <a:lnSpc>
                <a:spcPct val="107000"/>
              </a:lnSpc>
              <a:spcAft>
                <a:spcPts val="600"/>
              </a:spcAft>
              <a:buClrTx/>
              <a:buSzTx/>
              <a:buFont typeface="Arial" panose="020B0604020202020204" pitchFamily="34" charset="0"/>
              <a:buChar char="•"/>
              <a:tabLst/>
              <a:defRPr/>
            </a:pPr>
            <a:r>
              <a:rPr lang="en-US" sz="1150">
                <a:cs typeface="Segoe UI" panose="020B0502040204020203" pitchFamily="34" charset="0"/>
              </a:rPr>
              <a:t>Automate resource management and scheduling and </a:t>
            </a:r>
            <a:r>
              <a:rPr lang="en-US" sz="1150" b="1">
                <a:cs typeface="Segoe UI" panose="020B0502040204020203" pitchFamily="34" charset="0"/>
              </a:rPr>
              <a:t>get real-time </a:t>
            </a:r>
            <a:r>
              <a:rPr lang="en-US" sz="1150">
                <a:cs typeface="Segoe UI" panose="020B0502040204020203" pitchFamily="34" charset="0"/>
              </a:rPr>
              <a:t>budget analysis. </a:t>
            </a:r>
          </a:p>
          <a:p>
            <a:pPr marL="171450" indent="-171450" defTabSz="932688">
              <a:lnSpc>
                <a:spcPct val="107000"/>
              </a:lnSpc>
              <a:spcAft>
                <a:spcPts val="600"/>
              </a:spcAft>
              <a:buFont typeface="Arial" panose="020B0604020202020204" pitchFamily="34" charset="0"/>
              <a:buChar char="•"/>
              <a:defRPr/>
            </a:pPr>
            <a:r>
              <a:rPr lang="en-US" sz="1150">
                <a:gradFill>
                  <a:gsLst>
                    <a:gs pos="2917">
                      <a:srgbClr val="282828"/>
                    </a:gs>
                    <a:gs pos="30000">
                      <a:srgbClr val="282828"/>
                    </a:gs>
                  </a:gsLst>
                  <a:lin ang="5400000" scaled="0"/>
                </a:gradFill>
              </a:rPr>
              <a:t>Use Power BI and AI Builder models to </a:t>
            </a:r>
            <a:r>
              <a:rPr lang="en-US" sz="1150" b="1">
                <a:gradFill>
                  <a:gsLst>
                    <a:gs pos="2917">
                      <a:srgbClr val="282828"/>
                    </a:gs>
                    <a:gs pos="30000">
                      <a:srgbClr val="282828"/>
                    </a:gs>
                  </a:gsLst>
                  <a:lin ang="5400000" scaled="0"/>
                </a:gradFill>
              </a:rPr>
              <a:t>surface insights </a:t>
            </a:r>
            <a:r>
              <a:rPr lang="en-US" sz="1150">
                <a:gradFill>
                  <a:gsLst>
                    <a:gs pos="2917">
                      <a:srgbClr val="282828"/>
                    </a:gs>
                    <a:gs pos="30000">
                      <a:srgbClr val="282828"/>
                    </a:gs>
                  </a:gsLst>
                  <a:lin ang="5400000" scaled="0"/>
                </a:gradFill>
              </a:rPr>
              <a:t>on all aspects of your project.</a:t>
            </a:r>
          </a:p>
          <a:p>
            <a:pPr marL="171450" marR="0" lvl="0" indent="-171450" algn="l" defTabSz="932688" rtl="0" eaLnBrk="1" fontAlgn="auto" latinLnBrk="0" hangingPunct="1">
              <a:lnSpc>
                <a:spcPct val="107000"/>
              </a:lnSpc>
              <a:spcAft>
                <a:spcPts val="600"/>
              </a:spcAft>
              <a:buClrTx/>
              <a:buSzTx/>
              <a:buFont typeface="Arial" panose="020B0604020202020204" pitchFamily="34" charset="0"/>
              <a:buChar char="•"/>
              <a:tabLst/>
              <a:defRPr/>
            </a:pPr>
            <a:endParaRPr lang="en-US" sz="1150">
              <a:cs typeface="Segoe UI" panose="020B0502040204020203" pitchFamily="34" charset="0"/>
            </a:endParaRPr>
          </a:p>
        </p:txBody>
      </p:sp>
      <p:sp>
        <p:nvSpPr>
          <p:cNvPr id="8" name="TextBox 7">
            <a:extLst>
              <a:ext uri="{FF2B5EF4-FFF2-40B4-BE49-F238E27FC236}">
                <a16:creationId xmlns:a16="http://schemas.microsoft.com/office/drawing/2014/main" id="{4E0A4B75-73C4-43B7-AB2E-0D039765E89E}"/>
              </a:ext>
            </a:extLst>
          </p:cNvPr>
          <p:cNvSpPr txBox="1"/>
          <p:nvPr/>
        </p:nvSpPr>
        <p:spPr>
          <a:xfrm>
            <a:off x="89152" y="6290181"/>
            <a:ext cx="5243823" cy="526041"/>
          </a:xfrm>
          <a:prstGeom prst="rect">
            <a:avLst/>
          </a:prstGeom>
          <a:noFill/>
        </p:spPr>
        <p:txBody>
          <a:bodyPr wrap="square">
            <a:spAutoFit/>
          </a:bodyPr>
          <a:lstStyle/>
          <a:p>
            <a:pPr marR="0" lvl="0" defTabSz="932688" rtl="0" eaLnBrk="1" fontAlgn="auto" latinLnBrk="0" hangingPunct="1">
              <a:lnSpc>
                <a:spcPct val="107000"/>
              </a:lnSpc>
              <a:spcBef>
                <a:spcPts val="0"/>
              </a:spcBef>
              <a:spcAft>
                <a:spcPts val="0"/>
              </a:spcAft>
              <a:buClrTx/>
              <a:buSzTx/>
              <a:tabLst/>
              <a:defRPr/>
            </a:pPr>
            <a:r>
              <a:rPr lang="en-US" sz="900">
                <a:cs typeface="Segoe UI" panose="020B0502040204020203" pitchFamily="34" charset="0"/>
              </a:rPr>
              <a:t>[1] O365 licenses with view access to Project for the web and Roadmap can be found </a:t>
            </a:r>
            <a:r>
              <a:rPr lang="en-US" sz="900">
                <a:cs typeface="Segoe UI" panose="020B0502040204020203" pitchFamily="34" charset="0"/>
                <a:hlinkClick r:id="rId6"/>
              </a:rPr>
              <a:t>here</a:t>
            </a:r>
            <a:endParaRPr lang="en-US" sz="900">
              <a:cs typeface="Segoe UI" panose="020B0502040204020203" pitchFamily="34" charset="0"/>
            </a:endParaRPr>
          </a:p>
          <a:p>
            <a:pPr marR="0" lvl="0" defTabSz="932688" rtl="0" eaLnBrk="1" fontAlgn="auto" latinLnBrk="0" hangingPunct="1">
              <a:lnSpc>
                <a:spcPct val="107000"/>
              </a:lnSpc>
              <a:spcBef>
                <a:spcPts val="0"/>
              </a:spcBef>
              <a:spcAft>
                <a:spcPts val="0"/>
              </a:spcAft>
              <a:buClrTx/>
              <a:buSzTx/>
              <a:tabLst/>
              <a:defRPr/>
            </a:pPr>
            <a:r>
              <a:rPr lang="en-US" sz="900">
                <a:cs typeface="Segoe UI" panose="020B0502040204020203" pitchFamily="34" charset="0"/>
              </a:rPr>
              <a:t>[2] Requires a Power Bi license. More information on pre-built reports is available </a:t>
            </a:r>
            <a:r>
              <a:rPr lang="en-US" sz="900">
                <a:cs typeface="Segoe UI" panose="020B0502040204020203" pitchFamily="34" charset="0"/>
                <a:hlinkClick r:id="rId7"/>
              </a:rPr>
              <a:t>here</a:t>
            </a:r>
            <a:endParaRPr lang="en-US" sz="900">
              <a:cs typeface="Segoe UI" panose="020B0502040204020203" pitchFamily="34" charset="0"/>
            </a:endParaRPr>
          </a:p>
          <a:p>
            <a:pPr marR="0" lvl="0" defTabSz="932688" rtl="0" eaLnBrk="1" fontAlgn="auto" latinLnBrk="0" hangingPunct="1">
              <a:lnSpc>
                <a:spcPct val="107000"/>
              </a:lnSpc>
              <a:spcBef>
                <a:spcPts val="0"/>
              </a:spcBef>
              <a:spcAft>
                <a:spcPts val="0"/>
              </a:spcAft>
              <a:buClrTx/>
              <a:buSzTx/>
              <a:tabLst/>
              <a:defRPr/>
            </a:pPr>
            <a:r>
              <a:rPr lang="en-US" sz="900">
                <a:cs typeface="Segoe UI" panose="020B0502040204020203" pitchFamily="34" charset="0"/>
              </a:rPr>
              <a:t>[3] Can require Power BI , Power Apps or Power Automate licenses. </a:t>
            </a:r>
          </a:p>
        </p:txBody>
      </p:sp>
      <p:sp>
        <p:nvSpPr>
          <p:cNvPr id="11" name="Rectangle 10">
            <a:extLst>
              <a:ext uri="{FF2B5EF4-FFF2-40B4-BE49-F238E27FC236}">
                <a16:creationId xmlns:a16="http://schemas.microsoft.com/office/drawing/2014/main" id="{D3C8CCC8-EFAE-480A-A5F2-2F1E407E6D1B}"/>
              </a:ext>
            </a:extLst>
          </p:cNvPr>
          <p:cNvSpPr/>
          <p:nvPr/>
        </p:nvSpPr>
        <p:spPr bwMode="auto">
          <a:xfrm>
            <a:off x="2964217" y="2791254"/>
            <a:ext cx="2594365" cy="23093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1050">
                <a:solidFill>
                  <a:schemeClr val="tx1"/>
                </a:solidFill>
                <a:latin typeface="+mj-lt"/>
                <a:ea typeface="Segoe UI" pitchFamily="34" charset="0"/>
                <a:cs typeface="Segoe UI" pitchFamily="34" charset="0"/>
              </a:rPr>
              <a:t>For informal project managers</a:t>
            </a:r>
          </a:p>
        </p:txBody>
      </p:sp>
      <p:sp>
        <p:nvSpPr>
          <p:cNvPr id="12" name="Rectangle 11">
            <a:extLst>
              <a:ext uri="{FF2B5EF4-FFF2-40B4-BE49-F238E27FC236}">
                <a16:creationId xmlns:a16="http://schemas.microsoft.com/office/drawing/2014/main" id="{A85C1276-79B0-48A3-BB19-FF530B94D417}"/>
              </a:ext>
            </a:extLst>
          </p:cNvPr>
          <p:cNvSpPr/>
          <p:nvPr/>
        </p:nvSpPr>
        <p:spPr bwMode="auto">
          <a:xfrm>
            <a:off x="7347455" y="2786442"/>
            <a:ext cx="2594365" cy="23093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1050">
                <a:solidFill>
                  <a:schemeClr val="tx1"/>
                </a:solidFill>
                <a:latin typeface="+mj-lt"/>
                <a:ea typeface="Segoe UI" pitchFamily="34" charset="0"/>
                <a:cs typeface="Segoe UI" pitchFamily="34" charset="0"/>
              </a:rPr>
              <a:t>For project and portfolio managers</a:t>
            </a:r>
          </a:p>
        </p:txBody>
      </p:sp>
      <p:grpSp>
        <p:nvGrpSpPr>
          <p:cNvPr id="17" name="Group 16">
            <a:extLst>
              <a:ext uri="{FF2B5EF4-FFF2-40B4-BE49-F238E27FC236}">
                <a16:creationId xmlns:a16="http://schemas.microsoft.com/office/drawing/2014/main" id="{E23921C3-6E7A-4A56-B4D0-ECD4DA20A657}"/>
              </a:ext>
            </a:extLst>
          </p:cNvPr>
          <p:cNvGrpSpPr>
            <a:grpSpLocks noChangeAspect="1"/>
          </p:cNvGrpSpPr>
          <p:nvPr/>
        </p:nvGrpSpPr>
        <p:grpSpPr>
          <a:xfrm>
            <a:off x="10742226" y="1441534"/>
            <a:ext cx="714845" cy="727477"/>
            <a:chOff x="7172161" y="-1771660"/>
            <a:chExt cx="2119042" cy="2156492"/>
          </a:xfrm>
        </p:grpSpPr>
        <p:pic>
          <p:nvPicPr>
            <p:cNvPr id="13" name="Graphic 12">
              <a:extLst>
                <a:ext uri="{FF2B5EF4-FFF2-40B4-BE49-F238E27FC236}">
                  <a16:creationId xmlns:a16="http://schemas.microsoft.com/office/drawing/2014/main" id="{5D88C862-2A61-4340-A3C4-005D7C7E99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2161" y="-1766499"/>
              <a:ext cx="914400" cy="914400"/>
            </a:xfrm>
            <a:prstGeom prst="rect">
              <a:avLst/>
            </a:prstGeom>
          </p:spPr>
        </p:pic>
        <p:pic>
          <p:nvPicPr>
            <p:cNvPr id="14" name="Graphic 13">
              <a:extLst>
                <a:ext uri="{FF2B5EF4-FFF2-40B4-BE49-F238E27FC236}">
                  <a16:creationId xmlns:a16="http://schemas.microsoft.com/office/drawing/2014/main" id="{E545CC86-2579-468A-9B43-9CB91A782D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76803" y="-1771660"/>
              <a:ext cx="914400" cy="914400"/>
            </a:xfrm>
            <a:prstGeom prst="rect">
              <a:avLst/>
            </a:prstGeom>
          </p:spPr>
        </p:pic>
        <p:pic>
          <p:nvPicPr>
            <p:cNvPr id="15" name="Graphic 14">
              <a:extLst>
                <a:ext uri="{FF2B5EF4-FFF2-40B4-BE49-F238E27FC236}">
                  <a16:creationId xmlns:a16="http://schemas.microsoft.com/office/drawing/2014/main" id="{2D838621-017E-466D-8205-7FBB8304C3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72161" y="-529568"/>
              <a:ext cx="914400" cy="914400"/>
            </a:xfrm>
            <a:prstGeom prst="rect">
              <a:avLst/>
            </a:prstGeom>
          </p:spPr>
        </p:pic>
        <p:pic>
          <p:nvPicPr>
            <p:cNvPr id="16" name="Graphic 15">
              <a:extLst>
                <a:ext uri="{FF2B5EF4-FFF2-40B4-BE49-F238E27FC236}">
                  <a16:creationId xmlns:a16="http://schemas.microsoft.com/office/drawing/2014/main" id="{55C3B47F-44EB-4BE9-BA6B-9CFE5C28A55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76803" y="-529568"/>
              <a:ext cx="914400" cy="914400"/>
            </a:xfrm>
            <a:prstGeom prst="rect">
              <a:avLst/>
            </a:prstGeom>
          </p:spPr>
        </p:pic>
      </p:grpSp>
    </p:spTree>
    <p:extLst>
      <p:ext uri="{BB962C8B-B14F-4D97-AF65-F5344CB8AC3E}">
        <p14:creationId xmlns:p14="http://schemas.microsoft.com/office/powerpoint/2010/main" val="781670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D2953E-BA33-4E4C-A6FE-E180251F7B3D}"/>
              </a:ext>
            </a:extLst>
          </p:cNvPr>
          <p:cNvSpPr>
            <a:spLocks noGrp="1"/>
          </p:cNvSpPr>
          <p:nvPr>
            <p:ph type="title"/>
          </p:nvPr>
        </p:nvSpPr>
        <p:spPr>
          <a:xfrm>
            <a:off x="426426" y="440919"/>
            <a:ext cx="5200658" cy="757914"/>
          </a:xfrm>
        </p:spPr>
        <p:txBody>
          <a:bodyPr/>
          <a:lstStyle/>
          <a:p>
            <a:r>
              <a:rPr lang="en-US" dirty="0"/>
              <a:t>SMB Hero SKUs</a:t>
            </a:r>
          </a:p>
        </p:txBody>
      </p:sp>
      <p:sp>
        <p:nvSpPr>
          <p:cNvPr id="107" name="Rectangle 106">
            <a:extLst>
              <a:ext uri="{FF2B5EF4-FFF2-40B4-BE49-F238E27FC236}">
                <a16:creationId xmlns:a16="http://schemas.microsoft.com/office/drawing/2014/main" id="{E6B28743-3F06-4824-9022-BEF24F16A3FD}"/>
              </a:ext>
            </a:extLst>
          </p:cNvPr>
          <p:cNvSpPr/>
          <p:nvPr/>
        </p:nvSpPr>
        <p:spPr bwMode="auto">
          <a:xfrm>
            <a:off x="509575" y="2720880"/>
            <a:ext cx="5113039"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14225">
              <a:lnSpc>
                <a:spcPct val="90000"/>
              </a:lnSpc>
              <a:spcAft>
                <a:spcPts val="600"/>
              </a:spcAft>
              <a:defRPr/>
            </a:pPr>
            <a:r>
              <a:rPr lang="en-US">
                <a:solidFill>
                  <a:schemeClr val="accent1"/>
                </a:solidFill>
                <a:latin typeface="Segoe UI"/>
              </a:rPr>
              <a:t>Microsoft 365 </a:t>
            </a:r>
            <a:r>
              <a:rPr lang="en-US" b="1">
                <a:solidFill>
                  <a:schemeClr val="accent1"/>
                </a:solidFill>
                <a:latin typeface="Segoe UI"/>
              </a:rPr>
              <a:t>Business Basic</a:t>
            </a:r>
          </a:p>
          <a:p>
            <a:pPr defTabSz="914225">
              <a:lnSpc>
                <a:spcPct val="90000"/>
              </a:lnSpc>
              <a:spcAft>
                <a:spcPts val="600"/>
              </a:spcAft>
              <a:defRPr/>
            </a:pPr>
            <a:r>
              <a:rPr lang="en-US" sz="1100">
                <a:solidFill>
                  <a:schemeClr val="tx1"/>
                </a:solidFill>
                <a:latin typeface="Segoe UI"/>
              </a:rPr>
              <a:t>Cloud Services</a:t>
            </a:r>
            <a:endParaRPr lang="en-US" sz="1100">
              <a:solidFill>
                <a:schemeClr val="tx1"/>
              </a:solidFill>
              <a:latin typeface="+mj-lt"/>
            </a:endParaRPr>
          </a:p>
        </p:txBody>
      </p:sp>
      <p:sp>
        <p:nvSpPr>
          <p:cNvPr id="108" name="Rectangle 107">
            <a:extLst>
              <a:ext uri="{FF2B5EF4-FFF2-40B4-BE49-F238E27FC236}">
                <a16:creationId xmlns:a16="http://schemas.microsoft.com/office/drawing/2014/main" id="{E1AA7823-DD25-4647-872E-3804F15F1670}"/>
              </a:ext>
            </a:extLst>
          </p:cNvPr>
          <p:cNvSpPr/>
          <p:nvPr/>
        </p:nvSpPr>
        <p:spPr bwMode="auto">
          <a:xfrm>
            <a:off x="503607" y="3849830"/>
            <a:ext cx="5113039"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14225">
              <a:lnSpc>
                <a:spcPct val="90000"/>
              </a:lnSpc>
              <a:spcAft>
                <a:spcPts val="600"/>
              </a:spcAft>
              <a:defRPr/>
            </a:pPr>
            <a:r>
              <a:rPr lang="en-US">
                <a:solidFill>
                  <a:schemeClr val="accent1"/>
                </a:solidFill>
                <a:latin typeface="Segoe UI"/>
              </a:rPr>
              <a:t>Microsoft 365 </a:t>
            </a:r>
            <a:r>
              <a:rPr lang="en-US" b="1">
                <a:solidFill>
                  <a:schemeClr val="accent1"/>
                </a:solidFill>
                <a:latin typeface="Segoe UI"/>
              </a:rPr>
              <a:t>Business Standard</a:t>
            </a:r>
          </a:p>
          <a:p>
            <a:pPr defTabSz="914225">
              <a:lnSpc>
                <a:spcPct val="90000"/>
              </a:lnSpc>
              <a:spcAft>
                <a:spcPts val="600"/>
              </a:spcAft>
              <a:defRPr/>
            </a:pPr>
            <a:r>
              <a:rPr lang="en-US" sz="1100">
                <a:solidFill>
                  <a:schemeClr val="tx1"/>
                </a:solidFill>
                <a:latin typeface="Segoe UI"/>
              </a:rPr>
              <a:t>Cloud Services</a:t>
            </a:r>
          </a:p>
          <a:p>
            <a:pPr defTabSz="914225">
              <a:lnSpc>
                <a:spcPct val="90000"/>
              </a:lnSpc>
              <a:spcAft>
                <a:spcPts val="600"/>
              </a:spcAft>
              <a:defRPr/>
            </a:pPr>
            <a:r>
              <a:rPr lang="en-US" sz="1100">
                <a:solidFill>
                  <a:schemeClr val="tx1"/>
                </a:solidFill>
                <a:latin typeface="Segoe UI"/>
              </a:rPr>
              <a:t>Desktop Applications</a:t>
            </a:r>
            <a:endParaRPr lang="en-US" sz="1100">
              <a:solidFill>
                <a:schemeClr val="tx1"/>
              </a:solidFill>
              <a:latin typeface="+mj-lt"/>
            </a:endParaRPr>
          </a:p>
        </p:txBody>
      </p:sp>
      <p:sp>
        <p:nvSpPr>
          <p:cNvPr id="109" name="Rectangle 108">
            <a:extLst>
              <a:ext uri="{FF2B5EF4-FFF2-40B4-BE49-F238E27FC236}">
                <a16:creationId xmlns:a16="http://schemas.microsoft.com/office/drawing/2014/main" id="{451B1667-9470-4B6B-8E62-60123B2FA794}"/>
              </a:ext>
            </a:extLst>
          </p:cNvPr>
          <p:cNvSpPr/>
          <p:nvPr/>
        </p:nvSpPr>
        <p:spPr bwMode="auto">
          <a:xfrm>
            <a:off x="509575" y="4964084"/>
            <a:ext cx="5113039" cy="20805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14225">
              <a:lnSpc>
                <a:spcPct val="90000"/>
              </a:lnSpc>
              <a:spcAft>
                <a:spcPts val="600"/>
              </a:spcAft>
              <a:defRPr/>
            </a:pPr>
            <a:r>
              <a:rPr lang="en-US">
                <a:solidFill>
                  <a:schemeClr val="accent1"/>
                </a:solidFill>
                <a:latin typeface="Segoe UI"/>
              </a:rPr>
              <a:t>Microsoft 365 </a:t>
            </a:r>
            <a:r>
              <a:rPr lang="en-US" b="1">
                <a:solidFill>
                  <a:schemeClr val="accent1"/>
                </a:solidFill>
                <a:latin typeface="Segoe UI"/>
              </a:rPr>
              <a:t>Business Premium</a:t>
            </a:r>
          </a:p>
          <a:p>
            <a:pPr defTabSz="914225">
              <a:lnSpc>
                <a:spcPct val="90000"/>
              </a:lnSpc>
              <a:spcAft>
                <a:spcPts val="600"/>
              </a:spcAft>
              <a:defRPr/>
            </a:pPr>
            <a:r>
              <a:rPr lang="en-US" sz="1100">
                <a:solidFill>
                  <a:schemeClr val="tx1"/>
                </a:solidFill>
                <a:latin typeface="Segoe UI"/>
              </a:rPr>
              <a:t>Cloud Services</a:t>
            </a:r>
          </a:p>
          <a:p>
            <a:pPr defTabSz="914225">
              <a:lnSpc>
                <a:spcPct val="90000"/>
              </a:lnSpc>
              <a:spcAft>
                <a:spcPts val="600"/>
              </a:spcAft>
              <a:defRPr/>
            </a:pPr>
            <a:r>
              <a:rPr lang="en-US" sz="1100">
                <a:solidFill>
                  <a:schemeClr val="tx1"/>
                </a:solidFill>
                <a:latin typeface="Segoe UI"/>
              </a:rPr>
              <a:t>Desktop Applications</a:t>
            </a:r>
          </a:p>
          <a:p>
            <a:pPr defTabSz="914225">
              <a:lnSpc>
                <a:spcPct val="90000"/>
              </a:lnSpc>
              <a:spcAft>
                <a:spcPts val="600"/>
              </a:spcAft>
              <a:defRPr/>
            </a:pPr>
            <a:r>
              <a:rPr lang="en-US" sz="1100">
                <a:solidFill>
                  <a:schemeClr val="tx1"/>
                </a:solidFill>
                <a:latin typeface="Segoe UI"/>
              </a:rPr>
              <a:t>Advanced Security &amp; Device Management</a:t>
            </a:r>
            <a:endParaRPr lang="en-US" sz="1100">
              <a:solidFill>
                <a:schemeClr val="tx1"/>
              </a:solidFill>
              <a:latin typeface="+mj-lt"/>
            </a:endParaRPr>
          </a:p>
        </p:txBody>
      </p:sp>
      <p:grpSp>
        <p:nvGrpSpPr>
          <p:cNvPr id="5" name="Group 4">
            <a:extLst>
              <a:ext uri="{FF2B5EF4-FFF2-40B4-BE49-F238E27FC236}">
                <a16:creationId xmlns:a16="http://schemas.microsoft.com/office/drawing/2014/main" id="{CC703679-4FFD-4545-A31B-A6913D9D52FF}"/>
              </a:ext>
            </a:extLst>
          </p:cNvPr>
          <p:cNvGrpSpPr/>
          <p:nvPr/>
        </p:nvGrpSpPr>
        <p:grpSpPr>
          <a:xfrm>
            <a:off x="4145371" y="5556025"/>
            <a:ext cx="3598641" cy="686467"/>
            <a:chOff x="6482777" y="3480853"/>
            <a:chExt cx="4348235" cy="829458"/>
          </a:xfrm>
        </p:grpSpPr>
        <p:pic>
          <p:nvPicPr>
            <p:cNvPr id="40" name="Graphic 39">
              <a:extLst>
                <a:ext uri="{FF2B5EF4-FFF2-40B4-BE49-F238E27FC236}">
                  <a16:creationId xmlns:a16="http://schemas.microsoft.com/office/drawing/2014/main" id="{B4B62D74-1727-4CA4-AEAF-2B21C01B782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2408" t="-42408" r="-42408" b="-42408"/>
            <a:stretch/>
          </p:blipFill>
          <p:spPr>
            <a:xfrm>
              <a:off x="6482777" y="3480853"/>
              <a:ext cx="740372" cy="740365"/>
            </a:xfrm>
            <a:prstGeom prst="rect">
              <a:avLst/>
            </a:prstGeom>
          </p:spPr>
        </p:pic>
        <p:sp>
          <p:nvSpPr>
            <p:cNvPr id="41" name="TextBox 40">
              <a:extLst>
                <a:ext uri="{FF2B5EF4-FFF2-40B4-BE49-F238E27FC236}">
                  <a16:creationId xmlns:a16="http://schemas.microsoft.com/office/drawing/2014/main" id="{6AA72CA3-1493-40D3-BC68-ACE6DB5616E5}"/>
                </a:ext>
              </a:extLst>
            </p:cNvPr>
            <p:cNvSpPr txBox="1"/>
            <p:nvPr/>
          </p:nvSpPr>
          <p:spPr>
            <a:xfrm>
              <a:off x="6556831" y="4099114"/>
              <a:ext cx="592569"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Endpoint Manager</a:t>
              </a:r>
            </a:p>
          </p:txBody>
        </p:sp>
        <p:pic>
          <p:nvPicPr>
            <p:cNvPr id="42" name="Graphic 41">
              <a:extLst>
                <a:ext uri="{FF2B5EF4-FFF2-40B4-BE49-F238E27FC236}">
                  <a16:creationId xmlns:a16="http://schemas.microsoft.com/office/drawing/2014/main" id="{2CB1A3BC-B150-4957-A74E-6402AF19FF8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3261" t="-53261" r="-53261" b="-53261"/>
            <a:stretch/>
          </p:blipFill>
          <p:spPr>
            <a:xfrm>
              <a:off x="7099642" y="3484312"/>
              <a:ext cx="740369" cy="740365"/>
            </a:xfrm>
            <a:prstGeom prst="rect">
              <a:avLst/>
            </a:prstGeom>
          </p:spPr>
        </p:pic>
        <p:sp>
          <p:nvSpPr>
            <p:cNvPr id="43" name="TextBox 42">
              <a:extLst>
                <a:ext uri="{FF2B5EF4-FFF2-40B4-BE49-F238E27FC236}">
                  <a16:creationId xmlns:a16="http://schemas.microsoft.com/office/drawing/2014/main" id="{9F87F21F-7430-406C-B5C2-4DF1D5F1324C}"/>
                </a:ext>
              </a:extLst>
            </p:cNvPr>
            <p:cNvSpPr txBox="1"/>
            <p:nvPr/>
          </p:nvSpPr>
          <p:spPr>
            <a:xfrm>
              <a:off x="7037934" y="4099114"/>
              <a:ext cx="822825"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44" name="TextBox 43">
              <a:extLst>
                <a:ext uri="{FF2B5EF4-FFF2-40B4-BE49-F238E27FC236}">
                  <a16:creationId xmlns:a16="http://schemas.microsoft.com/office/drawing/2014/main" id="{66811B49-1BD2-4162-82F3-DCD9001F867B}"/>
                </a:ext>
              </a:extLst>
            </p:cNvPr>
            <p:cNvSpPr txBox="1"/>
            <p:nvPr/>
          </p:nvSpPr>
          <p:spPr>
            <a:xfrm>
              <a:off x="7801137" y="4109493"/>
              <a:ext cx="592569"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45" name="Graphic 44">
              <a:extLst>
                <a:ext uri="{FF2B5EF4-FFF2-40B4-BE49-F238E27FC236}">
                  <a16:creationId xmlns:a16="http://schemas.microsoft.com/office/drawing/2014/main" id="{9889F7DE-C3E8-4BB8-AABE-1D67ACD1F9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6762" y="3667688"/>
              <a:ext cx="338676" cy="338676"/>
            </a:xfrm>
            <a:prstGeom prst="rect">
              <a:avLst/>
            </a:prstGeom>
          </p:spPr>
        </p:pic>
        <p:sp>
          <p:nvSpPr>
            <p:cNvPr id="46" name="TextBox 45">
              <a:extLst>
                <a:ext uri="{FF2B5EF4-FFF2-40B4-BE49-F238E27FC236}">
                  <a16:creationId xmlns:a16="http://schemas.microsoft.com/office/drawing/2014/main" id="{C837E672-34D5-44A1-AA08-2F39A86A8785}"/>
                </a:ext>
              </a:extLst>
            </p:cNvPr>
            <p:cNvSpPr txBox="1"/>
            <p:nvPr/>
          </p:nvSpPr>
          <p:spPr>
            <a:xfrm>
              <a:off x="9038904" y="4102578"/>
              <a:ext cx="592569"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Defender</a:t>
              </a:r>
              <a:br>
                <a:rPr kumimoji="0" lang="en-US" sz="600" b="0" i="0" u="none" strike="noStrike" kern="1200" cap="none" spc="0" normalizeH="0" baseline="0" noProof="0">
                  <a:ln>
                    <a:noFill/>
                  </a:ln>
                  <a:solidFill>
                    <a:srgbClr val="282828"/>
                  </a:solidFill>
                  <a:effectLst/>
                  <a:uLnTx/>
                  <a:uFillTx/>
                  <a:latin typeface="Segoe UI"/>
                  <a:ea typeface="+mn-ea"/>
                  <a:cs typeface="+mn-cs"/>
                </a:rPr>
              </a:br>
              <a:r>
                <a:rPr kumimoji="0" lang="en-US" sz="600"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47" name="TextBox 46">
              <a:extLst>
                <a:ext uri="{FF2B5EF4-FFF2-40B4-BE49-F238E27FC236}">
                  <a16:creationId xmlns:a16="http://schemas.microsoft.com/office/drawing/2014/main" id="{361DAD38-1B8F-45F4-B48A-921162F17993}"/>
                </a:ext>
              </a:extLst>
            </p:cNvPr>
            <p:cNvSpPr txBox="1"/>
            <p:nvPr/>
          </p:nvSpPr>
          <p:spPr>
            <a:xfrm>
              <a:off x="8355697" y="4109493"/>
              <a:ext cx="779452"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Windows Virtual </a:t>
              </a:r>
              <a:r>
                <a:rPr kumimoji="0" lang="en-US" sz="600" b="0" i="0" u="none" strike="noStrike" kern="1200" cap="none" spc="0" normalizeH="0" baseline="0" noProof="0" err="1">
                  <a:ln>
                    <a:noFill/>
                  </a:ln>
                  <a:solidFill>
                    <a:srgbClr val="282828"/>
                  </a:solidFill>
                  <a:effectLst/>
                  <a:uLnTx/>
                  <a:uFillTx/>
                  <a:latin typeface="Segoe UI"/>
                  <a:ea typeface="+mn-ea"/>
                  <a:cs typeface="+mn-cs"/>
                </a:rPr>
                <a:t>Dsktp</a:t>
              </a:r>
              <a:endParaRPr kumimoji="0" lang="en-US" sz="600" b="0" i="0" u="none" strike="noStrike" kern="1200" cap="none" spc="0" normalizeH="0" baseline="0" noProof="0">
                <a:ln>
                  <a:noFill/>
                </a:ln>
                <a:solidFill>
                  <a:srgbClr val="282828"/>
                </a:solidFill>
                <a:effectLst/>
                <a:uLnTx/>
                <a:uFillTx/>
                <a:latin typeface="Segoe UI"/>
                <a:ea typeface="+mn-ea"/>
                <a:cs typeface="+mn-cs"/>
              </a:endParaRPr>
            </a:p>
          </p:txBody>
        </p:sp>
        <p:pic>
          <p:nvPicPr>
            <p:cNvPr id="48" name="Picture 47" descr="A picture containing drawing&#10;&#10;Description automatically generated">
              <a:extLst>
                <a:ext uri="{FF2B5EF4-FFF2-40B4-BE49-F238E27FC236}">
                  <a16:creationId xmlns:a16="http://schemas.microsoft.com/office/drawing/2014/main" id="{7FB8A46A-C4B2-4792-93D3-AD3C22BCAABB}"/>
                </a:ext>
              </a:extLst>
            </p:cNvPr>
            <p:cNvPicPr>
              <a:picLocks noChangeAspect="1"/>
            </p:cNvPicPr>
            <p:nvPr/>
          </p:nvPicPr>
          <p:blipFill>
            <a:blip r:embed="rId9"/>
            <a:stretch>
              <a:fillRect/>
            </a:stretch>
          </p:blipFill>
          <p:spPr>
            <a:xfrm>
              <a:off x="8551370" y="3676505"/>
              <a:ext cx="341546" cy="341546"/>
            </a:xfrm>
            <a:prstGeom prst="rect">
              <a:avLst/>
            </a:prstGeom>
          </p:spPr>
        </p:pic>
        <p:pic>
          <p:nvPicPr>
            <p:cNvPr id="50" name="Picture 2" descr="See the source image">
              <a:extLst>
                <a:ext uri="{FF2B5EF4-FFF2-40B4-BE49-F238E27FC236}">
                  <a16:creationId xmlns:a16="http://schemas.microsoft.com/office/drawing/2014/main" id="{B6724F2D-69CF-4217-ABB9-215C35F557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78479" y="3641295"/>
              <a:ext cx="376759" cy="37675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B2B79E7-06FD-433D-A0F0-E699EF2679C4}"/>
                </a:ext>
              </a:extLst>
            </p:cNvPr>
            <p:cNvSpPr txBox="1"/>
            <p:nvPr/>
          </p:nvSpPr>
          <p:spPr>
            <a:xfrm>
              <a:off x="9700081" y="4094220"/>
              <a:ext cx="541148"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Defender for O365</a:t>
              </a:r>
            </a:p>
          </p:txBody>
        </p:sp>
        <p:pic>
          <p:nvPicPr>
            <p:cNvPr id="53" name="Picture 14" descr="Blue shield icon">
              <a:extLst>
                <a:ext uri="{FF2B5EF4-FFF2-40B4-BE49-F238E27FC236}">
                  <a16:creationId xmlns:a16="http://schemas.microsoft.com/office/drawing/2014/main" id="{8F2F5CE2-8BD3-4AE8-8F52-4A304314E5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0072" y="3678393"/>
              <a:ext cx="341546" cy="35984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99B34383-BD05-49C4-819A-0A46A8871C95}"/>
                </a:ext>
              </a:extLst>
            </p:cNvPr>
            <p:cNvSpPr txBox="1"/>
            <p:nvPr/>
          </p:nvSpPr>
          <p:spPr>
            <a:xfrm>
              <a:off x="10289864" y="4094220"/>
              <a:ext cx="541148"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Cloud App Security</a:t>
              </a:r>
            </a:p>
          </p:txBody>
        </p:sp>
        <p:pic>
          <p:nvPicPr>
            <p:cNvPr id="55" name="Graphic 54" descr="Cloud">
              <a:extLst>
                <a:ext uri="{FF2B5EF4-FFF2-40B4-BE49-F238E27FC236}">
                  <a16:creationId xmlns:a16="http://schemas.microsoft.com/office/drawing/2014/main" id="{43906755-8FBE-4FCB-970E-58691E2482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82295" y="3571654"/>
              <a:ext cx="520703" cy="565682"/>
            </a:xfrm>
            <a:prstGeom prst="rect">
              <a:avLst/>
            </a:prstGeom>
          </p:spPr>
        </p:pic>
        <p:pic>
          <p:nvPicPr>
            <p:cNvPr id="56" name="Graphic 55" descr="Lock">
              <a:extLst>
                <a:ext uri="{FF2B5EF4-FFF2-40B4-BE49-F238E27FC236}">
                  <a16:creationId xmlns:a16="http://schemas.microsoft.com/office/drawing/2014/main" id="{D1137178-6006-403B-AA2C-DA054D48B1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03508" y="3749549"/>
              <a:ext cx="225963" cy="225963"/>
            </a:xfrm>
            <a:prstGeom prst="rect">
              <a:avLst/>
            </a:prstGeom>
          </p:spPr>
        </p:pic>
      </p:grpSp>
      <p:grpSp>
        <p:nvGrpSpPr>
          <p:cNvPr id="4" name="Group 3">
            <a:extLst>
              <a:ext uri="{FF2B5EF4-FFF2-40B4-BE49-F238E27FC236}">
                <a16:creationId xmlns:a16="http://schemas.microsoft.com/office/drawing/2014/main" id="{048E3A5E-ECE2-4177-9A9C-0CA146B80136}"/>
              </a:ext>
            </a:extLst>
          </p:cNvPr>
          <p:cNvGrpSpPr/>
          <p:nvPr/>
        </p:nvGrpSpPr>
        <p:grpSpPr>
          <a:xfrm>
            <a:off x="8583213" y="1745950"/>
            <a:ext cx="3139249" cy="612657"/>
            <a:chOff x="6506396" y="2565326"/>
            <a:chExt cx="3793150" cy="740273"/>
          </a:xfrm>
        </p:grpSpPr>
        <p:pic>
          <p:nvPicPr>
            <p:cNvPr id="76" name="Picture 75" descr="A picture containing clock&#10;&#10;Description automatically generated">
              <a:extLst>
                <a:ext uri="{FF2B5EF4-FFF2-40B4-BE49-F238E27FC236}">
                  <a16:creationId xmlns:a16="http://schemas.microsoft.com/office/drawing/2014/main" id="{DCDAD762-6648-40CF-B10C-1EDAC5477A6F}"/>
                </a:ext>
              </a:extLst>
            </p:cNvPr>
            <p:cNvPicPr>
              <a:picLocks noChangeAspect="1"/>
            </p:cNvPicPr>
            <p:nvPr/>
          </p:nvPicPr>
          <p:blipFill>
            <a:blip r:embed="rId16"/>
            <a:stretch>
              <a:fillRect/>
            </a:stretch>
          </p:blipFill>
          <p:spPr>
            <a:xfrm>
              <a:off x="7727582" y="2565414"/>
              <a:ext cx="740185" cy="740185"/>
            </a:xfrm>
            <a:prstGeom prst="rect">
              <a:avLst/>
            </a:prstGeom>
          </p:spPr>
        </p:pic>
        <p:pic>
          <p:nvPicPr>
            <p:cNvPr id="77" name="Picture 76" descr="A picture containing drawing&#10;&#10;Description automatically generated">
              <a:extLst>
                <a:ext uri="{FF2B5EF4-FFF2-40B4-BE49-F238E27FC236}">
                  <a16:creationId xmlns:a16="http://schemas.microsoft.com/office/drawing/2014/main" id="{3431A033-3201-418D-862A-1911EB26450E}"/>
                </a:ext>
              </a:extLst>
            </p:cNvPr>
            <p:cNvPicPr>
              <a:picLocks noChangeAspect="1"/>
            </p:cNvPicPr>
            <p:nvPr/>
          </p:nvPicPr>
          <p:blipFill>
            <a:blip r:embed="rId17"/>
            <a:stretch>
              <a:fillRect/>
            </a:stretch>
          </p:blipFill>
          <p:spPr>
            <a:xfrm>
              <a:off x="9559361" y="2565326"/>
              <a:ext cx="740185" cy="740185"/>
            </a:xfrm>
            <a:prstGeom prst="rect">
              <a:avLst/>
            </a:prstGeom>
          </p:spPr>
        </p:pic>
        <p:pic>
          <p:nvPicPr>
            <p:cNvPr id="81" name="Picture 80" descr="A close up of a logo&#10;&#10;Description automatically generated">
              <a:extLst>
                <a:ext uri="{FF2B5EF4-FFF2-40B4-BE49-F238E27FC236}">
                  <a16:creationId xmlns:a16="http://schemas.microsoft.com/office/drawing/2014/main" id="{8120A426-5DCD-4B76-B094-88BBD986EDC3}"/>
                </a:ext>
              </a:extLst>
            </p:cNvPr>
            <p:cNvPicPr>
              <a:picLocks noChangeAspect="1"/>
            </p:cNvPicPr>
            <p:nvPr/>
          </p:nvPicPr>
          <p:blipFill>
            <a:blip r:embed="rId18"/>
            <a:stretch>
              <a:fillRect/>
            </a:stretch>
          </p:blipFill>
          <p:spPr>
            <a:xfrm>
              <a:off x="6506396" y="2565414"/>
              <a:ext cx="740185" cy="740185"/>
            </a:xfrm>
            <a:prstGeom prst="rect">
              <a:avLst/>
            </a:prstGeom>
          </p:spPr>
        </p:pic>
        <p:pic>
          <p:nvPicPr>
            <p:cNvPr id="83" name="Picture 82" descr="A close up of a logo&#10;&#10;Description automatically generated">
              <a:extLst>
                <a:ext uri="{FF2B5EF4-FFF2-40B4-BE49-F238E27FC236}">
                  <a16:creationId xmlns:a16="http://schemas.microsoft.com/office/drawing/2014/main" id="{8E6CEF80-E737-42C3-89A3-C8EF92AF8C26}"/>
                </a:ext>
              </a:extLst>
            </p:cNvPr>
            <p:cNvPicPr>
              <a:picLocks noChangeAspect="1"/>
            </p:cNvPicPr>
            <p:nvPr/>
          </p:nvPicPr>
          <p:blipFill>
            <a:blip r:embed="rId19"/>
            <a:stretch>
              <a:fillRect/>
            </a:stretch>
          </p:blipFill>
          <p:spPr>
            <a:xfrm>
              <a:off x="8338175" y="2565414"/>
              <a:ext cx="740185" cy="740185"/>
            </a:xfrm>
            <a:prstGeom prst="rect">
              <a:avLst/>
            </a:prstGeom>
          </p:spPr>
        </p:pic>
        <p:pic>
          <p:nvPicPr>
            <p:cNvPr id="84" name="Picture 83" descr="A picture containing clock&#10;&#10;Description automatically generated">
              <a:extLst>
                <a:ext uri="{FF2B5EF4-FFF2-40B4-BE49-F238E27FC236}">
                  <a16:creationId xmlns:a16="http://schemas.microsoft.com/office/drawing/2014/main" id="{316E18E7-47FA-492F-91E0-4AF7757302D1}"/>
                </a:ext>
              </a:extLst>
            </p:cNvPr>
            <p:cNvPicPr>
              <a:picLocks noChangeAspect="1"/>
            </p:cNvPicPr>
            <p:nvPr/>
          </p:nvPicPr>
          <p:blipFill>
            <a:blip r:embed="rId20"/>
            <a:stretch>
              <a:fillRect/>
            </a:stretch>
          </p:blipFill>
          <p:spPr>
            <a:xfrm>
              <a:off x="8948768" y="2565414"/>
              <a:ext cx="740185" cy="740185"/>
            </a:xfrm>
            <a:prstGeom prst="rect">
              <a:avLst/>
            </a:prstGeom>
          </p:spPr>
        </p:pic>
        <p:pic>
          <p:nvPicPr>
            <p:cNvPr id="85" name="Picture 84" descr="A picture containing clock&#10;&#10;Description automatically generated">
              <a:extLst>
                <a:ext uri="{FF2B5EF4-FFF2-40B4-BE49-F238E27FC236}">
                  <a16:creationId xmlns:a16="http://schemas.microsoft.com/office/drawing/2014/main" id="{B7C11E2E-3DF5-45C1-8368-8A02F148B9DC}"/>
                </a:ext>
              </a:extLst>
            </p:cNvPr>
            <p:cNvPicPr>
              <a:picLocks noChangeAspect="1"/>
            </p:cNvPicPr>
            <p:nvPr/>
          </p:nvPicPr>
          <p:blipFill>
            <a:blip r:embed="rId21"/>
            <a:stretch>
              <a:fillRect/>
            </a:stretch>
          </p:blipFill>
          <p:spPr>
            <a:xfrm>
              <a:off x="7116989" y="2565414"/>
              <a:ext cx="740185" cy="740185"/>
            </a:xfrm>
            <a:prstGeom prst="rect">
              <a:avLst/>
            </a:prstGeom>
          </p:spPr>
        </p:pic>
        <p:sp>
          <p:nvSpPr>
            <p:cNvPr id="86" name="TextBox 85">
              <a:extLst>
                <a:ext uri="{FF2B5EF4-FFF2-40B4-BE49-F238E27FC236}">
                  <a16:creationId xmlns:a16="http://schemas.microsoft.com/office/drawing/2014/main" id="{37D734CA-B38C-4208-AC2F-C0EE22021C56}"/>
                </a:ext>
              </a:extLst>
            </p:cNvPr>
            <p:cNvSpPr txBox="1"/>
            <p:nvPr/>
          </p:nvSpPr>
          <p:spPr>
            <a:xfrm>
              <a:off x="6580302"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Outlook</a:t>
              </a:r>
            </a:p>
          </p:txBody>
        </p:sp>
        <p:sp>
          <p:nvSpPr>
            <p:cNvPr id="87" name="TextBox 86">
              <a:extLst>
                <a:ext uri="{FF2B5EF4-FFF2-40B4-BE49-F238E27FC236}">
                  <a16:creationId xmlns:a16="http://schemas.microsoft.com/office/drawing/2014/main" id="{D425C121-CF9D-4321-938E-06D93A1799CD}"/>
                </a:ext>
              </a:extLst>
            </p:cNvPr>
            <p:cNvSpPr txBox="1"/>
            <p:nvPr/>
          </p:nvSpPr>
          <p:spPr>
            <a:xfrm>
              <a:off x="7190919"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Word</a:t>
              </a:r>
            </a:p>
          </p:txBody>
        </p:sp>
        <p:sp>
          <p:nvSpPr>
            <p:cNvPr id="88" name="TextBox 87">
              <a:extLst>
                <a:ext uri="{FF2B5EF4-FFF2-40B4-BE49-F238E27FC236}">
                  <a16:creationId xmlns:a16="http://schemas.microsoft.com/office/drawing/2014/main" id="{5EA45B4D-A2BC-4610-B760-4808D62E7D40}"/>
                </a:ext>
              </a:extLst>
            </p:cNvPr>
            <p:cNvSpPr txBox="1"/>
            <p:nvPr/>
          </p:nvSpPr>
          <p:spPr>
            <a:xfrm>
              <a:off x="7801536"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Excel</a:t>
              </a:r>
            </a:p>
          </p:txBody>
        </p:sp>
        <p:sp>
          <p:nvSpPr>
            <p:cNvPr id="95" name="TextBox 94">
              <a:extLst>
                <a:ext uri="{FF2B5EF4-FFF2-40B4-BE49-F238E27FC236}">
                  <a16:creationId xmlns:a16="http://schemas.microsoft.com/office/drawing/2014/main" id="{F98DF310-84CA-47F2-8553-087C896335C3}"/>
                </a:ext>
              </a:extLst>
            </p:cNvPr>
            <p:cNvSpPr txBox="1"/>
            <p:nvPr/>
          </p:nvSpPr>
          <p:spPr>
            <a:xfrm>
              <a:off x="8378587" y="3183498"/>
              <a:ext cx="659704"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96" name="TextBox 95">
              <a:extLst>
                <a:ext uri="{FF2B5EF4-FFF2-40B4-BE49-F238E27FC236}">
                  <a16:creationId xmlns:a16="http://schemas.microsoft.com/office/drawing/2014/main" id="{E56E4E84-8C54-4737-A1BF-A473BE8DE54C}"/>
                </a:ext>
              </a:extLst>
            </p:cNvPr>
            <p:cNvSpPr txBox="1"/>
            <p:nvPr/>
          </p:nvSpPr>
          <p:spPr>
            <a:xfrm>
              <a:off x="9022772"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97" name="TextBox 96">
              <a:extLst>
                <a:ext uri="{FF2B5EF4-FFF2-40B4-BE49-F238E27FC236}">
                  <a16:creationId xmlns:a16="http://schemas.microsoft.com/office/drawing/2014/main" id="{FFCC0044-E51D-4B01-8431-097BC981434E}"/>
                </a:ext>
              </a:extLst>
            </p:cNvPr>
            <p:cNvSpPr txBox="1"/>
            <p:nvPr/>
          </p:nvSpPr>
          <p:spPr>
            <a:xfrm>
              <a:off x="9633389"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Access</a:t>
              </a:r>
            </a:p>
          </p:txBody>
        </p:sp>
      </p:grpSp>
      <p:grpSp>
        <p:nvGrpSpPr>
          <p:cNvPr id="3" name="Group 2">
            <a:extLst>
              <a:ext uri="{FF2B5EF4-FFF2-40B4-BE49-F238E27FC236}">
                <a16:creationId xmlns:a16="http://schemas.microsoft.com/office/drawing/2014/main" id="{431037EE-BC40-406E-A6BA-DB211220D3B5}"/>
              </a:ext>
            </a:extLst>
          </p:cNvPr>
          <p:cNvGrpSpPr/>
          <p:nvPr/>
        </p:nvGrpSpPr>
        <p:grpSpPr>
          <a:xfrm>
            <a:off x="4104414" y="2657400"/>
            <a:ext cx="4210141" cy="771600"/>
            <a:chOff x="6484087" y="1630541"/>
            <a:chExt cx="5087108" cy="932323"/>
          </a:xfrm>
        </p:grpSpPr>
        <p:pic>
          <p:nvPicPr>
            <p:cNvPr id="57" name="Picture 56" descr="A picture containing clock&#10;&#10;Description automatically generated">
              <a:extLst>
                <a:ext uri="{FF2B5EF4-FFF2-40B4-BE49-F238E27FC236}">
                  <a16:creationId xmlns:a16="http://schemas.microsoft.com/office/drawing/2014/main" id="{AF16F6AD-F560-4DC9-94F7-025E70FB0A73}"/>
                </a:ext>
              </a:extLst>
            </p:cNvPr>
            <p:cNvPicPr>
              <a:picLocks noChangeAspect="1"/>
            </p:cNvPicPr>
            <p:nvPr/>
          </p:nvPicPr>
          <p:blipFill>
            <a:blip r:embed="rId22"/>
            <a:stretch>
              <a:fillRect/>
            </a:stretch>
          </p:blipFill>
          <p:spPr>
            <a:xfrm>
              <a:off x="6484087" y="1630541"/>
              <a:ext cx="740185" cy="740185"/>
            </a:xfrm>
            <a:prstGeom prst="rect">
              <a:avLst/>
            </a:prstGeom>
          </p:spPr>
        </p:pic>
        <p:pic>
          <p:nvPicPr>
            <p:cNvPr id="58" name="Picture 57" descr="A picture containing clock&#10;&#10;Description automatically generated">
              <a:extLst>
                <a:ext uri="{FF2B5EF4-FFF2-40B4-BE49-F238E27FC236}">
                  <a16:creationId xmlns:a16="http://schemas.microsoft.com/office/drawing/2014/main" id="{D4469EAB-95EE-4B27-8BBE-CDB44E302A01}"/>
                </a:ext>
              </a:extLst>
            </p:cNvPr>
            <p:cNvPicPr>
              <a:picLocks noChangeAspect="1"/>
            </p:cNvPicPr>
            <p:nvPr/>
          </p:nvPicPr>
          <p:blipFill>
            <a:blip r:embed="rId23"/>
            <a:stretch>
              <a:fillRect/>
            </a:stretch>
          </p:blipFill>
          <p:spPr>
            <a:xfrm>
              <a:off x="7094680" y="1630541"/>
              <a:ext cx="740185" cy="740185"/>
            </a:xfrm>
            <a:prstGeom prst="rect">
              <a:avLst/>
            </a:prstGeom>
          </p:spPr>
        </p:pic>
        <p:pic>
          <p:nvPicPr>
            <p:cNvPr id="59" name="Picture 58" descr="A close up of a logo&#10;&#10;Description automatically generated">
              <a:extLst>
                <a:ext uri="{FF2B5EF4-FFF2-40B4-BE49-F238E27FC236}">
                  <a16:creationId xmlns:a16="http://schemas.microsoft.com/office/drawing/2014/main" id="{E6140AF0-F1DB-4BD0-9238-DD27DDBB5F1B}"/>
                </a:ext>
              </a:extLst>
            </p:cNvPr>
            <p:cNvPicPr>
              <a:picLocks noChangeAspect="1"/>
            </p:cNvPicPr>
            <p:nvPr/>
          </p:nvPicPr>
          <p:blipFill>
            <a:blip r:embed="rId24"/>
            <a:stretch>
              <a:fillRect/>
            </a:stretch>
          </p:blipFill>
          <p:spPr>
            <a:xfrm>
              <a:off x="8255284" y="1630541"/>
              <a:ext cx="740185" cy="740185"/>
            </a:xfrm>
            <a:prstGeom prst="rect">
              <a:avLst/>
            </a:prstGeom>
          </p:spPr>
        </p:pic>
        <p:pic>
          <p:nvPicPr>
            <p:cNvPr id="60" name="Picture 59" descr="A close up of a logo&#10;&#10;Description automatically generated">
              <a:extLst>
                <a:ext uri="{FF2B5EF4-FFF2-40B4-BE49-F238E27FC236}">
                  <a16:creationId xmlns:a16="http://schemas.microsoft.com/office/drawing/2014/main" id="{2E847096-5B8F-4C25-A939-B1B150E12B09}"/>
                </a:ext>
              </a:extLst>
            </p:cNvPr>
            <p:cNvPicPr>
              <a:picLocks noChangeAspect="1"/>
            </p:cNvPicPr>
            <p:nvPr/>
          </p:nvPicPr>
          <p:blipFill>
            <a:blip r:embed="rId25"/>
            <a:stretch>
              <a:fillRect/>
            </a:stretch>
          </p:blipFill>
          <p:spPr>
            <a:xfrm>
              <a:off x="7705272" y="1630541"/>
              <a:ext cx="740185" cy="740185"/>
            </a:xfrm>
            <a:prstGeom prst="rect">
              <a:avLst/>
            </a:prstGeom>
          </p:spPr>
        </p:pic>
        <p:sp>
          <p:nvSpPr>
            <p:cNvPr id="61" name="TextBox 60">
              <a:extLst>
                <a:ext uri="{FF2B5EF4-FFF2-40B4-BE49-F238E27FC236}">
                  <a16:creationId xmlns:a16="http://schemas.microsoft.com/office/drawing/2014/main" id="{4CC34A96-EC9B-44BA-855E-DB458E9F545E}"/>
                </a:ext>
              </a:extLst>
            </p:cNvPr>
            <p:cNvSpPr txBox="1"/>
            <p:nvPr/>
          </p:nvSpPr>
          <p:spPr>
            <a:xfrm>
              <a:off x="6557894"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62" name="TextBox 61">
              <a:extLst>
                <a:ext uri="{FF2B5EF4-FFF2-40B4-BE49-F238E27FC236}">
                  <a16:creationId xmlns:a16="http://schemas.microsoft.com/office/drawing/2014/main" id="{C97D3971-BE26-42D6-8D0E-EF82E240E6E3}"/>
                </a:ext>
              </a:extLst>
            </p:cNvPr>
            <p:cNvSpPr txBox="1"/>
            <p:nvPr/>
          </p:nvSpPr>
          <p:spPr>
            <a:xfrm>
              <a:off x="7168511"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Teams</a:t>
              </a:r>
            </a:p>
          </p:txBody>
        </p:sp>
        <p:sp>
          <p:nvSpPr>
            <p:cNvPr id="63" name="TextBox 62">
              <a:extLst>
                <a:ext uri="{FF2B5EF4-FFF2-40B4-BE49-F238E27FC236}">
                  <a16:creationId xmlns:a16="http://schemas.microsoft.com/office/drawing/2014/main" id="{1E510D34-F7EC-4A6D-A690-281FF678A452}"/>
                </a:ext>
              </a:extLst>
            </p:cNvPr>
            <p:cNvSpPr txBox="1"/>
            <p:nvPr/>
          </p:nvSpPr>
          <p:spPr>
            <a:xfrm>
              <a:off x="7779128"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64" name="TextBox 63">
              <a:extLst>
                <a:ext uri="{FF2B5EF4-FFF2-40B4-BE49-F238E27FC236}">
                  <a16:creationId xmlns:a16="http://schemas.microsoft.com/office/drawing/2014/main" id="{0E2DC062-CB63-4AC2-ACF1-D7A24A85009B}"/>
                </a:ext>
              </a:extLst>
            </p:cNvPr>
            <p:cNvSpPr txBox="1"/>
            <p:nvPr/>
          </p:nvSpPr>
          <p:spPr>
            <a:xfrm>
              <a:off x="8329166"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OneDrive</a:t>
              </a:r>
            </a:p>
          </p:txBody>
        </p:sp>
        <p:grpSp>
          <p:nvGrpSpPr>
            <p:cNvPr id="65" name="Group 64">
              <a:extLst>
                <a:ext uri="{FF2B5EF4-FFF2-40B4-BE49-F238E27FC236}">
                  <a16:creationId xmlns:a16="http://schemas.microsoft.com/office/drawing/2014/main" id="{67820450-B2C8-4E9C-8DB8-F08F5A1E2F0B}"/>
                </a:ext>
              </a:extLst>
            </p:cNvPr>
            <p:cNvGrpSpPr/>
            <p:nvPr/>
          </p:nvGrpSpPr>
          <p:grpSpPr>
            <a:xfrm>
              <a:off x="9618154" y="1714372"/>
              <a:ext cx="636922" cy="585709"/>
              <a:chOff x="4290987" y="1019049"/>
              <a:chExt cx="1055213" cy="970364"/>
            </a:xfrm>
          </p:grpSpPr>
          <p:pic>
            <p:nvPicPr>
              <p:cNvPr id="66" name="Picture 65" descr="A picture containing clock&#10;&#10;Description automatically generated">
                <a:extLst>
                  <a:ext uri="{FF2B5EF4-FFF2-40B4-BE49-F238E27FC236}">
                    <a16:creationId xmlns:a16="http://schemas.microsoft.com/office/drawing/2014/main" id="{D34371E0-11C3-40D4-87F0-A7AD004909F9}"/>
                  </a:ext>
                </a:extLst>
              </p:cNvPr>
              <p:cNvPicPr>
                <a:picLocks noChangeAspect="1"/>
              </p:cNvPicPr>
              <p:nvPr/>
            </p:nvPicPr>
            <p:blipFill>
              <a:blip r:embed="rId16"/>
              <a:stretch>
                <a:fillRect/>
              </a:stretch>
            </p:blipFill>
            <p:spPr>
              <a:xfrm>
                <a:off x="4668536" y="1311749"/>
                <a:ext cx="677664" cy="677664"/>
              </a:xfrm>
              <a:prstGeom prst="rect">
                <a:avLst/>
              </a:prstGeom>
            </p:spPr>
          </p:pic>
          <p:pic>
            <p:nvPicPr>
              <p:cNvPr id="67" name="Picture 66" descr="A close up of a logo&#10;&#10;Description automatically generated">
                <a:extLst>
                  <a:ext uri="{FF2B5EF4-FFF2-40B4-BE49-F238E27FC236}">
                    <a16:creationId xmlns:a16="http://schemas.microsoft.com/office/drawing/2014/main" id="{315C03FF-6149-44A5-85E1-318FBA6152D4}"/>
                  </a:ext>
                </a:extLst>
              </p:cNvPr>
              <p:cNvPicPr>
                <a:picLocks noChangeAspect="1"/>
              </p:cNvPicPr>
              <p:nvPr/>
            </p:nvPicPr>
            <p:blipFill>
              <a:blip r:embed="rId19"/>
              <a:stretch>
                <a:fillRect/>
              </a:stretch>
            </p:blipFill>
            <p:spPr>
              <a:xfrm>
                <a:off x="4501203" y="1019049"/>
                <a:ext cx="677664" cy="677664"/>
              </a:xfrm>
              <a:prstGeom prst="rect">
                <a:avLst/>
              </a:prstGeom>
            </p:spPr>
          </p:pic>
          <p:pic>
            <p:nvPicPr>
              <p:cNvPr id="68" name="Picture 67" descr="A picture containing clock&#10;&#10;Description automatically generated">
                <a:extLst>
                  <a:ext uri="{FF2B5EF4-FFF2-40B4-BE49-F238E27FC236}">
                    <a16:creationId xmlns:a16="http://schemas.microsoft.com/office/drawing/2014/main" id="{9BF4472C-A75C-4279-A005-DD24E457CA15}"/>
                  </a:ext>
                </a:extLst>
              </p:cNvPr>
              <p:cNvPicPr>
                <a:picLocks noChangeAspect="1"/>
              </p:cNvPicPr>
              <p:nvPr/>
            </p:nvPicPr>
            <p:blipFill>
              <a:blip r:embed="rId21"/>
              <a:stretch>
                <a:fillRect/>
              </a:stretch>
            </p:blipFill>
            <p:spPr>
              <a:xfrm>
                <a:off x="4290987" y="1308531"/>
                <a:ext cx="677664" cy="677664"/>
              </a:xfrm>
              <a:prstGeom prst="rect">
                <a:avLst/>
              </a:prstGeom>
            </p:spPr>
          </p:pic>
        </p:grpSp>
        <p:sp>
          <p:nvSpPr>
            <p:cNvPr id="71" name="TextBox 70">
              <a:extLst>
                <a:ext uri="{FF2B5EF4-FFF2-40B4-BE49-F238E27FC236}">
                  <a16:creationId xmlns:a16="http://schemas.microsoft.com/office/drawing/2014/main" id="{D54AC1D9-11F5-462A-89CD-D1563B2BDA8E}"/>
                </a:ext>
              </a:extLst>
            </p:cNvPr>
            <p:cNvSpPr txBox="1"/>
            <p:nvPr/>
          </p:nvSpPr>
          <p:spPr>
            <a:xfrm>
              <a:off x="9582843" y="2261636"/>
              <a:ext cx="740184" cy="301228"/>
            </a:xfrm>
            <a:prstGeom prst="rect">
              <a:avLst/>
            </a:prstGeom>
            <a:noFill/>
          </p:spPr>
          <p:txBody>
            <a:bodyPr wrap="square" lIns="0" tIns="0" rIns="0" bIns="0" rtlCol="0">
              <a:spAutoFit/>
            </a:bodyPr>
            <a:lstStyle/>
            <a:p>
              <a:pPr algn="ctr" defTabSz="914314">
                <a:lnSpc>
                  <a:spcPct val="90000"/>
                </a:lnSpc>
                <a:spcAft>
                  <a:spcPts val="588"/>
                </a:spcAft>
              </a:pPr>
              <a:r>
                <a:rPr lang="en-US" sz="600">
                  <a:solidFill>
                    <a:srgbClr val="282828"/>
                  </a:solidFill>
                </a:rPr>
                <a:t>Web versions of</a:t>
              </a:r>
              <a:br>
                <a:rPr lang="en-US" sz="600">
                  <a:solidFill>
                    <a:srgbClr val="282828"/>
                  </a:solidFill>
                </a:rPr>
              </a:br>
              <a:r>
                <a:rPr kumimoji="0" lang="en-US" sz="600" b="0" i="0" u="none" strike="noStrike" kern="1200" cap="none" spc="0" normalizeH="0" baseline="0" noProof="0">
                  <a:ln>
                    <a:noFill/>
                  </a:ln>
                  <a:solidFill>
                    <a:srgbClr val="282828"/>
                  </a:solidFill>
                  <a:effectLst/>
                  <a:uLnTx/>
                  <a:uFillTx/>
                  <a:latin typeface="Segoe UI"/>
                </a:rPr>
                <a:t>Word, Excel, PPT</a:t>
              </a:r>
              <a:br>
                <a:rPr kumimoji="0" lang="en-US" sz="600" b="0" i="0" u="none" strike="noStrike" kern="1200" cap="none" spc="0" normalizeH="0" baseline="0" noProof="0">
                  <a:ln>
                    <a:noFill/>
                  </a:ln>
                  <a:solidFill>
                    <a:srgbClr val="282828"/>
                  </a:solidFill>
                  <a:effectLst/>
                  <a:uLnTx/>
                  <a:uFillTx/>
                  <a:latin typeface="Segoe UI"/>
                </a:rPr>
              </a:br>
              <a:endParaRPr kumimoji="0" lang="en-US" sz="600" b="0" i="0" u="none" strike="noStrike" kern="1200" cap="none" spc="0" normalizeH="0" baseline="0" noProof="0">
                <a:ln>
                  <a:noFill/>
                </a:ln>
                <a:solidFill>
                  <a:srgbClr val="282828"/>
                </a:solidFill>
                <a:effectLst/>
                <a:uLnTx/>
                <a:uFillTx/>
                <a:latin typeface="Segoe UI"/>
              </a:endParaRPr>
            </a:p>
          </p:txBody>
        </p:sp>
        <p:pic>
          <p:nvPicPr>
            <p:cNvPr id="72" name="Picture 12" descr="See the source image">
              <a:extLst>
                <a:ext uri="{FF2B5EF4-FFF2-40B4-BE49-F238E27FC236}">
                  <a16:creationId xmlns:a16="http://schemas.microsoft.com/office/drawing/2014/main" id="{78D3CB6B-F65C-4ACA-8620-B4BEE381D1B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91066" y="1850330"/>
              <a:ext cx="363260" cy="33784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9D8281C-4D70-4342-BFB6-B949814FF4C9}"/>
                </a:ext>
              </a:extLst>
            </p:cNvPr>
            <p:cNvSpPr txBox="1"/>
            <p:nvPr/>
          </p:nvSpPr>
          <p:spPr>
            <a:xfrm>
              <a:off x="9055580" y="2216865"/>
              <a:ext cx="513243" cy="211975"/>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12" name="Group 11">
              <a:extLst>
                <a:ext uri="{FF2B5EF4-FFF2-40B4-BE49-F238E27FC236}">
                  <a16:creationId xmlns:a16="http://schemas.microsoft.com/office/drawing/2014/main" id="{CA4CF794-5739-478D-8842-63C317581979}"/>
                </a:ext>
              </a:extLst>
            </p:cNvPr>
            <p:cNvGrpSpPr/>
            <p:nvPr/>
          </p:nvGrpSpPr>
          <p:grpSpPr>
            <a:xfrm>
              <a:off x="10993098" y="1808493"/>
              <a:ext cx="408417" cy="393978"/>
              <a:chOff x="6477569" y="448283"/>
              <a:chExt cx="993247" cy="958137"/>
            </a:xfrm>
          </p:grpSpPr>
          <p:pic>
            <p:nvPicPr>
              <p:cNvPr id="10" name="Picture 9">
                <a:extLst>
                  <a:ext uri="{FF2B5EF4-FFF2-40B4-BE49-F238E27FC236}">
                    <a16:creationId xmlns:a16="http://schemas.microsoft.com/office/drawing/2014/main" id="{6B947789-4A6D-4F34-800F-83EABE407C85}"/>
                  </a:ext>
                </a:extLst>
              </p:cNvPr>
              <p:cNvPicPr>
                <a:picLocks noChangeAspect="1"/>
              </p:cNvPicPr>
              <p:nvPr/>
            </p:nvPicPr>
            <p:blipFill rotWithShape="1">
              <a:blip r:embed="rId27"/>
              <a:srcRect l="60866" r="30240"/>
              <a:stretch/>
            </p:blipFill>
            <p:spPr>
              <a:xfrm>
                <a:off x="6477569" y="448283"/>
                <a:ext cx="736457" cy="613674"/>
              </a:xfrm>
              <a:prstGeom prst="rect">
                <a:avLst/>
              </a:prstGeom>
            </p:spPr>
          </p:pic>
          <p:pic>
            <p:nvPicPr>
              <p:cNvPr id="8" name="Picture 7">
                <a:extLst>
                  <a:ext uri="{FF2B5EF4-FFF2-40B4-BE49-F238E27FC236}">
                    <a16:creationId xmlns:a16="http://schemas.microsoft.com/office/drawing/2014/main" id="{D0A23580-9874-4C76-9216-6B551F627073}"/>
                  </a:ext>
                </a:extLst>
              </p:cNvPr>
              <p:cNvPicPr>
                <a:picLocks noChangeAspect="1"/>
              </p:cNvPicPr>
              <p:nvPr/>
            </p:nvPicPr>
            <p:blipFill rotWithShape="1">
              <a:blip r:embed="rId27"/>
              <a:srcRect t="-1856" r="92302" b="-1"/>
              <a:stretch/>
            </p:blipFill>
            <p:spPr>
              <a:xfrm>
                <a:off x="6878332" y="825489"/>
                <a:ext cx="592484" cy="580931"/>
              </a:xfrm>
              <a:prstGeom prst="diamond">
                <a:avLst/>
              </a:prstGeom>
            </p:spPr>
          </p:pic>
        </p:grpSp>
        <p:sp>
          <p:nvSpPr>
            <p:cNvPr id="13" name="TextBox 12">
              <a:extLst>
                <a:ext uri="{FF2B5EF4-FFF2-40B4-BE49-F238E27FC236}">
                  <a16:creationId xmlns:a16="http://schemas.microsoft.com/office/drawing/2014/main" id="{DE7C21DD-EE7B-46B3-BE1B-84B6E9D75656}"/>
                </a:ext>
              </a:extLst>
            </p:cNvPr>
            <p:cNvSpPr txBox="1"/>
            <p:nvPr/>
          </p:nvSpPr>
          <p:spPr>
            <a:xfrm>
              <a:off x="10831011" y="2260141"/>
              <a:ext cx="740184"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600" b="0" i="0" u="none" strike="noStrike" kern="1200" cap="none" spc="0" normalizeH="0" baseline="0" noProof="0">
                  <a:ln>
                    <a:noFill/>
                  </a:ln>
                  <a:solidFill>
                    <a:srgbClr val="282828"/>
                  </a:solidFill>
                  <a:effectLst/>
                  <a:uLnTx/>
                  <a:uFillTx/>
                  <a:latin typeface="Segoe UI"/>
                  <a:ea typeface="+mn-ea"/>
                  <a:cs typeface="+mn-cs"/>
                </a:rPr>
              </a:br>
              <a:r>
                <a:rPr kumimoji="0" lang="en-US" sz="6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5" name="Picture 8" descr="See the source image">
              <a:extLst>
                <a:ext uri="{FF2B5EF4-FFF2-40B4-BE49-F238E27FC236}">
                  <a16:creationId xmlns:a16="http://schemas.microsoft.com/office/drawing/2014/main" id="{2966933D-8D0E-4166-94A7-17412FB4DBEF}"/>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5250" r="27713"/>
            <a:stretch/>
          </p:blipFill>
          <p:spPr bwMode="auto">
            <a:xfrm>
              <a:off x="10459498" y="1864987"/>
              <a:ext cx="260922" cy="3209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81F7BC6-8ED2-416D-8540-2E6F8D5E4FF0}"/>
                </a:ext>
              </a:extLst>
            </p:cNvPr>
            <p:cNvSpPr txBox="1"/>
            <p:nvPr/>
          </p:nvSpPr>
          <p:spPr>
            <a:xfrm>
              <a:off x="10216134" y="2260141"/>
              <a:ext cx="740184"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Planner</a:t>
              </a:r>
            </a:p>
          </p:txBody>
        </p:sp>
      </p:grpSp>
      <p:grpSp>
        <p:nvGrpSpPr>
          <p:cNvPr id="112" name="Group 111">
            <a:extLst>
              <a:ext uri="{FF2B5EF4-FFF2-40B4-BE49-F238E27FC236}">
                <a16:creationId xmlns:a16="http://schemas.microsoft.com/office/drawing/2014/main" id="{3144D13B-C90C-4395-83A9-A1566042750D}"/>
              </a:ext>
            </a:extLst>
          </p:cNvPr>
          <p:cNvGrpSpPr/>
          <p:nvPr/>
        </p:nvGrpSpPr>
        <p:grpSpPr>
          <a:xfrm>
            <a:off x="8591282" y="3793681"/>
            <a:ext cx="3139249" cy="612657"/>
            <a:chOff x="6506396" y="2565326"/>
            <a:chExt cx="3793150" cy="740273"/>
          </a:xfrm>
        </p:grpSpPr>
        <p:pic>
          <p:nvPicPr>
            <p:cNvPr id="113" name="Picture 112" descr="A picture containing clock&#10;&#10;Description automatically generated">
              <a:extLst>
                <a:ext uri="{FF2B5EF4-FFF2-40B4-BE49-F238E27FC236}">
                  <a16:creationId xmlns:a16="http://schemas.microsoft.com/office/drawing/2014/main" id="{8B1EAF1B-1D0B-408E-922B-B1C2D9093404}"/>
                </a:ext>
              </a:extLst>
            </p:cNvPr>
            <p:cNvPicPr>
              <a:picLocks noChangeAspect="1"/>
            </p:cNvPicPr>
            <p:nvPr/>
          </p:nvPicPr>
          <p:blipFill>
            <a:blip r:embed="rId16"/>
            <a:stretch>
              <a:fillRect/>
            </a:stretch>
          </p:blipFill>
          <p:spPr>
            <a:xfrm>
              <a:off x="7727582" y="2565414"/>
              <a:ext cx="740185" cy="740185"/>
            </a:xfrm>
            <a:prstGeom prst="rect">
              <a:avLst/>
            </a:prstGeom>
          </p:spPr>
        </p:pic>
        <p:pic>
          <p:nvPicPr>
            <p:cNvPr id="114" name="Picture 113" descr="A picture containing drawing&#10;&#10;Description automatically generated">
              <a:extLst>
                <a:ext uri="{FF2B5EF4-FFF2-40B4-BE49-F238E27FC236}">
                  <a16:creationId xmlns:a16="http://schemas.microsoft.com/office/drawing/2014/main" id="{DF55A915-F2BC-4450-8494-5DD7BF6B3627}"/>
                </a:ext>
              </a:extLst>
            </p:cNvPr>
            <p:cNvPicPr>
              <a:picLocks noChangeAspect="1"/>
            </p:cNvPicPr>
            <p:nvPr/>
          </p:nvPicPr>
          <p:blipFill>
            <a:blip r:embed="rId17"/>
            <a:stretch>
              <a:fillRect/>
            </a:stretch>
          </p:blipFill>
          <p:spPr>
            <a:xfrm>
              <a:off x="9559361" y="2565326"/>
              <a:ext cx="740185" cy="740185"/>
            </a:xfrm>
            <a:prstGeom prst="rect">
              <a:avLst/>
            </a:prstGeom>
          </p:spPr>
        </p:pic>
        <p:pic>
          <p:nvPicPr>
            <p:cNvPr id="115" name="Picture 114" descr="A close up of a logo&#10;&#10;Description automatically generated">
              <a:extLst>
                <a:ext uri="{FF2B5EF4-FFF2-40B4-BE49-F238E27FC236}">
                  <a16:creationId xmlns:a16="http://schemas.microsoft.com/office/drawing/2014/main" id="{C80AC40D-103F-46FA-91B8-688C72443633}"/>
                </a:ext>
              </a:extLst>
            </p:cNvPr>
            <p:cNvPicPr>
              <a:picLocks noChangeAspect="1"/>
            </p:cNvPicPr>
            <p:nvPr/>
          </p:nvPicPr>
          <p:blipFill>
            <a:blip r:embed="rId18"/>
            <a:stretch>
              <a:fillRect/>
            </a:stretch>
          </p:blipFill>
          <p:spPr>
            <a:xfrm>
              <a:off x="6506396" y="2565414"/>
              <a:ext cx="740185" cy="740185"/>
            </a:xfrm>
            <a:prstGeom prst="rect">
              <a:avLst/>
            </a:prstGeom>
          </p:spPr>
        </p:pic>
        <p:pic>
          <p:nvPicPr>
            <p:cNvPr id="116" name="Picture 115" descr="A close up of a logo&#10;&#10;Description automatically generated">
              <a:extLst>
                <a:ext uri="{FF2B5EF4-FFF2-40B4-BE49-F238E27FC236}">
                  <a16:creationId xmlns:a16="http://schemas.microsoft.com/office/drawing/2014/main" id="{D35DC2FB-3FD7-4A8E-AD63-EDF6EA579137}"/>
                </a:ext>
              </a:extLst>
            </p:cNvPr>
            <p:cNvPicPr>
              <a:picLocks noChangeAspect="1"/>
            </p:cNvPicPr>
            <p:nvPr/>
          </p:nvPicPr>
          <p:blipFill>
            <a:blip r:embed="rId19"/>
            <a:stretch>
              <a:fillRect/>
            </a:stretch>
          </p:blipFill>
          <p:spPr>
            <a:xfrm>
              <a:off x="8338175" y="2565414"/>
              <a:ext cx="740185" cy="740185"/>
            </a:xfrm>
            <a:prstGeom prst="rect">
              <a:avLst/>
            </a:prstGeom>
          </p:spPr>
        </p:pic>
        <p:pic>
          <p:nvPicPr>
            <p:cNvPr id="117" name="Picture 116" descr="A picture containing clock&#10;&#10;Description automatically generated">
              <a:extLst>
                <a:ext uri="{FF2B5EF4-FFF2-40B4-BE49-F238E27FC236}">
                  <a16:creationId xmlns:a16="http://schemas.microsoft.com/office/drawing/2014/main" id="{1E86A993-5FAA-446C-A6F3-C0AA364042A4}"/>
                </a:ext>
              </a:extLst>
            </p:cNvPr>
            <p:cNvPicPr>
              <a:picLocks noChangeAspect="1"/>
            </p:cNvPicPr>
            <p:nvPr/>
          </p:nvPicPr>
          <p:blipFill>
            <a:blip r:embed="rId20"/>
            <a:stretch>
              <a:fillRect/>
            </a:stretch>
          </p:blipFill>
          <p:spPr>
            <a:xfrm>
              <a:off x="8948768" y="2565414"/>
              <a:ext cx="740185" cy="740185"/>
            </a:xfrm>
            <a:prstGeom prst="rect">
              <a:avLst/>
            </a:prstGeom>
          </p:spPr>
        </p:pic>
        <p:pic>
          <p:nvPicPr>
            <p:cNvPr id="118" name="Picture 117" descr="A picture containing clock&#10;&#10;Description automatically generated">
              <a:extLst>
                <a:ext uri="{FF2B5EF4-FFF2-40B4-BE49-F238E27FC236}">
                  <a16:creationId xmlns:a16="http://schemas.microsoft.com/office/drawing/2014/main" id="{26FE1515-FD59-4547-9237-6E411CDF683A}"/>
                </a:ext>
              </a:extLst>
            </p:cNvPr>
            <p:cNvPicPr>
              <a:picLocks noChangeAspect="1"/>
            </p:cNvPicPr>
            <p:nvPr/>
          </p:nvPicPr>
          <p:blipFill>
            <a:blip r:embed="rId21"/>
            <a:stretch>
              <a:fillRect/>
            </a:stretch>
          </p:blipFill>
          <p:spPr>
            <a:xfrm>
              <a:off x="7116989" y="2565414"/>
              <a:ext cx="740185" cy="740185"/>
            </a:xfrm>
            <a:prstGeom prst="rect">
              <a:avLst/>
            </a:prstGeom>
          </p:spPr>
        </p:pic>
        <p:sp>
          <p:nvSpPr>
            <p:cNvPr id="119" name="TextBox 118">
              <a:extLst>
                <a:ext uri="{FF2B5EF4-FFF2-40B4-BE49-F238E27FC236}">
                  <a16:creationId xmlns:a16="http://schemas.microsoft.com/office/drawing/2014/main" id="{DB755993-36D4-469C-8313-EEC80CEDAB49}"/>
                </a:ext>
              </a:extLst>
            </p:cNvPr>
            <p:cNvSpPr txBox="1"/>
            <p:nvPr/>
          </p:nvSpPr>
          <p:spPr>
            <a:xfrm>
              <a:off x="6580302"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20" name="TextBox 119">
              <a:extLst>
                <a:ext uri="{FF2B5EF4-FFF2-40B4-BE49-F238E27FC236}">
                  <a16:creationId xmlns:a16="http://schemas.microsoft.com/office/drawing/2014/main" id="{4461E215-F280-4679-B785-78B1F4E6A863}"/>
                </a:ext>
              </a:extLst>
            </p:cNvPr>
            <p:cNvSpPr txBox="1"/>
            <p:nvPr/>
          </p:nvSpPr>
          <p:spPr>
            <a:xfrm>
              <a:off x="7190919"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Word</a:t>
              </a:r>
            </a:p>
          </p:txBody>
        </p:sp>
        <p:sp>
          <p:nvSpPr>
            <p:cNvPr id="121" name="TextBox 120">
              <a:extLst>
                <a:ext uri="{FF2B5EF4-FFF2-40B4-BE49-F238E27FC236}">
                  <a16:creationId xmlns:a16="http://schemas.microsoft.com/office/drawing/2014/main" id="{576D5A36-C917-4DB5-B8D5-D20D548F3F53}"/>
                </a:ext>
              </a:extLst>
            </p:cNvPr>
            <p:cNvSpPr txBox="1"/>
            <p:nvPr/>
          </p:nvSpPr>
          <p:spPr>
            <a:xfrm>
              <a:off x="7801536"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Excel</a:t>
              </a:r>
            </a:p>
          </p:txBody>
        </p:sp>
        <p:sp>
          <p:nvSpPr>
            <p:cNvPr id="122" name="TextBox 121">
              <a:extLst>
                <a:ext uri="{FF2B5EF4-FFF2-40B4-BE49-F238E27FC236}">
                  <a16:creationId xmlns:a16="http://schemas.microsoft.com/office/drawing/2014/main" id="{56B253F0-B844-4365-B8EF-AA5B1AB27258}"/>
                </a:ext>
              </a:extLst>
            </p:cNvPr>
            <p:cNvSpPr txBox="1"/>
            <p:nvPr/>
          </p:nvSpPr>
          <p:spPr>
            <a:xfrm>
              <a:off x="8378587" y="3183498"/>
              <a:ext cx="659704"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123" name="TextBox 122">
              <a:extLst>
                <a:ext uri="{FF2B5EF4-FFF2-40B4-BE49-F238E27FC236}">
                  <a16:creationId xmlns:a16="http://schemas.microsoft.com/office/drawing/2014/main" id="{8667E365-9DFD-4A1F-AF48-7B1AAD9B51F8}"/>
                </a:ext>
              </a:extLst>
            </p:cNvPr>
            <p:cNvSpPr txBox="1"/>
            <p:nvPr/>
          </p:nvSpPr>
          <p:spPr>
            <a:xfrm>
              <a:off x="9022772"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24" name="TextBox 123">
              <a:extLst>
                <a:ext uri="{FF2B5EF4-FFF2-40B4-BE49-F238E27FC236}">
                  <a16:creationId xmlns:a16="http://schemas.microsoft.com/office/drawing/2014/main" id="{E52CF7B0-669B-4358-8082-4F0BF1C1363D}"/>
                </a:ext>
              </a:extLst>
            </p:cNvPr>
            <p:cNvSpPr txBox="1"/>
            <p:nvPr/>
          </p:nvSpPr>
          <p:spPr>
            <a:xfrm>
              <a:off x="9633389"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Access</a:t>
              </a:r>
            </a:p>
          </p:txBody>
        </p:sp>
      </p:grpSp>
      <p:grpSp>
        <p:nvGrpSpPr>
          <p:cNvPr id="125" name="Group 124">
            <a:extLst>
              <a:ext uri="{FF2B5EF4-FFF2-40B4-BE49-F238E27FC236}">
                <a16:creationId xmlns:a16="http://schemas.microsoft.com/office/drawing/2014/main" id="{579F4D16-C71C-4F26-9AAA-F0FE4813EC98}"/>
              </a:ext>
            </a:extLst>
          </p:cNvPr>
          <p:cNvGrpSpPr/>
          <p:nvPr/>
        </p:nvGrpSpPr>
        <p:grpSpPr>
          <a:xfrm>
            <a:off x="4133317" y="3780913"/>
            <a:ext cx="4660163" cy="771600"/>
            <a:chOff x="6484087" y="1630541"/>
            <a:chExt cx="5630869" cy="932323"/>
          </a:xfrm>
        </p:grpSpPr>
        <p:pic>
          <p:nvPicPr>
            <p:cNvPr id="126" name="Picture 125" descr="A picture containing clock&#10;&#10;Description automatically generated">
              <a:extLst>
                <a:ext uri="{FF2B5EF4-FFF2-40B4-BE49-F238E27FC236}">
                  <a16:creationId xmlns:a16="http://schemas.microsoft.com/office/drawing/2014/main" id="{BE4BB591-C8F9-4EE3-90E9-49E6BD9DF77A}"/>
                </a:ext>
              </a:extLst>
            </p:cNvPr>
            <p:cNvPicPr>
              <a:picLocks noChangeAspect="1"/>
            </p:cNvPicPr>
            <p:nvPr/>
          </p:nvPicPr>
          <p:blipFill>
            <a:blip r:embed="rId22"/>
            <a:stretch>
              <a:fillRect/>
            </a:stretch>
          </p:blipFill>
          <p:spPr>
            <a:xfrm>
              <a:off x="6484087" y="1630541"/>
              <a:ext cx="740185" cy="740185"/>
            </a:xfrm>
            <a:prstGeom prst="rect">
              <a:avLst/>
            </a:prstGeom>
          </p:spPr>
        </p:pic>
        <p:pic>
          <p:nvPicPr>
            <p:cNvPr id="127" name="Picture 126" descr="A picture containing clock&#10;&#10;Description automatically generated">
              <a:extLst>
                <a:ext uri="{FF2B5EF4-FFF2-40B4-BE49-F238E27FC236}">
                  <a16:creationId xmlns:a16="http://schemas.microsoft.com/office/drawing/2014/main" id="{04AF74C6-FB8B-48DE-BFC1-65ACF94A959E}"/>
                </a:ext>
              </a:extLst>
            </p:cNvPr>
            <p:cNvPicPr>
              <a:picLocks noChangeAspect="1"/>
            </p:cNvPicPr>
            <p:nvPr/>
          </p:nvPicPr>
          <p:blipFill>
            <a:blip r:embed="rId23"/>
            <a:stretch>
              <a:fillRect/>
            </a:stretch>
          </p:blipFill>
          <p:spPr>
            <a:xfrm>
              <a:off x="7094680" y="1630541"/>
              <a:ext cx="740185" cy="740185"/>
            </a:xfrm>
            <a:prstGeom prst="rect">
              <a:avLst/>
            </a:prstGeom>
          </p:spPr>
        </p:pic>
        <p:pic>
          <p:nvPicPr>
            <p:cNvPr id="128" name="Picture 127" descr="A close up of a logo&#10;&#10;Description automatically generated">
              <a:extLst>
                <a:ext uri="{FF2B5EF4-FFF2-40B4-BE49-F238E27FC236}">
                  <a16:creationId xmlns:a16="http://schemas.microsoft.com/office/drawing/2014/main" id="{F170A9FF-B9FE-448D-8A24-C11C19709CA0}"/>
                </a:ext>
              </a:extLst>
            </p:cNvPr>
            <p:cNvPicPr>
              <a:picLocks noChangeAspect="1"/>
            </p:cNvPicPr>
            <p:nvPr/>
          </p:nvPicPr>
          <p:blipFill>
            <a:blip r:embed="rId24"/>
            <a:stretch>
              <a:fillRect/>
            </a:stretch>
          </p:blipFill>
          <p:spPr>
            <a:xfrm>
              <a:off x="8255284" y="1630541"/>
              <a:ext cx="740185" cy="740185"/>
            </a:xfrm>
            <a:prstGeom prst="rect">
              <a:avLst/>
            </a:prstGeom>
          </p:spPr>
        </p:pic>
        <p:pic>
          <p:nvPicPr>
            <p:cNvPr id="129" name="Picture 128" descr="A close up of a logo&#10;&#10;Description automatically generated">
              <a:extLst>
                <a:ext uri="{FF2B5EF4-FFF2-40B4-BE49-F238E27FC236}">
                  <a16:creationId xmlns:a16="http://schemas.microsoft.com/office/drawing/2014/main" id="{EC0A2F22-85D1-4CE8-84C1-994FC189456A}"/>
                </a:ext>
              </a:extLst>
            </p:cNvPr>
            <p:cNvPicPr>
              <a:picLocks noChangeAspect="1"/>
            </p:cNvPicPr>
            <p:nvPr/>
          </p:nvPicPr>
          <p:blipFill>
            <a:blip r:embed="rId25"/>
            <a:stretch>
              <a:fillRect/>
            </a:stretch>
          </p:blipFill>
          <p:spPr>
            <a:xfrm>
              <a:off x="7705272" y="1630541"/>
              <a:ext cx="740185" cy="740185"/>
            </a:xfrm>
            <a:prstGeom prst="rect">
              <a:avLst/>
            </a:prstGeom>
          </p:spPr>
        </p:pic>
        <p:sp>
          <p:nvSpPr>
            <p:cNvPr id="130" name="TextBox 129">
              <a:extLst>
                <a:ext uri="{FF2B5EF4-FFF2-40B4-BE49-F238E27FC236}">
                  <a16:creationId xmlns:a16="http://schemas.microsoft.com/office/drawing/2014/main" id="{0E5431AD-5E8B-462A-BC07-A82102CFA5CA}"/>
                </a:ext>
              </a:extLst>
            </p:cNvPr>
            <p:cNvSpPr txBox="1"/>
            <p:nvPr/>
          </p:nvSpPr>
          <p:spPr>
            <a:xfrm>
              <a:off x="6557894"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31" name="TextBox 130">
              <a:extLst>
                <a:ext uri="{FF2B5EF4-FFF2-40B4-BE49-F238E27FC236}">
                  <a16:creationId xmlns:a16="http://schemas.microsoft.com/office/drawing/2014/main" id="{3EB2A182-861F-407C-A0E7-7B880FF368A2}"/>
                </a:ext>
              </a:extLst>
            </p:cNvPr>
            <p:cNvSpPr txBox="1"/>
            <p:nvPr/>
          </p:nvSpPr>
          <p:spPr>
            <a:xfrm>
              <a:off x="7168511"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Teams</a:t>
              </a:r>
            </a:p>
          </p:txBody>
        </p:sp>
        <p:sp>
          <p:nvSpPr>
            <p:cNvPr id="132" name="TextBox 131">
              <a:extLst>
                <a:ext uri="{FF2B5EF4-FFF2-40B4-BE49-F238E27FC236}">
                  <a16:creationId xmlns:a16="http://schemas.microsoft.com/office/drawing/2014/main" id="{4A67FD65-866F-435F-8838-29EB8A462278}"/>
                </a:ext>
              </a:extLst>
            </p:cNvPr>
            <p:cNvSpPr txBox="1"/>
            <p:nvPr/>
          </p:nvSpPr>
          <p:spPr>
            <a:xfrm>
              <a:off x="7779128"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33" name="TextBox 132">
              <a:extLst>
                <a:ext uri="{FF2B5EF4-FFF2-40B4-BE49-F238E27FC236}">
                  <a16:creationId xmlns:a16="http://schemas.microsoft.com/office/drawing/2014/main" id="{ABCF95F3-04E6-42F3-8882-C0492C8ACF39}"/>
                </a:ext>
              </a:extLst>
            </p:cNvPr>
            <p:cNvSpPr txBox="1"/>
            <p:nvPr/>
          </p:nvSpPr>
          <p:spPr>
            <a:xfrm>
              <a:off x="8329166"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OneDrive</a:t>
              </a:r>
            </a:p>
          </p:txBody>
        </p:sp>
        <p:grpSp>
          <p:nvGrpSpPr>
            <p:cNvPr id="134" name="Group 133">
              <a:extLst>
                <a:ext uri="{FF2B5EF4-FFF2-40B4-BE49-F238E27FC236}">
                  <a16:creationId xmlns:a16="http://schemas.microsoft.com/office/drawing/2014/main" id="{8171CAD1-EF9B-4FC7-B1BC-8F012F95DA5F}"/>
                </a:ext>
              </a:extLst>
            </p:cNvPr>
            <p:cNvGrpSpPr/>
            <p:nvPr/>
          </p:nvGrpSpPr>
          <p:grpSpPr>
            <a:xfrm>
              <a:off x="9618154" y="1714372"/>
              <a:ext cx="636922" cy="585709"/>
              <a:chOff x="4290987" y="1019049"/>
              <a:chExt cx="1055213" cy="970364"/>
            </a:xfrm>
          </p:grpSpPr>
          <p:pic>
            <p:nvPicPr>
              <p:cNvPr id="147" name="Picture 146" descr="A picture containing clock&#10;&#10;Description automatically generated">
                <a:extLst>
                  <a:ext uri="{FF2B5EF4-FFF2-40B4-BE49-F238E27FC236}">
                    <a16:creationId xmlns:a16="http://schemas.microsoft.com/office/drawing/2014/main" id="{BF854B8F-0691-4F2A-972C-E17AB9AF7D78}"/>
                  </a:ext>
                </a:extLst>
              </p:cNvPr>
              <p:cNvPicPr>
                <a:picLocks noChangeAspect="1"/>
              </p:cNvPicPr>
              <p:nvPr/>
            </p:nvPicPr>
            <p:blipFill>
              <a:blip r:embed="rId16"/>
              <a:stretch>
                <a:fillRect/>
              </a:stretch>
            </p:blipFill>
            <p:spPr>
              <a:xfrm>
                <a:off x="4668536" y="1311749"/>
                <a:ext cx="677664" cy="677664"/>
              </a:xfrm>
              <a:prstGeom prst="rect">
                <a:avLst/>
              </a:prstGeom>
            </p:spPr>
          </p:pic>
          <p:pic>
            <p:nvPicPr>
              <p:cNvPr id="148" name="Picture 147" descr="A close up of a logo&#10;&#10;Description automatically generated">
                <a:extLst>
                  <a:ext uri="{FF2B5EF4-FFF2-40B4-BE49-F238E27FC236}">
                    <a16:creationId xmlns:a16="http://schemas.microsoft.com/office/drawing/2014/main" id="{52A1AC72-5524-43D3-90E5-F886E627AB44}"/>
                  </a:ext>
                </a:extLst>
              </p:cNvPr>
              <p:cNvPicPr>
                <a:picLocks noChangeAspect="1"/>
              </p:cNvPicPr>
              <p:nvPr/>
            </p:nvPicPr>
            <p:blipFill>
              <a:blip r:embed="rId19"/>
              <a:stretch>
                <a:fillRect/>
              </a:stretch>
            </p:blipFill>
            <p:spPr>
              <a:xfrm>
                <a:off x="4501203" y="1019049"/>
                <a:ext cx="677664" cy="677664"/>
              </a:xfrm>
              <a:prstGeom prst="rect">
                <a:avLst/>
              </a:prstGeom>
            </p:spPr>
          </p:pic>
          <p:pic>
            <p:nvPicPr>
              <p:cNvPr id="149" name="Picture 148" descr="A picture containing clock&#10;&#10;Description automatically generated">
                <a:extLst>
                  <a:ext uri="{FF2B5EF4-FFF2-40B4-BE49-F238E27FC236}">
                    <a16:creationId xmlns:a16="http://schemas.microsoft.com/office/drawing/2014/main" id="{22EB2261-2C3B-4ADF-A60A-086C4395241B}"/>
                  </a:ext>
                </a:extLst>
              </p:cNvPr>
              <p:cNvPicPr>
                <a:picLocks noChangeAspect="1"/>
              </p:cNvPicPr>
              <p:nvPr/>
            </p:nvPicPr>
            <p:blipFill>
              <a:blip r:embed="rId21"/>
              <a:stretch>
                <a:fillRect/>
              </a:stretch>
            </p:blipFill>
            <p:spPr>
              <a:xfrm>
                <a:off x="4290987" y="1308531"/>
                <a:ext cx="677664" cy="677664"/>
              </a:xfrm>
              <a:prstGeom prst="rect">
                <a:avLst/>
              </a:prstGeom>
            </p:spPr>
          </p:pic>
        </p:grpSp>
        <p:sp>
          <p:nvSpPr>
            <p:cNvPr id="135" name="TextBox 134">
              <a:extLst>
                <a:ext uri="{FF2B5EF4-FFF2-40B4-BE49-F238E27FC236}">
                  <a16:creationId xmlns:a16="http://schemas.microsoft.com/office/drawing/2014/main" id="{044E771D-2B9D-4F19-B87D-9FD85D9A0E9B}"/>
                </a:ext>
              </a:extLst>
            </p:cNvPr>
            <p:cNvSpPr txBox="1"/>
            <p:nvPr/>
          </p:nvSpPr>
          <p:spPr>
            <a:xfrm>
              <a:off x="9582843" y="2261636"/>
              <a:ext cx="740184" cy="301228"/>
            </a:xfrm>
            <a:prstGeom prst="rect">
              <a:avLst/>
            </a:prstGeom>
            <a:noFill/>
          </p:spPr>
          <p:txBody>
            <a:bodyPr wrap="square" lIns="0" tIns="0" rIns="0" bIns="0" rtlCol="0">
              <a:spAutoFit/>
            </a:bodyPr>
            <a:lstStyle/>
            <a:p>
              <a:pPr algn="ctr" defTabSz="914314">
                <a:lnSpc>
                  <a:spcPct val="90000"/>
                </a:lnSpc>
                <a:spcAft>
                  <a:spcPts val="588"/>
                </a:spcAft>
              </a:pPr>
              <a:r>
                <a:rPr lang="en-US" sz="600">
                  <a:solidFill>
                    <a:srgbClr val="282828"/>
                  </a:solidFill>
                </a:rPr>
                <a:t>Web versions of</a:t>
              </a:r>
              <a:br>
                <a:rPr lang="en-US" sz="600">
                  <a:solidFill>
                    <a:srgbClr val="282828"/>
                  </a:solidFill>
                </a:rPr>
              </a:br>
              <a:r>
                <a:rPr kumimoji="0" lang="en-US" sz="600" b="0" i="0" u="none" strike="noStrike" kern="1200" cap="none" spc="0" normalizeH="0" baseline="0" noProof="0">
                  <a:ln>
                    <a:noFill/>
                  </a:ln>
                  <a:solidFill>
                    <a:srgbClr val="282828"/>
                  </a:solidFill>
                  <a:effectLst/>
                  <a:uLnTx/>
                  <a:uFillTx/>
                  <a:latin typeface="Segoe UI"/>
                </a:rPr>
                <a:t>Word, Excel, PPT</a:t>
              </a:r>
              <a:br>
                <a:rPr kumimoji="0" lang="en-US" sz="600" b="0" i="0" u="none" strike="noStrike" kern="1200" cap="none" spc="0" normalizeH="0" baseline="0" noProof="0">
                  <a:ln>
                    <a:noFill/>
                  </a:ln>
                  <a:solidFill>
                    <a:srgbClr val="282828"/>
                  </a:solidFill>
                  <a:effectLst/>
                  <a:uLnTx/>
                  <a:uFillTx/>
                  <a:latin typeface="Segoe UI"/>
                </a:rPr>
              </a:br>
              <a:endParaRPr kumimoji="0" lang="en-US" sz="600" b="0" i="0" u="none" strike="noStrike" kern="1200" cap="none" spc="0" normalizeH="0" baseline="0" noProof="0">
                <a:ln>
                  <a:noFill/>
                </a:ln>
                <a:solidFill>
                  <a:srgbClr val="282828"/>
                </a:solidFill>
                <a:effectLst/>
                <a:uLnTx/>
                <a:uFillTx/>
                <a:latin typeface="Segoe UI"/>
              </a:endParaRPr>
            </a:p>
          </p:txBody>
        </p:sp>
        <p:pic>
          <p:nvPicPr>
            <p:cNvPr id="136" name="Picture 12" descr="See the source image">
              <a:extLst>
                <a:ext uri="{FF2B5EF4-FFF2-40B4-BE49-F238E27FC236}">
                  <a16:creationId xmlns:a16="http://schemas.microsoft.com/office/drawing/2014/main" id="{3748859B-B749-4632-88E4-B365C1760EC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91066" y="1850330"/>
              <a:ext cx="363260" cy="337843"/>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extLst>
                <a:ext uri="{FF2B5EF4-FFF2-40B4-BE49-F238E27FC236}">
                  <a16:creationId xmlns:a16="http://schemas.microsoft.com/office/drawing/2014/main" id="{30D9578A-1D91-460D-8EC6-C3A09BEA75CC}"/>
                </a:ext>
              </a:extLst>
            </p:cNvPr>
            <p:cNvSpPr txBox="1"/>
            <p:nvPr/>
          </p:nvSpPr>
          <p:spPr>
            <a:xfrm>
              <a:off x="9055580" y="2216865"/>
              <a:ext cx="513243" cy="211975"/>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138" name="Group 137">
              <a:extLst>
                <a:ext uri="{FF2B5EF4-FFF2-40B4-BE49-F238E27FC236}">
                  <a16:creationId xmlns:a16="http://schemas.microsoft.com/office/drawing/2014/main" id="{CDA28ECE-E64C-4244-B9D8-AE29792B9D7A}"/>
                </a:ext>
              </a:extLst>
            </p:cNvPr>
            <p:cNvGrpSpPr/>
            <p:nvPr/>
          </p:nvGrpSpPr>
          <p:grpSpPr>
            <a:xfrm>
              <a:off x="10993098" y="1808493"/>
              <a:ext cx="408417" cy="393978"/>
              <a:chOff x="6477569" y="448283"/>
              <a:chExt cx="993247" cy="958137"/>
            </a:xfrm>
          </p:grpSpPr>
          <p:pic>
            <p:nvPicPr>
              <p:cNvPr id="145" name="Picture 144">
                <a:extLst>
                  <a:ext uri="{FF2B5EF4-FFF2-40B4-BE49-F238E27FC236}">
                    <a16:creationId xmlns:a16="http://schemas.microsoft.com/office/drawing/2014/main" id="{3E89257F-D721-4A63-A5FF-21BA2A4BBC0B}"/>
                  </a:ext>
                </a:extLst>
              </p:cNvPr>
              <p:cNvPicPr>
                <a:picLocks noChangeAspect="1"/>
              </p:cNvPicPr>
              <p:nvPr/>
            </p:nvPicPr>
            <p:blipFill rotWithShape="1">
              <a:blip r:embed="rId27"/>
              <a:srcRect l="60866" r="30240"/>
              <a:stretch/>
            </p:blipFill>
            <p:spPr>
              <a:xfrm>
                <a:off x="6477569" y="448283"/>
                <a:ext cx="736457" cy="613674"/>
              </a:xfrm>
              <a:prstGeom prst="rect">
                <a:avLst/>
              </a:prstGeom>
            </p:spPr>
          </p:pic>
          <p:pic>
            <p:nvPicPr>
              <p:cNvPr id="146" name="Picture 145">
                <a:extLst>
                  <a:ext uri="{FF2B5EF4-FFF2-40B4-BE49-F238E27FC236}">
                    <a16:creationId xmlns:a16="http://schemas.microsoft.com/office/drawing/2014/main" id="{DE44B898-D809-41C4-8EFD-6A5CBCBC5F10}"/>
                  </a:ext>
                </a:extLst>
              </p:cNvPr>
              <p:cNvPicPr>
                <a:picLocks noChangeAspect="1"/>
              </p:cNvPicPr>
              <p:nvPr/>
            </p:nvPicPr>
            <p:blipFill rotWithShape="1">
              <a:blip r:embed="rId27"/>
              <a:srcRect t="-1856" r="92302" b="-1"/>
              <a:stretch/>
            </p:blipFill>
            <p:spPr>
              <a:xfrm>
                <a:off x="6878332" y="825489"/>
                <a:ext cx="592484" cy="580931"/>
              </a:xfrm>
              <a:prstGeom prst="diamond">
                <a:avLst/>
              </a:prstGeom>
            </p:spPr>
          </p:pic>
        </p:grpSp>
        <p:sp>
          <p:nvSpPr>
            <p:cNvPr id="139" name="TextBox 138">
              <a:extLst>
                <a:ext uri="{FF2B5EF4-FFF2-40B4-BE49-F238E27FC236}">
                  <a16:creationId xmlns:a16="http://schemas.microsoft.com/office/drawing/2014/main" id="{63A8A761-A506-407C-9284-D5C35796E9B7}"/>
                </a:ext>
              </a:extLst>
            </p:cNvPr>
            <p:cNvSpPr txBox="1"/>
            <p:nvPr/>
          </p:nvSpPr>
          <p:spPr>
            <a:xfrm>
              <a:off x="10831011" y="2260141"/>
              <a:ext cx="740184"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600" b="0" i="0" u="none" strike="noStrike" kern="1200" cap="none" spc="0" normalizeH="0" baseline="0" noProof="0">
                  <a:ln>
                    <a:noFill/>
                  </a:ln>
                  <a:solidFill>
                    <a:srgbClr val="282828"/>
                  </a:solidFill>
                  <a:effectLst/>
                  <a:uLnTx/>
                  <a:uFillTx/>
                  <a:latin typeface="Segoe UI"/>
                  <a:ea typeface="+mn-ea"/>
                  <a:cs typeface="+mn-cs"/>
                </a:rPr>
              </a:br>
              <a:r>
                <a:rPr kumimoji="0" lang="en-US" sz="6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40" name="Picture 8" descr="See the source image">
              <a:extLst>
                <a:ext uri="{FF2B5EF4-FFF2-40B4-BE49-F238E27FC236}">
                  <a16:creationId xmlns:a16="http://schemas.microsoft.com/office/drawing/2014/main" id="{2F50C755-1B9A-4935-8D59-86C28958F1D2}"/>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5250" r="27713"/>
            <a:stretch/>
          </p:blipFill>
          <p:spPr bwMode="auto">
            <a:xfrm>
              <a:off x="10459498" y="1864987"/>
              <a:ext cx="260922" cy="320979"/>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342F62EB-5250-42E7-92C2-368A2BF823F5}"/>
                </a:ext>
              </a:extLst>
            </p:cNvPr>
            <p:cNvSpPr txBox="1"/>
            <p:nvPr/>
          </p:nvSpPr>
          <p:spPr>
            <a:xfrm>
              <a:off x="10216134" y="2260141"/>
              <a:ext cx="740184"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142" name="Picture 141" descr="Logo&#10;&#10;Description automatically generated">
              <a:extLst>
                <a:ext uri="{FF2B5EF4-FFF2-40B4-BE49-F238E27FC236}">
                  <a16:creationId xmlns:a16="http://schemas.microsoft.com/office/drawing/2014/main" id="{79465F6C-8AE8-4462-BB89-A97B1AB9CE2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505159" y="1792826"/>
              <a:ext cx="409036" cy="409037"/>
            </a:xfrm>
            <a:prstGeom prst="rect">
              <a:avLst/>
            </a:prstGeom>
          </p:spPr>
        </p:pic>
        <p:sp>
          <p:nvSpPr>
            <p:cNvPr id="144" name="TextBox 143">
              <a:extLst>
                <a:ext uri="{FF2B5EF4-FFF2-40B4-BE49-F238E27FC236}">
                  <a16:creationId xmlns:a16="http://schemas.microsoft.com/office/drawing/2014/main" id="{E1F0E5C6-6E2B-4C6F-A98E-D2F9A10A4828}"/>
                </a:ext>
              </a:extLst>
            </p:cNvPr>
            <p:cNvSpPr txBox="1"/>
            <p:nvPr/>
          </p:nvSpPr>
          <p:spPr>
            <a:xfrm>
              <a:off x="11374772" y="2260141"/>
              <a:ext cx="740184"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dirty="0">
                  <a:ln>
                    <a:noFill/>
                  </a:ln>
                  <a:solidFill>
                    <a:srgbClr val="282828"/>
                  </a:solidFill>
                  <a:effectLst/>
                  <a:uLnTx/>
                  <a:uFillTx/>
                  <a:latin typeface="Segoe UI"/>
                  <a:ea typeface="+mn-ea"/>
                  <a:cs typeface="+mn-cs"/>
                </a:rPr>
                <a:t>Bookings</a:t>
              </a:r>
            </a:p>
          </p:txBody>
        </p:sp>
      </p:grpSp>
      <p:grpSp>
        <p:nvGrpSpPr>
          <p:cNvPr id="150" name="Group 149">
            <a:extLst>
              <a:ext uri="{FF2B5EF4-FFF2-40B4-BE49-F238E27FC236}">
                <a16:creationId xmlns:a16="http://schemas.microsoft.com/office/drawing/2014/main" id="{E4D9D9AD-BE0B-4DF2-AB8F-391D13853A55}"/>
              </a:ext>
            </a:extLst>
          </p:cNvPr>
          <p:cNvGrpSpPr/>
          <p:nvPr/>
        </p:nvGrpSpPr>
        <p:grpSpPr>
          <a:xfrm>
            <a:off x="8591282" y="4888642"/>
            <a:ext cx="3139249" cy="612657"/>
            <a:chOff x="6506396" y="2565326"/>
            <a:chExt cx="3793150" cy="740273"/>
          </a:xfrm>
        </p:grpSpPr>
        <p:pic>
          <p:nvPicPr>
            <p:cNvPr id="151" name="Picture 150" descr="A picture containing clock&#10;&#10;Description automatically generated">
              <a:extLst>
                <a:ext uri="{FF2B5EF4-FFF2-40B4-BE49-F238E27FC236}">
                  <a16:creationId xmlns:a16="http://schemas.microsoft.com/office/drawing/2014/main" id="{FB4BD5FA-0DB2-48CD-BA8B-8442F9ED1CE7}"/>
                </a:ext>
              </a:extLst>
            </p:cNvPr>
            <p:cNvPicPr>
              <a:picLocks noChangeAspect="1"/>
            </p:cNvPicPr>
            <p:nvPr/>
          </p:nvPicPr>
          <p:blipFill>
            <a:blip r:embed="rId16"/>
            <a:stretch>
              <a:fillRect/>
            </a:stretch>
          </p:blipFill>
          <p:spPr>
            <a:xfrm>
              <a:off x="7727582" y="2565414"/>
              <a:ext cx="740185" cy="740185"/>
            </a:xfrm>
            <a:prstGeom prst="rect">
              <a:avLst/>
            </a:prstGeom>
          </p:spPr>
        </p:pic>
        <p:pic>
          <p:nvPicPr>
            <p:cNvPr id="152" name="Picture 151" descr="A picture containing drawing&#10;&#10;Description automatically generated">
              <a:extLst>
                <a:ext uri="{FF2B5EF4-FFF2-40B4-BE49-F238E27FC236}">
                  <a16:creationId xmlns:a16="http://schemas.microsoft.com/office/drawing/2014/main" id="{B066FD6D-3321-4F8B-8393-C512712AF69C}"/>
                </a:ext>
              </a:extLst>
            </p:cNvPr>
            <p:cNvPicPr>
              <a:picLocks noChangeAspect="1"/>
            </p:cNvPicPr>
            <p:nvPr/>
          </p:nvPicPr>
          <p:blipFill>
            <a:blip r:embed="rId17"/>
            <a:stretch>
              <a:fillRect/>
            </a:stretch>
          </p:blipFill>
          <p:spPr>
            <a:xfrm>
              <a:off x="9559361" y="2565326"/>
              <a:ext cx="740185" cy="740185"/>
            </a:xfrm>
            <a:prstGeom prst="rect">
              <a:avLst/>
            </a:prstGeom>
          </p:spPr>
        </p:pic>
        <p:pic>
          <p:nvPicPr>
            <p:cNvPr id="153" name="Picture 152" descr="A close up of a logo&#10;&#10;Description automatically generated">
              <a:extLst>
                <a:ext uri="{FF2B5EF4-FFF2-40B4-BE49-F238E27FC236}">
                  <a16:creationId xmlns:a16="http://schemas.microsoft.com/office/drawing/2014/main" id="{5F5FBB33-92CF-4E19-A6A1-ED193C8D0599}"/>
                </a:ext>
              </a:extLst>
            </p:cNvPr>
            <p:cNvPicPr>
              <a:picLocks noChangeAspect="1"/>
            </p:cNvPicPr>
            <p:nvPr/>
          </p:nvPicPr>
          <p:blipFill>
            <a:blip r:embed="rId18"/>
            <a:stretch>
              <a:fillRect/>
            </a:stretch>
          </p:blipFill>
          <p:spPr>
            <a:xfrm>
              <a:off x="6506396" y="2565414"/>
              <a:ext cx="740185" cy="740185"/>
            </a:xfrm>
            <a:prstGeom prst="rect">
              <a:avLst/>
            </a:prstGeom>
          </p:spPr>
        </p:pic>
        <p:pic>
          <p:nvPicPr>
            <p:cNvPr id="154" name="Picture 153" descr="A close up of a logo&#10;&#10;Description automatically generated">
              <a:extLst>
                <a:ext uri="{FF2B5EF4-FFF2-40B4-BE49-F238E27FC236}">
                  <a16:creationId xmlns:a16="http://schemas.microsoft.com/office/drawing/2014/main" id="{13C764F8-826D-416F-B789-09B99D3A43D5}"/>
                </a:ext>
              </a:extLst>
            </p:cNvPr>
            <p:cNvPicPr>
              <a:picLocks noChangeAspect="1"/>
            </p:cNvPicPr>
            <p:nvPr/>
          </p:nvPicPr>
          <p:blipFill>
            <a:blip r:embed="rId19"/>
            <a:stretch>
              <a:fillRect/>
            </a:stretch>
          </p:blipFill>
          <p:spPr>
            <a:xfrm>
              <a:off x="8338175" y="2565414"/>
              <a:ext cx="740185" cy="740185"/>
            </a:xfrm>
            <a:prstGeom prst="rect">
              <a:avLst/>
            </a:prstGeom>
          </p:spPr>
        </p:pic>
        <p:pic>
          <p:nvPicPr>
            <p:cNvPr id="155" name="Picture 154" descr="A picture containing clock&#10;&#10;Description automatically generated">
              <a:extLst>
                <a:ext uri="{FF2B5EF4-FFF2-40B4-BE49-F238E27FC236}">
                  <a16:creationId xmlns:a16="http://schemas.microsoft.com/office/drawing/2014/main" id="{EEF3DC43-9AB1-40D2-861F-AAB41DAD89B1}"/>
                </a:ext>
              </a:extLst>
            </p:cNvPr>
            <p:cNvPicPr>
              <a:picLocks noChangeAspect="1"/>
            </p:cNvPicPr>
            <p:nvPr/>
          </p:nvPicPr>
          <p:blipFill>
            <a:blip r:embed="rId20"/>
            <a:stretch>
              <a:fillRect/>
            </a:stretch>
          </p:blipFill>
          <p:spPr>
            <a:xfrm>
              <a:off x="8948768" y="2565414"/>
              <a:ext cx="740185" cy="740185"/>
            </a:xfrm>
            <a:prstGeom prst="rect">
              <a:avLst/>
            </a:prstGeom>
          </p:spPr>
        </p:pic>
        <p:pic>
          <p:nvPicPr>
            <p:cNvPr id="156" name="Picture 155" descr="A picture containing clock&#10;&#10;Description automatically generated">
              <a:extLst>
                <a:ext uri="{FF2B5EF4-FFF2-40B4-BE49-F238E27FC236}">
                  <a16:creationId xmlns:a16="http://schemas.microsoft.com/office/drawing/2014/main" id="{3836A119-7DF8-4A9B-B36B-F9739B385EC8}"/>
                </a:ext>
              </a:extLst>
            </p:cNvPr>
            <p:cNvPicPr>
              <a:picLocks noChangeAspect="1"/>
            </p:cNvPicPr>
            <p:nvPr/>
          </p:nvPicPr>
          <p:blipFill>
            <a:blip r:embed="rId21"/>
            <a:stretch>
              <a:fillRect/>
            </a:stretch>
          </p:blipFill>
          <p:spPr>
            <a:xfrm>
              <a:off x="7116989" y="2565414"/>
              <a:ext cx="740185" cy="740185"/>
            </a:xfrm>
            <a:prstGeom prst="rect">
              <a:avLst/>
            </a:prstGeom>
          </p:spPr>
        </p:pic>
        <p:sp>
          <p:nvSpPr>
            <p:cNvPr id="157" name="TextBox 156">
              <a:extLst>
                <a:ext uri="{FF2B5EF4-FFF2-40B4-BE49-F238E27FC236}">
                  <a16:creationId xmlns:a16="http://schemas.microsoft.com/office/drawing/2014/main" id="{C972A56F-9501-4F19-BBA3-9D4B72B7BAEE}"/>
                </a:ext>
              </a:extLst>
            </p:cNvPr>
            <p:cNvSpPr txBox="1"/>
            <p:nvPr/>
          </p:nvSpPr>
          <p:spPr>
            <a:xfrm>
              <a:off x="6580302"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58" name="TextBox 157">
              <a:extLst>
                <a:ext uri="{FF2B5EF4-FFF2-40B4-BE49-F238E27FC236}">
                  <a16:creationId xmlns:a16="http://schemas.microsoft.com/office/drawing/2014/main" id="{E9F1ECDD-5F13-4344-85DD-5D15CBF19A9B}"/>
                </a:ext>
              </a:extLst>
            </p:cNvPr>
            <p:cNvSpPr txBox="1"/>
            <p:nvPr/>
          </p:nvSpPr>
          <p:spPr>
            <a:xfrm>
              <a:off x="7190919"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Word</a:t>
              </a:r>
            </a:p>
          </p:txBody>
        </p:sp>
        <p:sp>
          <p:nvSpPr>
            <p:cNvPr id="159" name="TextBox 158">
              <a:extLst>
                <a:ext uri="{FF2B5EF4-FFF2-40B4-BE49-F238E27FC236}">
                  <a16:creationId xmlns:a16="http://schemas.microsoft.com/office/drawing/2014/main" id="{34DB4143-F1F0-46BF-85B6-195C5F774714}"/>
                </a:ext>
              </a:extLst>
            </p:cNvPr>
            <p:cNvSpPr txBox="1"/>
            <p:nvPr/>
          </p:nvSpPr>
          <p:spPr>
            <a:xfrm>
              <a:off x="7801536"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Excel</a:t>
              </a:r>
            </a:p>
          </p:txBody>
        </p:sp>
        <p:sp>
          <p:nvSpPr>
            <p:cNvPr id="160" name="TextBox 159">
              <a:extLst>
                <a:ext uri="{FF2B5EF4-FFF2-40B4-BE49-F238E27FC236}">
                  <a16:creationId xmlns:a16="http://schemas.microsoft.com/office/drawing/2014/main" id="{637950D3-623F-462F-AFAC-04E6A765DE5F}"/>
                </a:ext>
              </a:extLst>
            </p:cNvPr>
            <p:cNvSpPr txBox="1"/>
            <p:nvPr/>
          </p:nvSpPr>
          <p:spPr>
            <a:xfrm>
              <a:off x="8378587" y="3183498"/>
              <a:ext cx="659704"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161" name="TextBox 160">
              <a:extLst>
                <a:ext uri="{FF2B5EF4-FFF2-40B4-BE49-F238E27FC236}">
                  <a16:creationId xmlns:a16="http://schemas.microsoft.com/office/drawing/2014/main" id="{7A17E1CF-5F65-4611-90CE-6C7A8F50DC96}"/>
                </a:ext>
              </a:extLst>
            </p:cNvPr>
            <p:cNvSpPr txBox="1"/>
            <p:nvPr/>
          </p:nvSpPr>
          <p:spPr>
            <a:xfrm>
              <a:off x="9022772"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62" name="TextBox 161">
              <a:extLst>
                <a:ext uri="{FF2B5EF4-FFF2-40B4-BE49-F238E27FC236}">
                  <a16:creationId xmlns:a16="http://schemas.microsoft.com/office/drawing/2014/main" id="{CA9B766F-4A7A-4DD9-B547-9EE42E434E22}"/>
                </a:ext>
              </a:extLst>
            </p:cNvPr>
            <p:cNvSpPr txBox="1"/>
            <p:nvPr/>
          </p:nvSpPr>
          <p:spPr>
            <a:xfrm>
              <a:off x="9633389" y="3183498"/>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Access</a:t>
              </a:r>
            </a:p>
          </p:txBody>
        </p:sp>
      </p:grpSp>
      <p:grpSp>
        <p:nvGrpSpPr>
          <p:cNvPr id="163" name="Group 162">
            <a:extLst>
              <a:ext uri="{FF2B5EF4-FFF2-40B4-BE49-F238E27FC236}">
                <a16:creationId xmlns:a16="http://schemas.microsoft.com/office/drawing/2014/main" id="{D6D47C23-6D89-43EC-ABF0-386A30991150}"/>
              </a:ext>
            </a:extLst>
          </p:cNvPr>
          <p:cNvGrpSpPr/>
          <p:nvPr/>
        </p:nvGrpSpPr>
        <p:grpSpPr>
          <a:xfrm>
            <a:off x="4133317" y="4875874"/>
            <a:ext cx="4660163" cy="771600"/>
            <a:chOff x="6484087" y="1630541"/>
            <a:chExt cx="5630869" cy="932323"/>
          </a:xfrm>
        </p:grpSpPr>
        <p:pic>
          <p:nvPicPr>
            <p:cNvPr id="164" name="Picture 163" descr="A picture containing clock&#10;&#10;Description automatically generated">
              <a:extLst>
                <a:ext uri="{FF2B5EF4-FFF2-40B4-BE49-F238E27FC236}">
                  <a16:creationId xmlns:a16="http://schemas.microsoft.com/office/drawing/2014/main" id="{5C87F36C-3B30-4798-98B3-40672D0CD02C}"/>
                </a:ext>
              </a:extLst>
            </p:cNvPr>
            <p:cNvPicPr>
              <a:picLocks noChangeAspect="1"/>
            </p:cNvPicPr>
            <p:nvPr/>
          </p:nvPicPr>
          <p:blipFill>
            <a:blip r:embed="rId22"/>
            <a:stretch>
              <a:fillRect/>
            </a:stretch>
          </p:blipFill>
          <p:spPr>
            <a:xfrm>
              <a:off x="6484087" y="1630541"/>
              <a:ext cx="740185" cy="740185"/>
            </a:xfrm>
            <a:prstGeom prst="rect">
              <a:avLst/>
            </a:prstGeom>
          </p:spPr>
        </p:pic>
        <p:pic>
          <p:nvPicPr>
            <p:cNvPr id="165" name="Picture 164" descr="A picture containing clock&#10;&#10;Description automatically generated">
              <a:extLst>
                <a:ext uri="{FF2B5EF4-FFF2-40B4-BE49-F238E27FC236}">
                  <a16:creationId xmlns:a16="http://schemas.microsoft.com/office/drawing/2014/main" id="{4A0DDEA5-663F-4B1D-B97B-1E7FFA0FA690}"/>
                </a:ext>
              </a:extLst>
            </p:cNvPr>
            <p:cNvPicPr>
              <a:picLocks noChangeAspect="1"/>
            </p:cNvPicPr>
            <p:nvPr/>
          </p:nvPicPr>
          <p:blipFill>
            <a:blip r:embed="rId23"/>
            <a:stretch>
              <a:fillRect/>
            </a:stretch>
          </p:blipFill>
          <p:spPr>
            <a:xfrm>
              <a:off x="7094680" y="1630541"/>
              <a:ext cx="740185" cy="740185"/>
            </a:xfrm>
            <a:prstGeom prst="rect">
              <a:avLst/>
            </a:prstGeom>
          </p:spPr>
        </p:pic>
        <p:pic>
          <p:nvPicPr>
            <p:cNvPr id="166" name="Picture 165" descr="A close up of a logo&#10;&#10;Description automatically generated">
              <a:extLst>
                <a:ext uri="{FF2B5EF4-FFF2-40B4-BE49-F238E27FC236}">
                  <a16:creationId xmlns:a16="http://schemas.microsoft.com/office/drawing/2014/main" id="{A2CA8643-4566-4F49-9547-FA07AD63C75C}"/>
                </a:ext>
              </a:extLst>
            </p:cNvPr>
            <p:cNvPicPr>
              <a:picLocks noChangeAspect="1"/>
            </p:cNvPicPr>
            <p:nvPr/>
          </p:nvPicPr>
          <p:blipFill>
            <a:blip r:embed="rId24"/>
            <a:stretch>
              <a:fillRect/>
            </a:stretch>
          </p:blipFill>
          <p:spPr>
            <a:xfrm>
              <a:off x="8255284" y="1630541"/>
              <a:ext cx="740185" cy="740185"/>
            </a:xfrm>
            <a:prstGeom prst="rect">
              <a:avLst/>
            </a:prstGeom>
          </p:spPr>
        </p:pic>
        <p:pic>
          <p:nvPicPr>
            <p:cNvPr id="167" name="Picture 166" descr="A close up of a logo&#10;&#10;Description automatically generated">
              <a:extLst>
                <a:ext uri="{FF2B5EF4-FFF2-40B4-BE49-F238E27FC236}">
                  <a16:creationId xmlns:a16="http://schemas.microsoft.com/office/drawing/2014/main" id="{ED240FD2-EFA9-4BF0-A86B-F9570241202C}"/>
                </a:ext>
              </a:extLst>
            </p:cNvPr>
            <p:cNvPicPr>
              <a:picLocks noChangeAspect="1"/>
            </p:cNvPicPr>
            <p:nvPr/>
          </p:nvPicPr>
          <p:blipFill>
            <a:blip r:embed="rId25"/>
            <a:stretch>
              <a:fillRect/>
            </a:stretch>
          </p:blipFill>
          <p:spPr>
            <a:xfrm>
              <a:off x="7705272" y="1630541"/>
              <a:ext cx="740185" cy="740185"/>
            </a:xfrm>
            <a:prstGeom prst="rect">
              <a:avLst/>
            </a:prstGeom>
          </p:spPr>
        </p:pic>
        <p:sp>
          <p:nvSpPr>
            <p:cNvPr id="168" name="TextBox 167">
              <a:extLst>
                <a:ext uri="{FF2B5EF4-FFF2-40B4-BE49-F238E27FC236}">
                  <a16:creationId xmlns:a16="http://schemas.microsoft.com/office/drawing/2014/main" id="{DD7F6E15-778E-41D7-A384-3AFEDBF26A08}"/>
                </a:ext>
              </a:extLst>
            </p:cNvPr>
            <p:cNvSpPr txBox="1"/>
            <p:nvPr/>
          </p:nvSpPr>
          <p:spPr>
            <a:xfrm>
              <a:off x="6557894"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69" name="TextBox 168">
              <a:extLst>
                <a:ext uri="{FF2B5EF4-FFF2-40B4-BE49-F238E27FC236}">
                  <a16:creationId xmlns:a16="http://schemas.microsoft.com/office/drawing/2014/main" id="{CC0A3E02-E5B9-40B0-9355-439BB0827006}"/>
                </a:ext>
              </a:extLst>
            </p:cNvPr>
            <p:cNvSpPr txBox="1"/>
            <p:nvPr/>
          </p:nvSpPr>
          <p:spPr>
            <a:xfrm>
              <a:off x="7168511"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Teams</a:t>
              </a:r>
            </a:p>
          </p:txBody>
        </p:sp>
        <p:sp>
          <p:nvSpPr>
            <p:cNvPr id="170" name="TextBox 169">
              <a:extLst>
                <a:ext uri="{FF2B5EF4-FFF2-40B4-BE49-F238E27FC236}">
                  <a16:creationId xmlns:a16="http://schemas.microsoft.com/office/drawing/2014/main" id="{489A3A3D-C269-4CAF-AF25-31B07EBE756B}"/>
                </a:ext>
              </a:extLst>
            </p:cNvPr>
            <p:cNvSpPr txBox="1"/>
            <p:nvPr/>
          </p:nvSpPr>
          <p:spPr>
            <a:xfrm>
              <a:off x="7779128"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71" name="TextBox 170">
              <a:extLst>
                <a:ext uri="{FF2B5EF4-FFF2-40B4-BE49-F238E27FC236}">
                  <a16:creationId xmlns:a16="http://schemas.microsoft.com/office/drawing/2014/main" id="{FA247C51-B255-4CEA-A166-6B3A2337A54C}"/>
                </a:ext>
              </a:extLst>
            </p:cNvPr>
            <p:cNvSpPr txBox="1"/>
            <p:nvPr/>
          </p:nvSpPr>
          <p:spPr>
            <a:xfrm>
              <a:off x="8329166" y="2248625"/>
              <a:ext cx="592569"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OneDrive</a:t>
              </a:r>
            </a:p>
          </p:txBody>
        </p:sp>
        <p:grpSp>
          <p:nvGrpSpPr>
            <p:cNvPr id="172" name="Group 171">
              <a:extLst>
                <a:ext uri="{FF2B5EF4-FFF2-40B4-BE49-F238E27FC236}">
                  <a16:creationId xmlns:a16="http://schemas.microsoft.com/office/drawing/2014/main" id="{29F42FDA-9375-4A89-994B-9D043E890684}"/>
                </a:ext>
              </a:extLst>
            </p:cNvPr>
            <p:cNvGrpSpPr/>
            <p:nvPr/>
          </p:nvGrpSpPr>
          <p:grpSpPr>
            <a:xfrm>
              <a:off x="9618154" y="1714372"/>
              <a:ext cx="636922" cy="585709"/>
              <a:chOff x="4290987" y="1019049"/>
              <a:chExt cx="1055213" cy="970364"/>
            </a:xfrm>
          </p:grpSpPr>
          <p:pic>
            <p:nvPicPr>
              <p:cNvPr id="185" name="Picture 184" descr="A picture containing clock&#10;&#10;Description automatically generated">
                <a:extLst>
                  <a:ext uri="{FF2B5EF4-FFF2-40B4-BE49-F238E27FC236}">
                    <a16:creationId xmlns:a16="http://schemas.microsoft.com/office/drawing/2014/main" id="{A1D74566-613F-4899-9EBE-F1CD6C3DB31A}"/>
                  </a:ext>
                </a:extLst>
              </p:cNvPr>
              <p:cNvPicPr>
                <a:picLocks noChangeAspect="1"/>
              </p:cNvPicPr>
              <p:nvPr/>
            </p:nvPicPr>
            <p:blipFill>
              <a:blip r:embed="rId16"/>
              <a:stretch>
                <a:fillRect/>
              </a:stretch>
            </p:blipFill>
            <p:spPr>
              <a:xfrm>
                <a:off x="4668536" y="1311749"/>
                <a:ext cx="677664" cy="677664"/>
              </a:xfrm>
              <a:prstGeom prst="rect">
                <a:avLst/>
              </a:prstGeom>
            </p:spPr>
          </p:pic>
          <p:pic>
            <p:nvPicPr>
              <p:cNvPr id="186" name="Picture 185" descr="A close up of a logo&#10;&#10;Description automatically generated">
                <a:extLst>
                  <a:ext uri="{FF2B5EF4-FFF2-40B4-BE49-F238E27FC236}">
                    <a16:creationId xmlns:a16="http://schemas.microsoft.com/office/drawing/2014/main" id="{4CB16C02-00AF-44FB-A7A7-87C2070F6468}"/>
                  </a:ext>
                </a:extLst>
              </p:cNvPr>
              <p:cNvPicPr>
                <a:picLocks noChangeAspect="1"/>
              </p:cNvPicPr>
              <p:nvPr/>
            </p:nvPicPr>
            <p:blipFill>
              <a:blip r:embed="rId19"/>
              <a:stretch>
                <a:fillRect/>
              </a:stretch>
            </p:blipFill>
            <p:spPr>
              <a:xfrm>
                <a:off x="4501203" y="1019049"/>
                <a:ext cx="677664" cy="677664"/>
              </a:xfrm>
              <a:prstGeom prst="rect">
                <a:avLst/>
              </a:prstGeom>
            </p:spPr>
          </p:pic>
          <p:pic>
            <p:nvPicPr>
              <p:cNvPr id="187" name="Picture 186" descr="A picture containing clock&#10;&#10;Description automatically generated">
                <a:extLst>
                  <a:ext uri="{FF2B5EF4-FFF2-40B4-BE49-F238E27FC236}">
                    <a16:creationId xmlns:a16="http://schemas.microsoft.com/office/drawing/2014/main" id="{26536060-0620-4E66-98F8-7B68F30DE936}"/>
                  </a:ext>
                </a:extLst>
              </p:cNvPr>
              <p:cNvPicPr>
                <a:picLocks noChangeAspect="1"/>
              </p:cNvPicPr>
              <p:nvPr/>
            </p:nvPicPr>
            <p:blipFill>
              <a:blip r:embed="rId21"/>
              <a:stretch>
                <a:fillRect/>
              </a:stretch>
            </p:blipFill>
            <p:spPr>
              <a:xfrm>
                <a:off x="4290987" y="1308531"/>
                <a:ext cx="677664" cy="677664"/>
              </a:xfrm>
              <a:prstGeom prst="rect">
                <a:avLst/>
              </a:prstGeom>
            </p:spPr>
          </p:pic>
        </p:grpSp>
        <p:sp>
          <p:nvSpPr>
            <p:cNvPr id="173" name="TextBox 172">
              <a:extLst>
                <a:ext uri="{FF2B5EF4-FFF2-40B4-BE49-F238E27FC236}">
                  <a16:creationId xmlns:a16="http://schemas.microsoft.com/office/drawing/2014/main" id="{02F589CC-493C-47EA-9D10-9C122DFABF7A}"/>
                </a:ext>
              </a:extLst>
            </p:cNvPr>
            <p:cNvSpPr txBox="1"/>
            <p:nvPr/>
          </p:nvSpPr>
          <p:spPr>
            <a:xfrm>
              <a:off x="9582843" y="2261636"/>
              <a:ext cx="740184" cy="301228"/>
            </a:xfrm>
            <a:prstGeom prst="rect">
              <a:avLst/>
            </a:prstGeom>
            <a:noFill/>
          </p:spPr>
          <p:txBody>
            <a:bodyPr wrap="square" lIns="0" tIns="0" rIns="0" bIns="0" rtlCol="0">
              <a:spAutoFit/>
            </a:bodyPr>
            <a:lstStyle/>
            <a:p>
              <a:pPr algn="ctr" defTabSz="914314">
                <a:lnSpc>
                  <a:spcPct val="90000"/>
                </a:lnSpc>
                <a:spcAft>
                  <a:spcPts val="588"/>
                </a:spcAft>
              </a:pPr>
              <a:r>
                <a:rPr lang="en-US" sz="600">
                  <a:solidFill>
                    <a:srgbClr val="282828"/>
                  </a:solidFill>
                </a:rPr>
                <a:t>Web versions of</a:t>
              </a:r>
              <a:br>
                <a:rPr lang="en-US" sz="600">
                  <a:solidFill>
                    <a:srgbClr val="282828"/>
                  </a:solidFill>
                </a:rPr>
              </a:br>
              <a:r>
                <a:rPr kumimoji="0" lang="en-US" sz="600" b="0" i="0" u="none" strike="noStrike" kern="1200" cap="none" spc="0" normalizeH="0" baseline="0" noProof="0">
                  <a:ln>
                    <a:noFill/>
                  </a:ln>
                  <a:solidFill>
                    <a:srgbClr val="282828"/>
                  </a:solidFill>
                  <a:effectLst/>
                  <a:uLnTx/>
                  <a:uFillTx/>
                  <a:latin typeface="Segoe UI"/>
                </a:rPr>
                <a:t>Word, Excel, PPT</a:t>
              </a:r>
              <a:br>
                <a:rPr kumimoji="0" lang="en-US" sz="600" b="0" i="0" u="none" strike="noStrike" kern="1200" cap="none" spc="0" normalizeH="0" baseline="0" noProof="0">
                  <a:ln>
                    <a:noFill/>
                  </a:ln>
                  <a:solidFill>
                    <a:srgbClr val="282828"/>
                  </a:solidFill>
                  <a:effectLst/>
                  <a:uLnTx/>
                  <a:uFillTx/>
                  <a:latin typeface="Segoe UI"/>
                </a:rPr>
              </a:br>
              <a:endParaRPr kumimoji="0" lang="en-US" sz="600" b="0" i="0" u="none" strike="noStrike" kern="1200" cap="none" spc="0" normalizeH="0" baseline="0" noProof="0">
                <a:ln>
                  <a:noFill/>
                </a:ln>
                <a:solidFill>
                  <a:srgbClr val="282828"/>
                </a:solidFill>
                <a:effectLst/>
                <a:uLnTx/>
                <a:uFillTx/>
                <a:latin typeface="Segoe UI"/>
              </a:endParaRPr>
            </a:p>
          </p:txBody>
        </p:sp>
        <p:pic>
          <p:nvPicPr>
            <p:cNvPr id="174" name="Picture 12" descr="See the source image">
              <a:extLst>
                <a:ext uri="{FF2B5EF4-FFF2-40B4-BE49-F238E27FC236}">
                  <a16:creationId xmlns:a16="http://schemas.microsoft.com/office/drawing/2014/main" id="{1A266996-FEFE-4BE8-B1A0-9774894D556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91066" y="1850330"/>
              <a:ext cx="363260" cy="337843"/>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D049903C-93CD-4A3A-8960-2906DA46FE19}"/>
                </a:ext>
              </a:extLst>
            </p:cNvPr>
            <p:cNvSpPr txBox="1"/>
            <p:nvPr/>
          </p:nvSpPr>
          <p:spPr>
            <a:xfrm>
              <a:off x="9055580" y="2216865"/>
              <a:ext cx="513243" cy="211975"/>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176" name="Group 175">
              <a:extLst>
                <a:ext uri="{FF2B5EF4-FFF2-40B4-BE49-F238E27FC236}">
                  <a16:creationId xmlns:a16="http://schemas.microsoft.com/office/drawing/2014/main" id="{68312E01-493D-4F05-92C3-7224576B38B5}"/>
                </a:ext>
              </a:extLst>
            </p:cNvPr>
            <p:cNvGrpSpPr/>
            <p:nvPr/>
          </p:nvGrpSpPr>
          <p:grpSpPr>
            <a:xfrm>
              <a:off x="10993098" y="1808493"/>
              <a:ext cx="408417" cy="393978"/>
              <a:chOff x="6477569" y="448283"/>
              <a:chExt cx="993247" cy="958137"/>
            </a:xfrm>
          </p:grpSpPr>
          <p:pic>
            <p:nvPicPr>
              <p:cNvPr id="183" name="Picture 182">
                <a:extLst>
                  <a:ext uri="{FF2B5EF4-FFF2-40B4-BE49-F238E27FC236}">
                    <a16:creationId xmlns:a16="http://schemas.microsoft.com/office/drawing/2014/main" id="{F6565696-284F-4B41-BAEA-246D0022341C}"/>
                  </a:ext>
                </a:extLst>
              </p:cNvPr>
              <p:cNvPicPr>
                <a:picLocks noChangeAspect="1"/>
              </p:cNvPicPr>
              <p:nvPr/>
            </p:nvPicPr>
            <p:blipFill rotWithShape="1">
              <a:blip r:embed="rId27"/>
              <a:srcRect l="60866" r="30240"/>
              <a:stretch/>
            </p:blipFill>
            <p:spPr>
              <a:xfrm>
                <a:off x="6477569" y="448283"/>
                <a:ext cx="736457" cy="613674"/>
              </a:xfrm>
              <a:prstGeom prst="rect">
                <a:avLst/>
              </a:prstGeom>
            </p:spPr>
          </p:pic>
          <p:pic>
            <p:nvPicPr>
              <p:cNvPr id="184" name="Picture 183">
                <a:extLst>
                  <a:ext uri="{FF2B5EF4-FFF2-40B4-BE49-F238E27FC236}">
                    <a16:creationId xmlns:a16="http://schemas.microsoft.com/office/drawing/2014/main" id="{D6D1F2F0-ABA2-4FEF-BC71-364806F1C0FB}"/>
                  </a:ext>
                </a:extLst>
              </p:cNvPr>
              <p:cNvPicPr>
                <a:picLocks noChangeAspect="1"/>
              </p:cNvPicPr>
              <p:nvPr/>
            </p:nvPicPr>
            <p:blipFill rotWithShape="1">
              <a:blip r:embed="rId27"/>
              <a:srcRect t="-1856" r="92302" b="-1"/>
              <a:stretch/>
            </p:blipFill>
            <p:spPr>
              <a:xfrm>
                <a:off x="6878332" y="825489"/>
                <a:ext cx="592484" cy="580931"/>
              </a:xfrm>
              <a:prstGeom prst="diamond">
                <a:avLst/>
              </a:prstGeom>
            </p:spPr>
          </p:pic>
        </p:grpSp>
        <p:sp>
          <p:nvSpPr>
            <p:cNvPr id="177" name="TextBox 176">
              <a:extLst>
                <a:ext uri="{FF2B5EF4-FFF2-40B4-BE49-F238E27FC236}">
                  <a16:creationId xmlns:a16="http://schemas.microsoft.com/office/drawing/2014/main" id="{973446E5-097A-4A91-869C-BFE82FFC0DC9}"/>
                </a:ext>
              </a:extLst>
            </p:cNvPr>
            <p:cNvSpPr txBox="1"/>
            <p:nvPr/>
          </p:nvSpPr>
          <p:spPr>
            <a:xfrm>
              <a:off x="10831011" y="2260141"/>
              <a:ext cx="740184" cy="20081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600" b="0" i="0" u="none" strike="noStrike" kern="1200" cap="none" spc="0" normalizeH="0" baseline="0" noProof="0">
                  <a:ln>
                    <a:noFill/>
                  </a:ln>
                  <a:solidFill>
                    <a:srgbClr val="282828"/>
                  </a:solidFill>
                  <a:effectLst/>
                  <a:uLnTx/>
                  <a:uFillTx/>
                  <a:latin typeface="Segoe UI"/>
                  <a:ea typeface="+mn-ea"/>
                  <a:cs typeface="+mn-cs"/>
                </a:rPr>
              </a:br>
              <a:r>
                <a:rPr kumimoji="0" lang="en-US" sz="6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78" name="Picture 8" descr="See the source image">
              <a:extLst>
                <a:ext uri="{FF2B5EF4-FFF2-40B4-BE49-F238E27FC236}">
                  <a16:creationId xmlns:a16="http://schemas.microsoft.com/office/drawing/2014/main" id="{5C837856-42EE-40F2-9391-D0CF402F5B8F}"/>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5250" r="27713"/>
            <a:stretch/>
          </p:blipFill>
          <p:spPr bwMode="auto">
            <a:xfrm>
              <a:off x="10459498" y="1864987"/>
              <a:ext cx="260922" cy="320979"/>
            </a:xfrm>
            <a:prstGeom prst="rect">
              <a:avLst/>
            </a:prstGeom>
            <a:noFill/>
            <a:extLst>
              <a:ext uri="{909E8E84-426E-40DD-AFC4-6F175D3DCCD1}">
                <a14:hiddenFill xmlns:a14="http://schemas.microsoft.com/office/drawing/2010/main">
                  <a:solidFill>
                    <a:srgbClr val="FFFFFF"/>
                  </a:solidFill>
                </a14:hiddenFill>
              </a:ext>
            </a:extLst>
          </p:spPr>
        </p:pic>
        <p:sp>
          <p:nvSpPr>
            <p:cNvPr id="179" name="TextBox 178">
              <a:extLst>
                <a:ext uri="{FF2B5EF4-FFF2-40B4-BE49-F238E27FC236}">
                  <a16:creationId xmlns:a16="http://schemas.microsoft.com/office/drawing/2014/main" id="{6972D736-FC7A-4D5B-B2A6-84F760162F21}"/>
                </a:ext>
              </a:extLst>
            </p:cNvPr>
            <p:cNvSpPr txBox="1"/>
            <p:nvPr/>
          </p:nvSpPr>
          <p:spPr>
            <a:xfrm>
              <a:off x="10216134" y="2260141"/>
              <a:ext cx="740184"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180" name="Picture 179" descr="Logo&#10;&#10;Description automatically generated">
              <a:extLst>
                <a:ext uri="{FF2B5EF4-FFF2-40B4-BE49-F238E27FC236}">
                  <a16:creationId xmlns:a16="http://schemas.microsoft.com/office/drawing/2014/main" id="{668BB5C6-2FBE-4A07-B703-D2891928343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505159" y="1792826"/>
              <a:ext cx="467312" cy="467314"/>
            </a:xfrm>
            <a:prstGeom prst="rect">
              <a:avLst/>
            </a:prstGeom>
          </p:spPr>
        </p:pic>
        <p:sp>
          <p:nvSpPr>
            <p:cNvPr id="182" name="TextBox 181">
              <a:extLst>
                <a:ext uri="{FF2B5EF4-FFF2-40B4-BE49-F238E27FC236}">
                  <a16:creationId xmlns:a16="http://schemas.microsoft.com/office/drawing/2014/main" id="{26845688-8AF0-48CB-AC85-03687F8F3437}"/>
                </a:ext>
              </a:extLst>
            </p:cNvPr>
            <p:cNvSpPr txBox="1"/>
            <p:nvPr/>
          </p:nvSpPr>
          <p:spPr>
            <a:xfrm>
              <a:off x="11374772" y="2260141"/>
              <a:ext cx="740184" cy="10041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dirty="0">
                  <a:ln>
                    <a:noFill/>
                  </a:ln>
                  <a:solidFill>
                    <a:srgbClr val="282828"/>
                  </a:solidFill>
                  <a:effectLst/>
                  <a:uLnTx/>
                  <a:uFillTx/>
                  <a:latin typeface="Segoe UI"/>
                  <a:ea typeface="+mn-ea"/>
                  <a:cs typeface="+mn-cs"/>
                </a:rPr>
                <a:t>Bookings</a:t>
              </a:r>
            </a:p>
          </p:txBody>
        </p:sp>
      </p:grpSp>
      <p:sp>
        <p:nvSpPr>
          <p:cNvPr id="188" name="Rectangle 187">
            <a:extLst>
              <a:ext uri="{FF2B5EF4-FFF2-40B4-BE49-F238E27FC236}">
                <a16:creationId xmlns:a16="http://schemas.microsoft.com/office/drawing/2014/main" id="{188B8373-8768-48EC-B93C-F50E5101D9F1}"/>
              </a:ext>
            </a:extLst>
          </p:cNvPr>
          <p:cNvSpPr/>
          <p:nvPr/>
        </p:nvSpPr>
        <p:spPr bwMode="auto">
          <a:xfrm>
            <a:off x="499405" y="1736754"/>
            <a:ext cx="5113039" cy="898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182854" bIns="146284" numCol="1" spcCol="0" rtlCol="0" fromWordArt="0" anchor="t" anchorCtr="0" forceAA="0" compatLnSpc="1">
            <a:prstTxWarp prst="textNoShape">
              <a:avLst/>
            </a:prstTxWarp>
            <a:noAutofit/>
          </a:bodyPr>
          <a:lstStyle/>
          <a:p>
            <a:pPr defTabSz="914225">
              <a:lnSpc>
                <a:spcPct val="90000"/>
              </a:lnSpc>
              <a:spcAft>
                <a:spcPts val="600"/>
              </a:spcAft>
              <a:defRPr/>
            </a:pPr>
            <a:r>
              <a:rPr lang="en-US">
                <a:solidFill>
                  <a:schemeClr val="accent1"/>
                </a:solidFill>
                <a:latin typeface="Segoe UI"/>
              </a:rPr>
              <a:t>Microsoft 365 </a:t>
            </a:r>
            <a:r>
              <a:rPr lang="en-US" b="1">
                <a:solidFill>
                  <a:schemeClr val="accent1"/>
                </a:solidFill>
                <a:latin typeface="Segoe UI"/>
              </a:rPr>
              <a:t>Apps</a:t>
            </a:r>
          </a:p>
          <a:p>
            <a:pPr defTabSz="914225">
              <a:lnSpc>
                <a:spcPct val="90000"/>
              </a:lnSpc>
              <a:spcAft>
                <a:spcPts val="600"/>
              </a:spcAft>
              <a:defRPr/>
            </a:pPr>
            <a:r>
              <a:rPr lang="en-US" sz="1100">
                <a:solidFill>
                  <a:schemeClr val="tx1"/>
                </a:solidFill>
                <a:latin typeface="Segoe UI"/>
              </a:rPr>
              <a:t>Desktop Applications (+OneDrive)</a:t>
            </a:r>
            <a:endParaRPr lang="en-US" sz="1100">
              <a:solidFill>
                <a:schemeClr val="tx1"/>
              </a:solidFill>
              <a:latin typeface="+mj-lt"/>
            </a:endParaRPr>
          </a:p>
        </p:txBody>
      </p:sp>
      <p:pic>
        <p:nvPicPr>
          <p:cNvPr id="6" name="Picture 5" descr="A close up of a logo&#10;&#10;Description automatically generated">
            <a:extLst>
              <a:ext uri="{FF2B5EF4-FFF2-40B4-BE49-F238E27FC236}">
                <a16:creationId xmlns:a16="http://schemas.microsoft.com/office/drawing/2014/main" id="{FE785027-0775-4C0C-B254-0F8D3358B808}"/>
              </a:ext>
            </a:extLst>
          </p:cNvPr>
          <p:cNvPicPr>
            <a:picLocks noChangeAspect="1"/>
          </p:cNvPicPr>
          <p:nvPr/>
        </p:nvPicPr>
        <p:blipFill>
          <a:blip r:embed="rId24"/>
          <a:stretch>
            <a:fillRect/>
          </a:stretch>
        </p:blipFill>
        <p:spPr>
          <a:xfrm>
            <a:off x="5569786" y="1758750"/>
            <a:ext cx="612584" cy="612585"/>
          </a:xfrm>
          <a:prstGeom prst="rect">
            <a:avLst/>
          </a:prstGeom>
        </p:spPr>
      </p:pic>
      <p:sp>
        <p:nvSpPr>
          <p:cNvPr id="9" name="TextBox 8">
            <a:extLst>
              <a:ext uri="{FF2B5EF4-FFF2-40B4-BE49-F238E27FC236}">
                <a16:creationId xmlns:a16="http://schemas.microsoft.com/office/drawing/2014/main" id="{68D48305-D342-4B26-A1A2-CE2B4893BDF7}"/>
              </a:ext>
            </a:extLst>
          </p:cNvPr>
          <p:cNvSpPr txBox="1"/>
          <p:nvPr/>
        </p:nvSpPr>
        <p:spPr>
          <a:xfrm>
            <a:off x="5622614" y="2243368"/>
            <a:ext cx="490416" cy="8310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600" b="0" i="0" u="none" strike="noStrike" kern="1200" cap="none" spc="0" normalizeH="0" baseline="0" noProof="0">
                <a:ln>
                  <a:noFill/>
                </a:ln>
                <a:solidFill>
                  <a:srgbClr val="282828"/>
                </a:solidFill>
                <a:effectLst/>
                <a:uLnTx/>
                <a:uFillTx/>
                <a:latin typeface="Segoe UI"/>
                <a:ea typeface="+mn-ea"/>
                <a:cs typeface="+mn-cs"/>
              </a:rPr>
              <a:t>OneDrive</a:t>
            </a:r>
          </a:p>
        </p:txBody>
      </p:sp>
    </p:spTree>
    <p:extLst>
      <p:ext uri="{BB962C8B-B14F-4D97-AF65-F5344CB8AC3E}">
        <p14:creationId xmlns:p14="http://schemas.microsoft.com/office/powerpoint/2010/main" val="1781669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7">
            <a:extLst>
              <a:ext uri="{FF2B5EF4-FFF2-40B4-BE49-F238E27FC236}">
                <a16:creationId xmlns:a16="http://schemas.microsoft.com/office/drawing/2014/main" id="{A05CF89C-93F3-4BF9-8D0F-8FF038B50600}"/>
              </a:ext>
            </a:extLst>
          </p:cNvPr>
          <p:cNvGraphicFramePr>
            <a:graphicFrameLocks noGrp="1"/>
          </p:cNvGraphicFramePr>
          <p:nvPr>
            <p:extLst>
              <p:ext uri="{D42A27DB-BD31-4B8C-83A1-F6EECF244321}">
                <p14:modId xmlns:p14="http://schemas.microsoft.com/office/powerpoint/2010/main" val="1845937661"/>
              </p:ext>
            </p:extLst>
          </p:nvPr>
        </p:nvGraphicFramePr>
        <p:xfrm>
          <a:off x="353581" y="1539381"/>
          <a:ext cx="11189472" cy="4590116"/>
        </p:xfrm>
        <a:graphic>
          <a:graphicData uri="http://schemas.openxmlformats.org/drawingml/2006/table">
            <a:tbl>
              <a:tblPr>
                <a:tableStyleId>{5C22544A-7EE6-4342-B048-85BDC9FD1C3A}</a:tableStyleId>
              </a:tblPr>
              <a:tblGrid>
                <a:gridCol w="1352135">
                  <a:extLst>
                    <a:ext uri="{9D8B030D-6E8A-4147-A177-3AD203B41FA5}">
                      <a16:colId xmlns:a16="http://schemas.microsoft.com/office/drawing/2014/main" val="4184359211"/>
                    </a:ext>
                  </a:extLst>
                </a:gridCol>
                <a:gridCol w="4242601">
                  <a:extLst>
                    <a:ext uri="{9D8B030D-6E8A-4147-A177-3AD203B41FA5}">
                      <a16:colId xmlns:a16="http://schemas.microsoft.com/office/drawing/2014/main" val="1221889518"/>
                    </a:ext>
                  </a:extLst>
                </a:gridCol>
                <a:gridCol w="1384476">
                  <a:extLst>
                    <a:ext uri="{9D8B030D-6E8A-4147-A177-3AD203B41FA5}">
                      <a16:colId xmlns:a16="http://schemas.microsoft.com/office/drawing/2014/main" val="3694550101"/>
                    </a:ext>
                  </a:extLst>
                </a:gridCol>
                <a:gridCol w="4210260">
                  <a:extLst>
                    <a:ext uri="{9D8B030D-6E8A-4147-A177-3AD203B41FA5}">
                      <a16:colId xmlns:a16="http://schemas.microsoft.com/office/drawing/2014/main" val="1207666038"/>
                    </a:ext>
                  </a:extLst>
                </a:gridCol>
              </a:tblGrid>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0" i="0">
                          <a:solidFill>
                            <a:srgbClr val="000000"/>
                          </a:solidFill>
                          <a:effectLst/>
                          <a:latin typeface="Segoe UI" panose="020B0502040204020203" pitchFamily="34" charset="0"/>
                        </a:rPr>
                        <a:t>Build apps in hours -not months- that easily connect to data, use Excel-like expressions to add logic, and run on the web, iOS, and Android devices.</a:t>
                      </a:r>
                      <a:endParaRPr lang="en-GB" sz="100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Organize teamwork with intuitive, collaborative, visual task management. Create Kanban boards using content-rich task cards with files, checklists, labels, and more. Collaborate in Planner and Microsoft Teams and check visual status charts—all in the Microsoft cloud.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Include powerful workflow automation directly in your apps with a no-code approach that connects to hundreds of popular apps and services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Stay organised, focused, and in charge. Tackle anything from small scale projects to large initiatives. From project management to campaign management, office moves to event planning, be in control with a powerful, easy-to-use app.</a:t>
                      </a:r>
                      <a:br>
                        <a:rPr lang="en-GB" sz="1000" kern="1200">
                          <a:solidFill>
                            <a:srgbClr val="000000"/>
                          </a:solidFill>
                          <a:latin typeface="Segoe UI" panose="020B0502040204020203" pitchFamily="34" charset="0"/>
                          <a:ea typeface="+mn-ea"/>
                          <a:cs typeface="+mn-cs"/>
                        </a:rPr>
                      </a:br>
                      <a:r>
                        <a:rPr lang="en-GB" sz="1000" kern="1200">
                          <a:solidFill>
                            <a:srgbClr val="000000"/>
                          </a:solidFill>
                          <a:latin typeface="Segoe UI" panose="020B0502040204020203" pitchFamily="34" charset="0"/>
                          <a:ea typeface="+mn-ea"/>
                          <a:cs typeface="+mn-cs"/>
                        </a:rPr>
                        <a:t>M365 Business B/S/P include a read only version of Project for the web</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147529">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Streamline appointment scheduling and management with an easy to customize tool. Help your staff stay on top of their schedule and avoid double-bookings. An easy to navigate webpage lets your customers find and book appointments around the clock.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Work smarter with personal productivity insights with Insights by MyAnalytics. Don’t miss any important emails or forget a commitment you made to your co-workers. Understand how you spend your day. Get reminded to set 1:1 meetings with your manager, direct reports, or other top collaborators and get notified if an upcoming meeting doesn't have a quorum</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147529">
                <a:tc>
                  <a:txBody>
                    <a:bodyPr/>
                    <a:lstStyle/>
                    <a:p>
                      <a:endParaRPr lang="en-GB" dirty="0">
                        <a:solidFill>
                          <a:schemeClr val="bg1">
                            <a:lumMod val="75000"/>
                          </a:schemeClr>
                        </a:solidFil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kern="1200">
                          <a:solidFill>
                            <a:srgbClr val="000000"/>
                          </a:solidFill>
                          <a:latin typeface="Segoe UI" panose="020B0502040204020203" pitchFamily="34" charset="0"/>
                          <a:ea typeface="+mn-ea"/>
                          <a:cs typeface="+mn-cs"/>
                        </a:rPr>
                        <a:t>Deliver live and on-demand events with an internal vide streaming service. Enhance your communications, company meetings, and training with events for up-to 10,000 attendees. Whether at home, work, or on the go - everyone has a seamless video experience across web and mobile apps</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dirty="0">
                        <a:solidFill>
                          <a:schemeClr val="bg1">
                            <a:lumMod val="75000"/>
                          </a:schemeClr>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kern="1200" dirty="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sp>
        <p:nvSpPr>
          <p:cNvPr id="2" name="Title 1">
            <a:extLst>
              <a:ext uri="{FF2B5EF4-FFF2-40B4-BE49-F238E27FC236}">
                <a16:creationId xmlns:a16="http://schemas.microsoft.com/office/drawing/2014/main" id="{009D6110-8011-4432-BCF4-1740A4250094}"/>
              </a:ext>
            </a:extLst>
          </p:cNvPr>
          <p:cNvSpPr>
            <a:spLocks noGrp="1"/>
          </p:cNvSpPr>
          <p:nvPr>
            <p:ph type="title"/>
          </p:nvPr>
        </p:nvSpPr>
        <p:spPr>
          <a:xfrm>
            <a:off x="319744" y="310292"/>
            <a:ext cx="11336039" cy="758022"/>
          </a:xfrm>
        </p:spPr>
        <p:txBody>
          <a:bodyPr/>
          <a:lstStyle/>
          <a:p>
            <a:r>
              <a:rPr lang="en-GB"/>
              <a:t>Hidden gems in M365 Business Basic, Standard and Premium</a:t>
            </a:r>
          </a:p>
        </p:txBody>
      </p:sp>
      <p:pic>
        <p:nvPicPr>
          <p:cNvPr id="3" name="Picture 2">
            <a:extLst>
              <a:ext uri="{FF2B5EF4-FFF2-40B4-BE49-F238E27FC236}">
                <a16:creationId xmlns:a16="http://schemas.microsoft.com/office/drawing/2014/main" id="{AD373D9B-3014-456E-954B-C7C85F462436}"/>
              </a:ext>
            </a:extLst>
          </p:cNvPr>
          <p:cNvPicPr>
            <a:picLocks noChangeAspect="1"/>
          </p:cNvPicPr>
          <p:nvPr/>
        </p:nvPicPr>
        <p:blipFill rotWithShape="1">
          <a:blip r:embed="rId2"/>
          <a:srcRect r="91418"/>
          <a:stretch/>
        </p:blipFill>
        <p:spPr>
          <a:xfrm>
            <a:off x="736641" y="1759485"/>
            <a:ext cx="580983" cy="501676"/>
          </a:xfrm>
          <a:prstGeom prst="rect">
            <a:avLst/>
          </a:prstGeom>
        </p:spPr>
      </p:pic>
      <p:pic>
        <p:nvPicPr>
          <p:cNvPr id="7" name="Picture 6" descr="See the source image">
            <a:extLst>
              <a:ext uri="{FF2B5EF4-FFF2-40B4-BE49-F238E27FC236}">
                <a16:creationId xmlns:a16="http://schemas.microsoft.com/office/drawing/2014/main" id="{FF1C94DC-1096-406F-BA87-6DC46416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67" y="2925342"/>
            <a:ext cx="441417" cy="385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72A95F-0760-47D6-BD48-4515CF451B9D}"/>
              </a:ext>
            </a:extLst>
          </p:cNvPr>
          <p:cNvSpPr txBox="1"/>
          <p:nvPr/>
        </p:nvSpPr>
        <p:spPr>
          <a:xfrm>
            <a:off x="736641" y="234664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 Apps</a:t>
            </a:r>
          </a:p>
        </p:txBody>
      </p:sp>
      <p:sp>
        <p:nvSpPr>
          <p:cNvPr id="12" name="TextBox 11">
            <a:extLst>
              <a:ext uri="{FF2B5EF4-FFF2-40B4-BE49-F238E27FC236}">
                <a16:creationId xmlns:a16="http://schemas.microsoft.com/office/drawing/2014/main" id="{31690EA4-2D81-456D-9E63-0963E44D5AA3}"/>
              </a:ext>
            </a:extLst>
          </p:cNvPr>
          <p:cNvSpPr txBox="1"/>
          <p:nvPr/>
        </p:nvSpPr>
        <p:spPr>
          <a:xfrm>
            <a:off x="6390521" y="3428835"/>
            <a:ext cx="618102"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Project for the web</a:t>
            </a:r>
          </a:p>
        </p:txBody>
      </p:sp>
      <p:pic>
        <p:nvPicPr>
          <p:cNvPr id="13" name="Picture 8" descr="See the source image">
            <a:extLst>
              <a:ext uri="{FF2B5EF4-FFF2-40B4-BE49-F238E27FC236}">
                <a16:creationId xmlns:a16="http://schemas.microsoft.com/office/drawing/2014/main" id="{37F57CB6-4B45-413D-A283-D458B23F8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50" r="27713"/>
          <a:stretch/>
        </p:blipFill>
        <p:spPr bwMode="auto">
          <a:xfrm>
            <a:off x="6492027" y="1803961"/>
            <a:ext cx="371656" cy="457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2C390AD-BB36-4ECB-956A-556A85CFB82B}"/>
              </a:ext>
            </a:extLst>
          </p:cNvPr>
          <p:cNvSpPr txBox="1"/>
          <p:nvPr/>
        </p:nvSpPr>
        <p:spPr>
          <a:xfrm>
            <a:off x="6272700" y="2336722"/>
            <a:ext cx="828566"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15" name="Picture 10" descr="See the source image">
            <a:extLst>
              <a:ext uri="{FF2B5EF4-FFF2-40B4-BE49-F238E27FC236}">
                <a16:creationId xmlns:a16="http://schemas.microsoft.com/office/drawing/2014/main" id="{707A1F42-B3D7-45EC-8B96-C0AA14E1A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727" y="4002127"/>
            <a:ext cx="677664" cy="6776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BF3F455-6010-466E-BFF4-09846B5D2F15}"/>
              </a:ext>
            </a:extLst>
          </p:cNvPr>
          <p:cNvSpPr txBox="1"/>
          <p:nvPr/>
        </p:nvSpPr>
        <p:spPr>
          <a:xfrm>
            <a:off x="6272700" y="4612228"/>
            <a:ext cx="828566"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Insights</a:t>
            </a:r>
          </a:p>
        </p:txBody>
      </p:sp>
      <p:sp>
        <p:nvSpPr>
          <p:cNvPr id="17" name="TextBox 16">
            <a:extLst>
              <a:ext uri="{FF2B5EF4-FFF2-40B4-BE49-F238E27FC236}">
                <a16:creationId xmlns:a16="http://schemas.microsoft.com/office/drawing/2014/main" id="{FB25814E-235A-4BB9-9606-888DA1F00EF0}"/>
              </a:ext>
            </a:extLst>
          </p:cNvPr>
          <p:cNvSpPr txBox="1"/>
          <p:nvPr/>
        </p:nvSpPr>
        <p:spPr>
          <a:xfrm>
            <a:off x="624952" y="5704112"/>
            <a:ext cx="828566"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8" name="Picture 18" descr="See the source image">
            <a:extLst>
              <a:ext uri="{FF2B5EF4-FFF2-40B4-BE49-F238E27FC236}">
                <a16:creationId xmlns:a16="http://schemas.microsoft.com/office/drawing/2014/main" id="{9786B32C-22F2-4FEA-A737-772FC5443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382" y="5207930"/>
            <a:ext cx="440260" cy="4402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D6C412B-4251-465B-813B-B41C0EA9719F}"/>
              </a:ext>
            </a:extLst>
          </p:cNvPr>
          <p:cNvPicPr>
            <a:picLocks noChangeAspect="1"/>
          </p:cNvPicPr>
          <p:nvPr/>
        </p:nvPicPr>
        <p:blipFill rotWithShape="1">
          <a:blip r:embed="rId2"/>
          <a:srcRect l="60866" r="30240"/>
          <a:stretch/>
        </p:blipFill>
        <p:spPr>
          <a:xfrm>
            <a:off x="715573" y="2926329"/>
            <a:ext cx="602051" cy="501676"/>
          </a:xfrm>
          <a:prstGeom prst="rect">
            <a:avLst/>
          </a:prstGeom>
        </p:spPr>
      </p:pic>
      <p:sp>
        <p:nvSpPr>
          <p:cNvPr id="29" name="TextBox 28">
            <a:extLst>
              <a:ext uri="{FF2B5EF4-FFF2-40B4-BE49-F238E27FC236}">
                <a16:creationId xmlns:a16="http://schemas.microsoft.com/office/drawing/2014/main" id="{AC255B59-E33C-49DE-8092-2F6F5122ECB5}"/>
              </a:ext>
            </a:extLst>
          </p:cNvPr>
          <p:cNvSpPr txBox="1"/>
          <p:nvPr/>
        </p:nvSpPr>
        <p:spPr>
          <a:xfrm>
            <a:off x="731125" y="3486670"/>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 Automate</a:t>
            </a:r>
          </a:p>
        </p:txBody>
      </p:sp>
      <p:pic>
        <p:nvPicPr>
          <p:cNvPr id="35" name="Picture 34" descr="Logo&#10;&#10;Description automatically generated">
            <a:extLst>
              <a:ext uri="{FF2B5EF4-FFF2-40B4-BE49-F238E27FC236}">
                <a16:creationId xmlns:a16="http://schemas.microsoft.com/office/drawing/2014/main" id="{76E75D1D-C082-4A53-9B79-4EC7426E47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299" y="4041086"/>
            <a:ext cx="677664" cy="677664"/>
          </a:xfrm>
          <a:prstGeom prst="rect">
            <a:avLst/>
          </a:prstGeom>
        </p:spPr>
      </p:pic>
      <p:sp>
        <p:nvSpPr>
          <p:cNvPr id="36" name="TextBox 35">
            <a:extLst>
              <a:ext uri="{FF2B5EF4-FFF2-40B4-BE49-F238E27FC236}">
                <a16:creationId xmlns:a16="http://schemas.microsoft.com/office/drawing/2014/main" id="{16249E32-AC98-4211-9CC1-4B361F92DB74}"/>
              </a:ext>
            </a:extLst>
          </p:cNvPr>
          <p:cNvSpPr txBox="1"/>
          <p:nvPr/>
        </p:nvSpPr>
        <p:spPr>
          <a:xfrm>
            <a:off x="755873" y="4666594"/>
            <a:ext cx="542517"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Bookings</a:t>
            </a:r>
          </a:p>
        </p:txBody>
      </p:sp>
    </p:spTree>
    <p:extLst>
      <p:ext uri="{BB962C8B-B14F-4D97-AF65-F5344CB8AC3E}">
        <p14:creationId xmlns:p14="http://schemas.microsoft.com/office/powerpoint/2010/main" val="416449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9"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7">
            <a:extLst>
              <a:ext uri="{FF2B5EF4-FFF2-40B4-BE49-F238E27FC236}">
                <a16:creationId xmlns:a16="http://schemas.microsoft.com/office/drawing/2014/main" id="{A05CF89C-93F3-4BF9-8D0F-8FF038B50600}"/>
              </a:ext>
            </a:extLst>
          </p:cNvPr>
          <p:cNvGraphicFramePr>
            <a:graphicFrameLocks noGrp="1"/>
          </p:cNvGraphicFramePr>
          <p:nvPr/>
        </p:nvGraphicFramePr>
        <p:xfrm>
          <a:off x="319743" y="1539381"/>
          <a:ext cx="11231946" cy="4590116"/>
        </p:xfrm>
        <a:graphic>
          <a:graphicData uri="http://schemas.openxmlformats.org/drawingml/2006/table">
            <a:tbl>
              <a:tblPr>
                <a:tableStyleId>{5C22544A-7EE6-4342-B048-85BDC9FD1C3A}</a:tableStyleId>
              </a:tblPr>
              <a:tblGrid>
                <a:gridCol w="1357268">
                  <a:extLst>
                    <a:ext uri="{9D8B030D-6E8A-4147-A177-3AD203B41FA5}">
                      <a16:colId xmlns:a16="http://schemas.microsoft.com/office/drawing/2014/main" val="4184359211"/>
                    </a:ext>
                  </a:extLst>
                </a:gridCol>
                <a:gridCol w="4258706">
                  <a:extLst>
                    <a:ext uri="{9D8B030D-6E8A-4147-A177-3AD203B41FA5}">
                      <a16:colId xmlns:a16="http://schemas.microsoft.com/office/drawing/2014/main" val="1221889518"/>
                    </a:ext>
                  </a:extLst>
                </a:gridCol>
                <a:gridCol w="1389731">
                  <a:extLst>
                    <a:ext uri="{9D8B030D-6E8A-4147-A177-3AD203B41FA5}">
                      <a16:colId xmlns:a16="http://schemas.microsoft.com/office/drawing/2014/main" val="3694550101"/>
                    </a:ext>
                  </a:extLst>
                </a:gridCol>
                <a:gridCol w="4226241">
                  <a:extLst>
                    <a:ext uri="{9D8B030D-6E8A-4147-A177-3AD203B41FA5}">
                      <a16:colId xmlns:a16="http://schemas.microsoft.com/office/drawing/2014/main" val="1207666038"/>
                    </a:ext>
                  </a:extLst>
                </a:gridCol>
              </a:tblGrid>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t>Gets endpoint security, device management, and intelligent cloud actions in a unified management platform with Microsoft Intune and Configuration Manager. Helps secure, deploy, and manage all users, apps, and devices without disruption to existing processes.</a:t>
                      </a:r>
                      <a:endParaRPr lang="en-GB" sz="100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Microsoft Defender Antivirus is the next-generation protection component of Microsoft Defender Advanced Threat Protection (Microsoft Defender ATP). Next-generation protection brings together machine learning, big-data analysis, in-depth threat resistance research, and the Microsoft cloud infrastructure to protect devices in your enterprise organization. </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panose="020B0502040204020203" pitchFamily="34" charset="0"/>
                        </a:rPr>
                        <a:t>Azure Information Protection for Microsoft 365 protects important information from unauthorized access, enforces policies that improve data security, and helps enable secure collaboration. </a:t>
                      </a: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Microsoft Defender for Office 365 safeguards your organization against malicious threats posed by email messages, links (URLs), and collaboration tools.</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147529">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Conditional Access is a capability of Azure Active Directory that enables you to enforce controls on the access to apps in your environment, all based on specific conditions and managed from a central location.</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a:ea typeface="+mn-ea"/>
                          <a:cs typeface="+mn-cs"/>
                        </a:rPr>
                        <a:t>Identify and combat cyberthreats across all your cloud services with Microsoft Cloud App Security, a cloud access security broker (CASB) that provides multifunction visibility, control over data travel, and sophisticated analytics.</a:t>
                      </a:r>
                      <a:endParaRPr lang="en-GB" sz="1000" kern="120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panose="020B0502040204020203" pitchFamily="34" charset="0"/>
                        </a:rPr>
                        <a:t>Access Windows 10 desktops on any device, from anywhere. Provide employees the best virtualized experience with the only solution fully optimized for Windows 10 and Office 365</a:t>
                      </a: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kern="1200" dirty="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grpSp>
        <p:nvGrpSpPr>
          <p:cNvPr id="55" name="Gruppieren 54">
            <a:extLst>
              <a:ext uri="{FF2B5EF4-FFF2-40B4-BE49-F238E27FC236}">
                <a16:creationId xmlns:a16="http://schemas.microsoft.com/office/drawing/2014/main" id="{8FD04596-6539-4917-8511-EB7E38E27F65}"/>
              </a:ext>
            </a:extLst>
          </p:cNvPr>
          <p:cNvGrpSpPr/>
          <p:nvPr/>
        </p:nvGrpSpPr>
        <p:grpSpPr>
          <a:xfrm>
            <a:off x="640311" y="5183586"/>
            <a:ext cx="686546" cy="751611"/>
            <a:chOff x="9705285" y="1071152"/>
            <a:chExt cx="686546" cy="751611"/>
          </a:xfrm>
        </p:grpSpPr>
        <p:sp>
          <p:nvSpPr>
            <p:cNvPr id="25" name="TextBox 29">
              <a:extLst>
                <a:ext uri="{FF2B5EF4-FFF2-40B4-BE49-F238E27FC236}">
                  <a16:creationId xmlns:a16="http://schemas.microsoft.com/office/drawing/2014/main" id="{DDFFE66B-0FD1-4D41-85B4-C5849F534DFF}"/>
                </a:ext>
              </a:extLst>
            </p:cNvPr>
            <p:cNvSpPr txBox="1"/>
            <p:nvPr/>
          </p:nvSpPr>
          <p:spPr>
            <a:xfrm>
              <a:off x="9705285" y="1605524"/>
              <a:ext cx="686546"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Desktop</a:t>
              </a:r>
            </a:p>
          </p:txBody>
        </p:sp>
        <p:pic>
          <p:nvPicPr>
            <p:cNvPr id="33" name="Picture 30" descr="A picture containing drawing&#10;&#10;Description automatically generated">
              <a:extLst>
                <a:ext uri="{FF2B5EF4-FFF2-40B4-BE49-F238E27FC236}">
                  <a16:creationId xmlns:a16="http://schemas.microsoft.com/office/drawing/2014/main" id="{90221C9E-C036-411A-BDF5-8530C50124F6}"/>
                </a:ext>
              </a:extLst>
            </p:cNvPr>
            <p:cNvPicPr>
              <a:picLocks noChangeAspect="1"/>
            </p:cNvPicPr>
            <p:nvPr/>
          </p:nvPicPr>
          <p:blipFill>
            <a:blip r:embed="rId2"/>
            <a:stretch>
              <a:fillRect/>
            </a:stretch>
          </p:blipFill>
          <p:spPr>
            <a:xfrm>
              <a:off x="9822452" y="1071152"/>
              <a:ext cx="444083" cy="444084"/>
            </a:xfrm>
            <a:prstGeom prst="rect">
              <a:avLst/>
            </a:prstGeom>
          </p:spPr>
        </p:pic>
      </p:grpSp>
      <p:grpSp>
        <p:nvGrpSpPr>
          <p:cNvPr id="54" name="Gruppieren 53">
            <a:extLst>
              <a:ext uri="{FF2B5EF4-FFF2-40B4-BE49-F238E27FC236}">
                <a16:creationId xmlns:a16="http://schemas.microsoft.com/office/drawing/2014/main" id="{13DC52F4-597E-4388-8A43-C96A2CBE8833}"/>
              </a:ext>
            </a:extLst>
          </p:cNvPr>
          <p:cNvGrpSpPr/>
          <p:nvPr/>
        </p:nvGrpSpPr>
        <p:grpSpPr>
          <a:xfrm>
            <a:off x="651141" y="4006140"/>
            <a:ext cx="664305" cy="853313"/>
            <a:chOff x="9066838" y="962422"/>
            <a:chExt cx="664305" cy="853313"/>
          </a:xfrm>
        </p:grpSpPr>
        <p:sp>
          <p:nvSpPr>
            <p:cNvPr id="20" name="TextBox 26">
              <a:extLst>
                <a:ext uri="{FF2B5EF4-FFF2-40B4-BE49-F238E27FC236}">
                  <a16:creationId xmlns:a16="http://schemas.microsoft.com/office/drawing/2014/main" id="{49393111-9135-4951-A9DB-DD3D73A03A6E}"/>
                </a:ext>
              </a:extLst>
            </p:cNvPr>
            <p:cNvSpPr txBox="1"/>
            <p:nvPr/>
          </p:nvSpPr>
          <p:spPr>
            <a:xfrm>
              <a:off x="9066838" y="1598496"/>
              <a:ext cx="664305"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22" name="Graphic 27">
              <a:extLst>
                <a:ext uri="{FF2B5EF4-FFF2-40B4-BE49-F238E27FC236}">
                  <a16:creationId xmlns:a16="http://schemas.microsoft.com/office/drawing/2014/main" id="{8E29DC3A-014C-4952-99D5-CE8C70B82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7733" y="962422"/>
              <a:ext cx="542517" cy="542517"/>
            </a:xfrm>
            <a:prstGeom prst="rect">
              <a:avLst/>
            </a:prstGeom>
          </p:spPr>
        </p:pic>
      </p:grpSp>
      <p:grpSp>
        <p:nvGrpSpPr>
          <p:cNvPr id="53" name="Gruppieren 52">
            <a:extLst>
              <a:ext uri="{FF2B5EF4-FFF2-40B4-BE49-F238E27FC236}">
                <a16:creationId xmlns:a16="http://schemas.microsoft.com/office/drawing/2014/main" id="{9C23E090-8601-4B69-B800-2BBF5D2CEB9D}"/>
              </a:ext>
            </a:extLst>
          </p:cNvPr>
          <p:cNvGrpSpPr/>
          <p:nvPr/>
        </p:nvGrpSpPr>
        <p:grpSpPr>
          <a:xfrm>
            <a:off x="516078" y="2643962"/>
            <a:ext cx="934314" cy="1023876"/>
            <a:chOff x="8195258" y="847362"/>
            <a:chExt cx="934314" cy="1023876"/>
          </a:xfrm>
        </p:grpSpPr>
        <p:pic>
          <p:nvPicPr>
            <p:cNvPr id="11" name="Graphic 24">
              <a:extLst>
                <a:ext uri="{FF2B5EF4-FFF2-40B4-BE49-F238E27FC236}">
                  <a16:creationId xmlns:a16="http://schemas.microsoft.com/office/drawing/2014/main" id="{8E9F5FD0-472C-46E8-978D-5C3ED706130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3261" t="-53261" r="-53261" b="-53261"/>
            <a:stretch/>
          </p:blipFill>
          <p:spPr>
            <a:xfrm>
              <a:off x="8216858" y="847362"/>
              <a:ext cx="891115" cy="891111"/>
            </a:xfrm>
            <a:prstGeom prst="rect">
              <a:avLst/>
            </a:prstGeom>
          </p:spPr>
        </p:pic>
        <p:sp>
          <p:nvSpPr>
            <p:cNvPr id="19" name="TextBox 25">
              <a:extLst>
                <a:ext uri="{FF2B5EF4-FFF2-40B4-BE49-F238E27FC236}">
                  <a16:creationId xmlns:a16="http://schemas.microsoft.com/office/drawing/2014/main" id="{A1F706E1-76B3-48F7-87AC-176679FDC426}"/>
                </a:ext>
              </a:extLst>
            </p:cNvPr>
            <p:cNvSpPr txBox="1"/>
            <p:nvPr/>
          </p:nvSpPr>
          <p:spPr>
            <a:xfrm>
              <a:off x="8195258" y="1653999"/>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Protection</a:t>
              </a:r>
            </a:p>
          </p:txBody>
        </p:sp>
      </p:grpSp>
      <p:grpSp>
        <p:nvGrpSpPr>
          <p:cNvPr id="52" name="Gruppieren 51">
            <a:extLst>
              <a:ext uri="{FF2B5EF4-FFF2-40B4-BE49-F238E27FC236}">
                <a16:creationId xmlns:a16="http://schemas.microsoft.com/office/drawing/2014/main" id="{4ECB11E4-9AB5-4F3D-84E0-2DBADAF836A2}"/>
              </a:ext>
            </a:extLst>
          </p:cNvPr>
          <p:cNvGrpSpPr/>
          <p:nvPr/>
        </p:nvGrpSpPr>
        <p:grpSpPr>
          <a:xfrm>
            <a:off x="516078" y="1586080"/>
            <a:ext cx="934314" cy="948601"/>
            <a:chOff x="7858418" y="835689"/>
            <a:chExt cx="934314" cy="948601"/>
          </a:xfrm>
        </p:grpSpPr>
        <p:pic>
          <p:nvPicPr>
            <p:cNvPr id="9" name="Graphic 12">
              <a:extLst>
                <a:ext uri="{FF2B5EF4-FFF2-40B4-BE49-F238E27FC236}">
                  <a16:creationId xmlns:a16="http://schemas.microsoft.com/office/drawing/2014/main" id="{C84BD0ED-9A89-408A-B5E1-54811001DB7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2408" t="-42408" r="-42408" b="-42408"/>
            <a:stretch/>
          </p:blipFill>
          <p:spPr>
            <a:xfrm>
              <a:off x="7902499" y="835689"/>
              <a:ext cx="858504" cy="858497"/>
            </a:xfrm>
            <a:prstGeom prst="rect">
              <a:avLst/>
            </a:prstGeom>
          </p:spPr>
        </p:pic>
        <p:sp>
          <p:nvSpPr>
            <p:cNvPr id="10" name="TextBox 23">
              <a:extLst>
                <a:ext uri="{FF2B5EF4-FFF2-40B4-BE49-F238E27FC236}">
                  <a16:creationId xmlns:a16="http://schemas.microsoft.com/office/drawing/2014/main" id="{5A27D365-E47C-4928-8044-0F8412C833C1}"/>
                </a:ext>
              </a:extLst>
            </p:cNvPr>
            <p:cNvSpPr txBox="1"/>
            <p:nvPr/>
          </p:nvSpPr>
          <p:spPr>
            <a:xfrm>
              <a:off x="7858418" y="1567051"/>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Endpoint </a:t>
              </a:r>
              <a:br>
                <a:rPr lang="en-US" sz="784">
                  <a:solidFill>
                    <a:srgbClr val="282828"/>
                  </a:solidFill>
                  <a:latin typeface="Segoe UI"/>
                </a:rPr>
              </a:br>
              <a:r>
                <a:rPr kumimoji="0" lang="en-US" sz="784" b="0" i="0" u="none" strike="noStrike" kern="1200" cap="none" spc="0" normalizeH="0" baseline="0" noProof="0">
                  <a:ln>
                    <a:noFill/>
                  </a:ln>
                  <a:solidFill>
                    <a:srgbClr val="282828"/>
                  </a:solidFill>
                  <a:effectLst/>
                  <a:uLnTx/>
                  <a:uFillTx/>
                  <a:latin typeface="Segoe UI"/>
                  <a:ea typeface="+mn-ea"/>
                  <a:cs typeface="+mn-cs"/>
                </a:rPr>
                <a:t>Manager</a:t>
              </a:r>
            </a:p>
          </p:txBody>
        </p:sp>
      </p:grpSp>
      <p:sp>
        <p:nvSpPr>
          <p:cNvPr id="2" name="Title 1">
            <a:extLst>
              <a:ext uri="{FF2B5EF4-FFF2-40B4-BE49-F238E27FC236}">
                <a16:creationId xmlns:a16="http://schemas.microsoft.com/office/drawing/2014/main" id="{009D6110-8011-4432-BCF4-1740A4250094}"/>
              </a:ext>
            </a:extLst>
          </p:cNvPr>
          <p:cNvSpPr>
            <a:spLocks noGrp="1"/>
          </p:cNvSpPr>
          <p:nvPr>
            <p:ph type="title"/>
          </p:nvPr>
        </p:nvSpPr>
        <p:spPr>
          <a:xfrm>
            <a:off x="319744" y="310292"/>
            <a:ext cx="11336039" cy="758022"/>
          </a:xfrm>
        </p:spPr>
        <p:txBody>
          <a:bodyPr/>
          <a:lstStyle/>
          <a:p>
            <a:r>
              <a:rPr lang="en-GB"/>
              <a:t>Security Features in M365 Business Premium </a:t>
            </a:r>
          </a:p>
        </p:txBody>
      </p:sp>
      <p:grpSp>
        <p:nvGrpSpPr>
          <p:cNvPr id="57" name="Gruppieren 56">
            <a:extLst>
              <a:ext uri="{FF2B5EF4-FFF2-40B4-BE49-F238E27FC236}">
                <a16:creationId xmlns:a16="http://schemas.microsoft.com/office/drawing/2014/main" id="{D2470B6C-A329-4F4E-91F8-DA4B497868B8}"/>
              </a:ext>
            </a:extLst>
          </p:cNvPr>
          <p:cNvGrpSpPr/>
          <p:nvPr/>
        </p:nvGrpSpPr>
        <p:grpSpPr>
          <a:xfrm>
            <a:off x="6401293" y="2893497"/>
            <a:ext cx="476646" cy="707224"/>
            <a:chOff x="11009544" y="1107129"/>
            <a:chExt cx="476646" cy="707224"/>
          </a:xfrm>
        </p:grpSpPr>
        <p:pic>
          <p:nvPicPr>
            <p:cNvPr id="43" name="Picture 2" descr="See the source image">
              <a:extLst>
                <a:ext uri="{FF2B5EF4-FFF2-40B4-BE49-F238E27FC236}">
                  <a16:creationId xmlns:a16="http://schemas.microsoft.com/office/drawing/2014/main" id="{FD7659D8-81F8-4BEE-BF6A-1FCE7A27F3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9683" y="1107129"/>
              <a:ext cx="421790" cy="42178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32">
              <a:extLst>
                <a:ext uri="{FF2B5EF4-FFF2-40B4-BE49-F238E27FC236}">
                  <a16:creationId xmlns:a16="http://schemas.microsoft.com/office/drawing/2014/main" id="{6635B906-52C9-4B38-B6E6-20589B4285C6}"/>
                </a:ext>
              </a:extLst>
            </p:cNvPr>
            <p:cNvSpPr txBox="1"/>
            <p:nvPr/>
          </p:nvSpPr>
          <p:spPr>
            <a:xfrm>
              <a:off x="11009544" y="1597438"/>
              <a:ext cx="476646" cy="216915"/>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 for O365</a:t>
              </a:r>
            </a:p>
          </p:txBody>
        </p:sp>
      </p:grpSp>
      <p:grpSp>
        <p:nvGrpSpPr>
          <p:cNvPr id="56" name="Gruppieren 55">
            <a:extLst>
              <a:ext uri="{FF2B5EF4-FFF2-40B4-BE49-F238E27FC236}">
                <a16:creationId xmlns:a16="http://schemas.microsoft.com/office/drawing/2014/main" id="{4E2E61B2-0BBB-4B30-A383-DE178863A38D}"/>
              </a:ext>
            </a:extLst>
          </p:cNvPr>
          <p:cNvGrpSpPr/>
          <p:nvPr/>
        </p:nvGrpSpPr>
        <p:grpSpPr>
          <a:xfrm>
            <a:off x="6378648" y="1745410"/>
            <a:ext cx="521939" cy="749848"/>
            <a:chOff x="10418607" y="1195231"/>
            <a:chExt cx="521939" cy="749848"/>
          </a:xfrm>
        </p:grpSpPr>
        <p:sp>
          <p:nvSpPr>
            <p:cNvPr id="23" name="TextBox 28">
              <a:extLst>
                <a:ext uri="{FF2B5EF4-FFF2-40B4-BE49-F238E27FC236}">
                  <a16:creationId xmlns:a16="http://schemas.microsoft.com/office/drawing/2014/main" id="{02647804-ECE6-4D0F-9BA1-7976C6B24797}"/>
                </a:ext>
              </a:extLst>
            </p:cNvPr>
            <p:cNvSpPr txBox="1"/>
            <p:nvPr/>
          </p:nvSpPr>
          <p:spPr>
            <a:xfrm>
              <a:off x="10418607" y="1736080"/>
              <a:ext cx="521939"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pic>
          <p:nvPicPr>
            <p:cNvPr id="47" name="Picture 14" descr="Blue shield icon">
              <a:extLst>
                <a:ext uri="{FF2B5EF4-FFF2-40B4-BE49-F238E27FC236}">
                  <a16:creationId xmlns:a16="http://schemas.microsoft.com/office/drawing/2014/main" id="{55A7307D-3B73-4A9A-BC20-02161A9AFC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1391" y="1195231"/>
              <a:ext cx="416369" cy="438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uppieren 57">
            <a:extLst>
              <a:ext uri="{FF2B5EF4-FFF2-40B4-BE49-F238E27FC236}">
                <a16:creationId xmlns:a16="http://schemas.microsoft.com/office/drawing/2014/main" id="{4AB2E1B6-4572-456B-8C08-9C2740FC2798}"/>
              </a:ext>
            </a:extLst>
          </p:cNvPr>
          <p:cNvGrpSpPr/>
          <p:nvPr/>
        </p:nvGrpSpPr>
        <p:grpSpPr>
          <a:xfrm>
            <a:off x="6345951" y="3953744"/>
            <a:ext cx="596848" cy="821858"/>
            <a:chOff x="11398675" y="1213610"/>
            <a:chExt cx="596848" cy="821858"/>
          </a:xfrm>
        </p:grpSpPr>
        <p:sp>
          <p:nvSpPr>
            <p:cNvPr id="49" name="TextBox 36">
              <a:extLst>
                <a:ext uri="{FF2B5EF4-FFF2-40B4-BE49-F238E27FC236}">
                  <a16:creationId xmlns:a16="http://schemas.microsoft.com/office/drawing/2014/main" id="{05196C03-F63D-47D5-AC8C-54AF9FCD7264}"/>
                </a:ext>
              </a:extLst>
            </p:cNvPr>
            <p:cNvSpPr txBox="1"/>
            <p:nvPr/>
          </p:nvSpPr>
          <p:spPr>
            <a:xfrm>
              <a:off x="11458776" y="1826469"/>
              <a:ext cx="476646"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Cloud App Security</a:t>
              </a:r>
            </a:p>
          </p:txBody>
        </p:sp>
        <p:pic>
          <p:nvPicPr>
            <p:cNvPr id="51" name="Graphic 37" descr="Cloud">
              <a:extLst>
                <a:ext uri="{FF2B5EF4-FFF2-40B4-BE49-F238E27FC236}">
                  <a16:creationId xmlns:a16="http://schemas.microsoft.com/office/drawing/2014/main" id="{41A6E7D4-3D3D-49EA-BE06-E2EB3D666F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98675" y="1213610"/>
              <a:ext cx="596848" cy="648403"/>
            </a:xfrm>
            <a:prstGeom prst="rect">
              <a:avLst/>
            </a:prstGeom>
          </p:spPr>
        </p:pic>
      </p:grpSp>
      <p:pic>
        <p:nvPicPr>
          <p:cNvPr id="3" name="Graphic 2" descr="Lock">
            <a:extLst>
              <a:ext uri="{FF2B5EF4-FFF2-40B4-BE49-F238E27FC236}">
                <a16:creationId xmlns:a16="http://schemas.microsoft.com/office/drawing/2014/main" id="{DCC22B32-7D48-4B6C-879E-14B33A1F55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89182" y="4161648"/>
            <a:ext cx="231500" cy="231500"/>
          </a:xfrm>
          <a:prstGeom prst="rect">
            <a:avLst/>
          </a:prstGeom>
        </p:spPr>
      </p:pic>
    </p:spTree>
    <p:extLst>
      <p:ext uri="{BB962C8B-B14F-4D97-AF65-F5344CB8AC3E}">
        <p14:creationId xmlns:p14="http://schemas.microsoft.com/office/powerpoint/2010/main" val="19550158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05A3DC2-5DFB-40EA-B69C-29A35435455E}"/>
              </a:ext>
            </a:extLst>
          </p:cNvPr>
          <p:cNvSpPr/>
          <p:nvPr/>
        </p:nvSpPr>
        <p:spPr bwMode="auto">
          <a:xfrm>
            <a:off x="348036" y="1030946"/>
            <a:ext cx="4028461" cy="1121263"/>
          </a:xfrm>
          <a:prstGeom prst="rect">
            <a:avLst/>
          </a:prstGeom>
          <a:noFill/>
          <a:ln w="19050">
            <a:solidFill>
              <a:srgbClr val="7030A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FC506066-0A88-4A78-B1FC-95B8E6A0E1D4}"/>
              </a:ext>
            </a:extLst>
          </p:cNvPr>
          <p:cNvSpPr>
            <a:spLocks noGrp="1"/>
          </p:cNvSpPr>
          <p:nvPr>
            <p:ph type="title"/>
          </p:nvPr>
        </p:nvSpPr>
        <p:spPr>
          <a:xfrm>
            <a:off x="235558" y="170362"/>
            <a:ext cx="7065682" cy="758022"/>
          </a:xfrm>
        </p:spPr>
        <p:txBody>
          <a:bodyPr/>
          <a:lstStyle/>
          <a:p>
            <a:r>
              <a:rPr lang="en-GB"/>
              <a:t>Upsell Scenarios | Business SKU Summary</a:t>
            </a:r>
          </a:p>
        </p:txBody>
      </p:sp>
      <p:sp>
        <p:nvSpPr>
          <p:cNvPr id="52" name="Rectangle 51">
            <a:extLst>
              <a:ext uri="{FF2B5EF4-FFF2-40B4-BE49-F238E27FC236}">
                <a16:creationId xmlns:a16="http://schemas.microsoft.com/office/drawing/2014/main" id="{C38B25BC-446D-4DE9-AA26-728217E323F9}"/>
              </a:ext>
            </a:extLst>
          </p:cNvPr>
          <p:cNvSpPr/>
          <p:nvPr/>
        </p:nvSpPr>
        <p:spPr bwMode="auto">
          <a:xfrm>
            <a:off x="296423" y="976240"/>
            <a:ext cx="7851974" cy="1466812"/>
          </a:xfrm>
          <a:prstGeom prst="rect">
            <a:avLst/>
          </a:prstGeom>
          <a:noFill/>
          <a:ln w="19050">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54" name="Rectangle 53">
            <a:extLst>
              <a:ext uri="{FF2B5EF4-FFF2-40B4-BE49-F238E27FC236}">
                <a16:creationId xmlns:a16="http://schemas.microsoft.com/office/drawing/2014/main" id="{7CE350C2-C3BC-44D9-BFBE-304A2AEC1112}"/>
              </a:ext>
            </a:extLst>
          </p:cNvPr>
          <p:cNvSpPr/>
          <p:nvPr/>
        </p:nvSpPr>
        <p:spPr bwMode="auto">
          <a:xfrm>
            <a:off x="240950" y="928384"/>
            <a:ext cx="11756781" cy="1826166"/>
          </a:xfrm>
          <a:prstGeom prst="rect">
            <a:avLst/>
          </a:prstGeom>
          <a:noFill/>
          <a:ln w="19050">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56" name="Rectangle 55">
            <a:extLst>
              <a:ext uri="{FF2B5EF4-FFF2-40B4-BE49-F238E27FC236}">
                <a16:creationId xmlns:a16="http://schemas.microsoft.com/office/drawing/2014/main" id="{F4377240-EF5F-4683-9F4B-EF8101CD6391}"/>
              </a:ext>
            </a:extLst>
          </p:cNvPr>
          <p:cNvSpPr/>
          <p:nvPr/>
        </p:nvSpPr>
        <p:spPr bwMode="auto">
          <a:xfrm>
            <a:off x="3870982" y="1023301"/>
            <a:ext cx="3728801" cy="1128908"/>
          </a:xfrm>
          <a:prstGeom prst="rect">
            <a:avLst/>
          </a:prstGeom>
          <a:noFill/>
          <a:ln w="19050">
            <a:solidFill>
              <a:srgbClr val="F07B1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EEA0B3DF-B17E-4528-A0AB-F11C1CDF439E}"/>
              </a:ext>
            </a:extLst>
          </p:cNvPr>
          <p:cNvSpPr/>
          <p:nvPr/>
        </p:nvSpPr>
        <p:spPr bwMode="auto">
          <a:xfrm>
            <a:off x="398301" y="1075604"/>
            <a:ext cx="482398" cy="995939"/>
          </a:xfrm>
          <a:prstGeom prst="rect">
            <a:avLst/>
          </a:prstGeom>
          <a:noFill/>
          <a:ln w="19050">
            <a:solidFill>
              <a:srgbClr val="00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60" name="TextBox 59">
            <a:extLst>
              <a:ext uri="{FF2B5EF4-FFF2-40B4-BE49-F238E27FC236}">
                <a16:creationId xmlns:a16="http://schemas.microsoft.com/office/drawing/2014/main" id="{A59C6D46-B201-410F-94BC-59C6D617A25A}"/>
              </a:ext>
            </a:extLst>
          </p:cNvPr>
          <p:cNvSpPr txBox="1"/>
          <p:nvPr/>
        </p:nvSpPr>
        <p:spPr>
          <a:xfrm>
            <a:off x="266415" y="1733348"/>
            <a:ext cx="746038"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UI Semibold"/>
                <a:ea typeface="+mn-ea"/>
                <a:cs typeface="+mn-cs"/>
              </a:rPr>
              <a:t>Email</a:t>
            </a:r>
          </a:p>
        </p:txBody>
      </p:sp>
      <p:sp>
        <p:nvSpPr>
          <p:cNvPr id="62" name="TextBox 61">
            <a:extLst>
              <a:ext uri="{FF2B5EF4-FFF2-40B4-BE49-F238E27FC236}">
                <a16:creationId xmlns:a16="http://schemas.microsoft.com/office/drawing/2014/main" id="{470820F2-F784-4413-809E-D546B7DE9CE5}"/>
              </a:ext>
            </a:extLst>
          </p:cNvPr>
          <p:cNvSpPr txBox="1"/>
          <p:nvPr/>
        </p:nvSpPr>
        <p:spPr>
          <a:xfrm>
            <a:off x="1461382" y="1790334"/>
            <a:ext cx="1794402"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7030A0"/>
                </a:solidFill>
                <a:effectLst/>
                <a:uLnTx/>
                <a:uFillTx/>
                <a:latin typeface="Segoe UI Semibold"/>
                <a:ea typeface="+mn-ea"/>
                <a:cs typeface="+mn-cs"/>
              </a:rPr>
              <a:t>M365 Business Basic</a:t>
            </a:r>
          </a:p>
        </p:txBody>
      </p:sp>
      <p:sp>
        <p:nvSpPr>
          <p:cNvPr id="64" name="TextBox 63">
            <a:extLst>
              <a:ext uri="{FF2B5EF4-FFF2-40B4-BE49-F238E27FC236}">
                <a16:creationId xmlns:a16="http://schemas.microsoft.com/office/drawing/2014/main" id="{6B153072-1779-4803-801D-8DB0B6A7C7F6}"/>
              </a:ext>
            </a:extLst>
          </p:cNvPr>
          <p:cNvSpPr txBox="1"/>
          <p:nvPr/>
        </p:nvSpPr>
        <p:spPr>
          <a:xfrm>
            <a:off x="5365651" y="1790334"/>
            <a:ext cx="1164421"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07B10"/>
                </a:solidFill>
                <a:effectLst/>
                <a:uLnTx/>
                <a:uFillTx/>
                <a:latin typeface="Segoe UI Semibold"/>
                <a:ea typeface="+mn-ea"/>
                <a:cs typeface="+mn-cs"/>
              </a:rPr>
              <a:t>M365 Apps</a:t>
            </a:r>
          </a:p>
        </p:txBody>
      </p:sp>
      <p:sp>
        <p:nvSpPr>
          <p:cNvPr id="66" name="TextBox 65">
            <a:extLst>
              <a:ext uri="{FF2B5EF4-FFF2-40B4-BE49-F238E27FC236}">
                <a16:creationId xmlns:a16="http://schemas.microsoft.com/office/drawing/2014/main" id="{D4895758-88EE-4B1A-AC17-CB81EDB7806A}"/>
              </a:ext>
            </a:extLst>
          </p:cNvPr>
          <p:cNvSpPr txBox="1"/>
          <p:nvPr/>
        </p:nvSpPr>
        <p:spPr>
          <a:xfrm>
            <a:off x="3179672" y="2102889"/>
            <a:ext cx="2070760"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F0000"/>
                </a:solidFill>
                <a:effectLst/>
                <a:uLnTx/>
                <a:uFillTx/>
                <a:latin typeface="Segoe UI Semibold"/>
                <a:ea typeface="+mn-ea"/>
                <a:cs typeface="+mn-cs"/>
              </a:rPr>
              <a:t>M365 Business Standard</a:t>
            </a:r>
          </a:p>
        </p:txBody>
      </p:sp>
      <p:sp>
        <p:nvSpPr>
          <p:cNvPr id="68" name="TextBox 67">
            <a:extLst>
              <a:ext uri="{FF2B5EF4-FFF2-40B4-BE49-F238E27FC236}">
                <a16:creationId xmlns:a16="http://schemas.microsoft.com/office/drawing/2014/main" id="{C29BDE6F-CB07-40FB-AABE-373152C2EE5E}"/>
              </a:ext>
            </a:extLst>
          </p:cNvPr>
          <p:cNvSpPr txBox="1"/>
          <p:nvPr/>
        </p:nvSpPr>
        <p:spPr>
          <a:xfrm>
            <a:off x="4934296" y="2397764"/>
            <a:ext cx="2073581"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B050"/>
                </a:solidFill>
                <a:effectLst/>
                <a:uLnTx/>
                <a:uFillTx/>
                <a:latin typeface="Segoe UI Semibold"/>
                <a:ea typeface="+mn-ea"/>
                <a:cs typeface="+mn-cs"/>
              </a:rPr>
              <a:t>M365 Business Premium</a:t>
            </a:r>
          </a:p>
        </p:txBody>
      </p:sp>
      <p:graphicFrame>
        <p:nvGraphicFramePr>
          <p:cNvPr id="53" name="Table 54">
            <a:extLst>
              <a:ext uri="{FF2B5EF4-FFF2-40B4-BE49-F238E27FC236}">
                <a16:creationId xmlns:a16="http://schemas.microsoft.com/office/drawing/2014/main" id="{CAA704E9-A074-4C21-B5ED-B88BE052262F}"/>
              </a:ext>
            </a:extLst>
          </p:cNvPr>
          <p:cNvGraphicFramePr>
            <a:graphicFrameLocks noGrp="1"/>
          </p:cNvGraphicFramePr>
          <p:nvPr>
            <p:extLst>
              <p:ext uri="{D42A27DB-BD31-4B8C-83A1-F6EECF244321}">
                <p14:modId xmlns:p14="http://schemas.microsoft.com/office/powerpoint/2010/main" val="1093533363"/>
              </p:ext>
            </p:extLst>
          </p:nvPr>
        </p:nvGraphicFramePr>
        <p:xfrm>
          <a:off x="238089" y="2854815"/>
          <a:ext cx="11752382" cy="3726101"/>
        </p:xfrm>
        <a:graphic>
          <a:graphicData uri="http://schemas.openxmlformats.org/drawingml/2006/table">
            <a:tbl>
              <a:tblPr>
                <a:tableStyleId>{5C22544A-7EE6-4342-B048-85BDC9FD1C3A}</a:tableStyleId>
              </a:tblPr>
              <a:tblGrid>
                <a:gridCol w="2444513">
                  <a:extLst>
                    <a:ext uri="{9D8B030D-6E8A-4147-A177-3AD203B41FA5}">
                      <a16:colId xmlns:a16="http://schemas.microsoft.com/office/drawing/2014/main" val="2265132128"/>
                    </a:ext>
                  </a:extLst>
                </a:gridCol>
                <a:gridCol w="2186939">
                  <a:extLst>
                    <a:ext uri="{9D8B030D-6E8A-4147-A177-3AD203B41FA5}">
                      <a16:colId xmlns:a16="http://schemas.microsoft.com/office/drawing/2014/main" val="3018763656"/>
                    </a:ext>
                  </a:extLst>
                </a:gridCol>
                <a:gridCol w="2419976">
                  <a:extLst>
                    <a:ext uri="{9D8B030D-6E8A-4147-A177-3AD203B41FA5}">
                      <a16:colId xmlns:a16="http://schemas.microsoft.com/office/drawing/2014/main" val="3147471215"/>
                    </a:ext>
                  </a:extLst>
                </a:gridCol>
                <a:gridCol w="2350477">
                  <a:extLst>
                    <a:ext uri="{9D8B030D-6E8A-4147-A177-3AD203B41FA5}">
                      <a16:colId xmlns:a16="http://schemas.microsoft.com/office/drawing/2014/main" val="136616930"/>
                    </a:ext>
                  </a:extLst>
                </a:gridCol>
                <a:gridCol w="2350477">
                  <a:extLst>
                    <a:ext uri="{9D8B030D-6E8A-4147-A177-3AD203B41FA5}">
                      <a16:colId xmlns:a16="http://schemas.microsoft.com/office/drawing/2014/main" val="3619962076"/>
                    </a:ext>
                  </a:extLst>
                </a:gridCol>
              </a:tblGrid>
              <a:tr h="251381">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Exchange Online ($4)</a:t>
                      </a:r>
                    </a:p>
                  </a:txBody>
                  <a:tcPr>
                    <a:solidFill>
                      <a:schemeClr val="accent1"/>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M365 Business Basic ($5)</a:t>
                      </a:r>
                    </a:p>
                  </a:txBody>
                  <a:tcPr>
                    <a:solidFill>
                      <a:srgbClr val="7030A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M365 Apps ($8.25)</a:t>
                      </a:r>
                    </a:p>
                  </a:txBody>
                  <a:tcPr>
                    <a:solidFill>
                      <a:srgbClr val="F07B1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M365 Business Standard ($12.5)</a:t>
                      </a:r>
                    </a:p>
                  </a:txBody>
                  <a:tcPr>
                    <a:solidFill>
                      <a:srgbClr val="FF000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Office 365 E3* ($20)</a:t>
                      </a:r>
                    </a:p>
                  </a:txBody>
                  <a:tcPr>
                    <a:solidFill>
                      <a:srgbClr val="FF0000"/>
                    </a:solidFill>
                  </a:tcPr>
                </a:tc>
                <a:extLst>
                  <a:ext uri="{0D108BD9-81ED-4DB2-BD59-A6C34878D82A}">
                    <a16:rowId xmlns:a16="http://schemas.microsoft.com/office/drawing/2014/main" val="2298008391"/>
                  </a:ext>
                </a:extLst>
              </a:tr>
              <a:tr h="3093839">
                <a:tc>
                  <a:txBody>
                    <a:bodyPr/>
                    <a:lstStyle/>
                    <a:p>
                      <a:pPr marL="0" indent="0">
                        <a:spcBef>
                          <a:spcPts val="0"/>
                        </a:spcBef>
                        <a:spcAft>
                          <a:spcPts val="600"/>
                        </a:spcAft>
                        <a:buFont typeface="Arial" panose="020B0604020202020204" pitchFamily="34" charset="0"/>
                        <a:buNone/>
                      </a:pPr>
                      <a:r>
                        <a:rPr lang="en-GB" sz="900"/>
                        <a:t>Create a hub for teamwork to connect with your teams and customers via chat, call or videoconference and collaborate.</a:t>
                      </a:r>
                    </a:p>
                    <a:p>
                      <a:pPr marL="0" indent="0">
                        <a:spcBef>
                          <a:spcPts val="0"/>
                        </a:spcBef>
                        <a:spcAft>
                          <a:spcPts val="600"/>
                        </a:spcAft>
                        <a:buFont typeface="Arial" panose="020B0604020202020204" pitchFamily="34" charset="0"/>
                        <a:buNone/>
                      </a:pPr>
                      <a:r>
                        <a:rPr lang="en-GB" sz="900"/>
                        <a:t>Access web versions of Office apps: Outlook, Word, Excel, PowerPoint, OneNote.</a:t>
                      </a:r>
                    </a:p>
                    <a:p>
                      <a:pPr marL="0" indent="0">
                        <a:spcBef>
                          <a:spcPts val="0"/>
                        </a:spcBef>
                        <a:spcAft>
                          <a:spcPts val="600"/>
                        </a:spcAft>
                        <a:buFont typeface="Arial" panose="020B0604020202020204" pitchFamily="34" charset="0"/>
                        <a:buNone/>
                      </a:pPr>
                      <a:r>
                        <a:rPr lang="en-GB" sz="900"/>
                        <a:t>Store and share files with 1 TB of file storage in the cloud per user. </a:t>
                      </a:r>
                    </a:p>
                    <a:p>
                      <a:pPr marL="0" indent="0">
                        <a:spcBef>
                          <a:spcPts val="0"/>
                        </a:spcBef>
                        <a:spcAft>
                          <a:spcPts val="600"/>
                        </a:spcAft>
                        <a:buFont typeface="Arial" panose="020B0604020202020204" pitchFamily="34" charset="0"/>
                        <a:buNone/>
                      </a:pPr>
                      <a:r>
                        <a:rPr lang="en-GB" sz="900"/>
                        <a:t>Co-author files in real time, auto-save to avoid loosing progress, keep backups and recover old versions when needed.</a:t>
                      </a:r>
                    </a:p>
                    <a:p>
                      <a:pPr marL="0" indent="0">
                        <a:spcBef>
                          <a:spcPts val="0"/>
                        </a:spcBef>
                        <a:spcAft>
                          <a:spcPts val="600"/>
                        </a:spcAft>
                        <a:buFont typeface="Arial" panose="020B0604020202020204" pitchFamily="34" charset="0"/>
                        <a:buNone/>
                      </a:pPr>
                      <a:r>
                        <a:rPr lang="en-GB" sz="900"/>
                        <a:t>Create simple forms, surveys and polls</a:t>
                      </a:r>
                    </a:p>
                    <a:p>
                      <a:pPr marL="0" indent="0">
                        <a:spcBef>
                          <a:spcPts val="0"/>
                        </a:spcBef>
                        <a:spcAft>
                          <a:spcPts val="600"/>
                        </a:spcAft>
                        <a:buFont typeface="Arial" panose="020B0604020202020204" pitchFamily="34" charset="0"/>
                        <a:buNone/>
                      </a:pPr>
                      <a:r>
                        <a:rPr lang="en-GB" sz="900"/>
                        <a:t>Manage tasks (personal/groups) and stay on track with Planner and its Teams integration</a:t>
                      </a:r>
                    </a:p>
                    <a:p>
                      <a:pPr marL="0" indent="0">
                        <a:spcBef>
                          <a:spcPts val="0"/>
                        </a:spcBef>
                        <a:spcAft>
                          <a:spcPts val="600"/>
                        </a:spcAft>
                        <a:buFont typeface="Arial" panose="020B0604020202020204" pitchFamily="34" charset="0"/>
                        <a:buNone/>
                      </a:pPr>
                      <a:r>
                        <a:rPr lang="en-GB" sz="900"/>
                        <a:t>Automate processes, develop apps without the need of coding skills</a:t>
                      </a:r>
                    </a:p>
                  </a:txBody>
                  <a:tcPr>
                    <a:solidFill>
                      <a:schemeClr val="bg1">
                        <a:lumMod val="95000"/>
                      </a:schemeClr>
                    </a:solidFill>
                  </a:tcPr>
                </a:tc>
                <a:tc>
                  <a:txBody>
                    <a:bodyPr/>
                    <a:lstStyle/>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AI-infused desktop apps connected to cloud services. Always up-to-date.</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Install in up to 5 PCs/Macs, 5 tablets and 5 mobile devices concurrently</a:t>
                      </a:r>
                    </a:p>
                    <a:p>
                      <a:pPr marL="0" lvl="0" indent="0" algn="l" rtl="0" eaLnBrk="1" latinLnBrk="0" hangingPunct="1">
                        <a:spcBef>
                          <a:spcPts val="0"/>
                        </a:spcBef>
                        <a:spcAft>
                          <a:spcPts val="600"/>
                        </a:spcAft>
                        <a:buClr>
                          <a:srgbClr val="0078D7"/>
                        </a:buClr>
                        <a:buFont typeface="Arial" panose="020B0604020202020204" pitchFamily="34" charset="0"/>
                        <a:buNone/>
                      </a:pPr>
                      <a:r>
                        <a:rPr lang="en-US" sz="900" kern="1200" noProof="0">
                          <a:solidFill>
                            <a:schemeClr val="dk1"/>
                          </a:solidFill>
                          <a:latin typeface="+mn-lt"/>
                          <a:ea typeface="+mn-ea"/>
                          <a:cs typeface="+mn-cs"/>
                        </a:rPr>
                        <a:t>Make amazing content with</a:t>
                      </a:r>
                      <a:r>
                        <a:rPr lang="en-US" sz="900" kern="1200">
                          <a:solidFill>
                            <a:schemeClr val="dk1"/>
                          </a:solidFill>
                          <a:latin typeface="+mn-lt"/>
                          <a:ea typeface="+mn-ea"/>
                          <a:cs typeface="+mn-cs"/>
                        </a:rPr>
                        <a:t> Editor, </a:t>
                      </a:r>
                      <a:r>
                        <a:rPr lang="en-US" sz="900" kern="1200">
                          <a:solidFill>
                            <a:schemeClr val="dk1"/>
                          </a:solidFill>
                          <a:latin typeface="+mn-lt"/>
                          <a:ea typeface="+mn-ea"/>
                          <a:cs typeface="+mn-cs"/>
                          <a:sym typeface="Symbol" panose="05050102010706020507" pitchFamily="18" charset="2"/>
                        </a:rPr>
                        <a:t> Designer, Tap, Presenter Coach</a:t>
                      </a:r>
                      <a:r>
                        <a:rPr lang="en-US" sz="900" kern="1200">
                          <a:solidFill>
                            <a:schemeClr val="dk1"/>
                          </a:solidFill>
                          <a:latin typeface="+mn-lt"/>
                          <a:ea typeface="+mn-ea"/>
                          <a:cs typeface="+mn-cs"/>
                        </a:rPr>
                        <a:t> </a:t>
                      </a:r>
                    </a:p>
                    <a:p>
                      <a:pPr marL="0" lvl="0" indent="0" algn="l" defTabSz="914367" rtl="0" eaLnBrk="1" latinLnBrk="0" hangingPunct="1">
                        <a:spcBef>
                          <a:spcPts val="0"/>
                        </a:spcBef>
                        <a:spcAft>
                          <a:spcPts val="600"/>
                        </a:spcAft>
                        <a:buClr>
                          <a:srgbClr val="0078D7"/>
                        </a:buClr>
                        <a:buFont typeface="Arial" panose="020B0604020202020204" pitchFamily="34" charset="0"/>
                        <a:buNone/>
                        <a:defRPr/>
                      </a:pPr>
                      <a:r>
                        <a:rPr lang="en-US" sz="900" kern="1200" noProof="0">
                          <a:solidFill>
                            <a:schemeClr val="dk1"/>
                          </a:solidFill>
                          <a:latin typeface="+mn-lt"/>
                          <a:ea typeface="+mn-ea"/>
                          <a:cs typeface="+mn-cs"/>
                        </a:rPr>
                        <a:t>Get work done faster with Dictation, </a:t>
                      </a:r>
                      <a:r>
                        <a:rPr lang="en-US" sz="900" kern="1200">
                          <a:solidFill>
                            <a:schemeClr val="dk1"/>
                          </a:solidFill>
                          <a:latin typeface="+mn-lt"/>
                          <a:ea typeface="+mn-ea"/>
                          <a:cs typeface="+mn-cs"/>
                          <a:sym typeface="Symbol" panose="05050102010706020507" pitchFamily="18" charset="2"/>
                        </a:rPr>
                        <a:t>Researcher, Insert Data from Picture</a:t>
                      </a:r>
                    </a:p>
                    <a:p>
                      <a:pPr marL="0" lvl="0" indent="0" algn="l" rtl="0" eaLnBrk="1" latinLnBrk="0" hangingPunct="1">
                        <a:spcBef>
                          <a:spcPts val="0"/>
                        </a:spcBef>
                        <a:spcAft>
                          <a:spcPts val="600"/>
                        </a:spcAft>
                        <a:buClr>
                          <a:srgbClr val="0078D7"/>
                        </a:buClr>
                        <a:buFont typeface="Arial" panose="020B0604020202020204" pitchFamily="34" charset="0"/>
                        <a:buNone/>
                      </a:pPr>
                      <a:r>
                        <a:rPr lang="en-US" sz="900" kern="1200" noProof="0">
                          <a:solidFill>
                            <a:schemeClr val="dk1"/>
                          </a:solidFill>
                          <a:latin typeface="+mn-lt"/>
                          <a:ea typeface="+mn-ea"/>
                          <a:cs typeface="+mn-cs"/>
                        </a:rPr>
                        <a:t>Work together across apps with real-time Co-authoring, </a:t>
                      </a:r>
                      <a:r>
                        <a:rPr lang="en-US" sz="900" kern="1200">
                          <a:solidFill>
                            <a:schemeClr val="dk1"/>
                          </a:solidFill>
                          <a:latin typeface="+mn-lt"/>
                          <a:ea typeface="+mn-ea"/>
                          <a:cs typeface="+mn-cs"/>
                          <a:sym typeface="Symbol" panose="05050102010706020507" pitchFamily="18" charset="2"/>
                        </a:rPr>
                        <a:t>@mentions and Teams-Office apps integration</a:t>
                      </a:r>
                      <a:r>
                        <a:rPr lang="en-US" sz="900" kern="1200">
                          <a:solidFill>
                            <a:schemeClr val="dk1"/>
                          </a:solidFill>
                          <a:latin typeface="+mn-lt"/>
                          <a:ea typeface="+mn-ea"/>
                          <a:cs typeface="+mn-cs"/>
                        </a:rPr>
                        <a:t>  </a:t>
                      </a:r>
                      <a:endParaRPr lang="en-US" sz="900" kern="1200" noProof="0">
                        <a:solidFill>
                          <a:schemeClr val="dk1"/>
                        </a:solidFill>
                        <a:latin typeface="+mn-lt"/>
                        <a:ea typeface="+mn-ea"/>
                        <a:cs typeface="+mn-cs"/>
                      </a:endParaRPr>
                    </a:p>
                    <a:p>
                      <a:pPr marL="0" lvl="0" indent="0" algn="l" defTabSz="914367" rtl="0" eaLnBrk="1" latinLnBrk="0" hangingPunct="1">
                        <a:spcBef>
                          <a:spcPts val="0"/>
                        </a:spcBef>
                        <a:spcAft>
                          <a:spcPts val="600"/>
                        </a:spcAft>
                        <a:buClr>
                          <a:srgbClr val="0078D7"/>
                        </a:buClr>
                        <a:buFont typeface="Arial" panose="020B0604020202020204" pitchFamily="34" charset="0"/>
                        <a:buNone/>
                        <a:defRPr/>
                      </a:pPr>
                      <a:r>
                        <a:rPr lang="en-US" sz="900" kern="1200" noProof="0">
                          <a:solidFill>
                            <a:schemeClr val="dk1"/>
                          </a:solidFill>
                          <a:latin typeface="+mn-lt"/>
                          <a:ea typeface="+mn-ea"/>
                          <a:cs typeface="+mn-cs"/>
                        </a:rPr>
                        <a:t>Keep current always with Version History, </a:t>
                      </a:r>
                      <a:r>
                        <a:rPr lang="en-US" sz="900" kern="1200">
                          <a:solidFill>
                            <a:schemeClr val="dk1"/>
                          </a:solidFill>
                          <a:latin typeface="+mn-lt"/>
                          <a:ea typeface="+mn-ea"/>
                          <a:cs typeface="+mn-cs"/>
                          <a:sym typeface="Symbol" panose="05050102010706020507" pitchFamily="18" charset="2"/>
                        </a:rPr>
                        <a:t>Shared with Me, While You Were Away</a:t>
                      </a:r>
                      <a:endParaRPr lang="en-US" sz="900" kern="1200" noProof="0">
                        <a:solidFill>
                          <a:schemeClr val="dk1"/>
                        </a:solidFill>
                        <a:latin typeface="+mn-lt"/>
                        <a:ea typeface="+mn-ea"/>
                        <a:cs typeface="+mn-cs"/>
                      </a:endParaRPr>
                    </a:p>
                    <a:p>
                      <a:pPr marL="0" lvl="0" indent="0" algn="l" defTabSz="914367" rtl="0" eaLnBrk="1" latinLnBrk="0" hangingPunct="1">
                        <a:spcBef>
                          <a:spcPts val="0"/>
                        </a:spcBef>
                        <a:spcAft>
                          <a:spcPts val="600"/>
                        </a:spcAft>
                        <a:buClr>
                          <a:srgbClr val="0078D7"/>
                        </a:buClr>
                        <a:buFont typeface="Arial" panose="020B0604020202020204" pitchFamily="34" charset="0"/>
                        <a:buNone/>
                        <a:defRPr/>
                      </a:pPr>
                      <a:r>
                        <a:rPr lang="en-US" sz="900" kern="1200" noProof="0">
                          <a:solidFill>
                            <a:schemeClr val="dk1"/>
                          </a:solidFill>
                          <a:latin typeface="+mn-lt"/>
                          <a:ea typeface="+mn-ea"/>
                          <a:cs typeface="+mn-cs"/>
                        </a:rPr>
                        <a:t>Draw visualized insights with New data types, </a:t>
                      </a:r>
                      <a:r>
                        <a:rPr lang="en-US" sz="900" kern="1200">
                          <a:solidFill>
                            <a:schemeClr val="dk1"/>
                          </a:solidFill>
                          <a:latin typeface="+mn-lt"/>
                          <a:ea typeface="+mn-ea"/>
                          <a:cs typeface="+mn-cs"/>
                          <a:sym typeface="Symbol" panose="05050102010706020507" pitchFamily="18" charset="2"/>
                        </a:rPr>
                        <a:t>Ideas, XLOOKUP</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900" kern="1200" noProof="0">
                          <a:solidFill>
                            <a:schemeClr val="dk1"/>
                          </a:solidFill>
                          <a:latin typeface="+mn-lt"/>
                          <a:ea typeface="+mn-ea"/>
                          <a:cs typeface="+mn-cs"/>
                          <a:sym typeface="Symbol" panose="05050102010706020507" pitchFamily="18" charset="2"/>
                        </a:rPr>
                        <a:t>Streamline appointment scheduling and automatically track milage as you drive</a:t>
                      </a:r>
                      <a:endParaRPr lang="en-US" sz="900" kern="1200" noProof="0">
                        <a:solidFill>
                          <a:schemeClr val="dk1"/>
                        </a:solidFill>
                        <a:latin typeface="+mn-lt"/>
                        <a:ea typeface="+mn-ea"/>
                        <a:cs typeface="+mn-cs"/>
                      </a:endParaRPr>
                    </a:p>
                  </a:txBody>
                  <a:tcPr>
                    <a:solidFill>
                      <a:schemeClr val="bg1">
                        <a:lumMod val="95000"/>
                      </a:schemeClr>
                    </a:solidFill>
                  </a:tcPr>
                </a:tc>
                <a:tc>
                  <a:txBody>
                    <a:bodyPr/>
                    <a:lstStyle/>
                    <a:p>
                      <a:pPr marL="0" indent="0">
                        <a:spcBef>
                          <a:spcPts val="0"/>
                        </a:spcBef>
                        <a:spcAft>
                          <a:spcPts val="600"/>
                        </a:spcAft>
                        <a:buFont typeface="Arial" panose="020B0604020202020204" pitchFamily="34" charset="0"/>
                        <a:buNone/>
                      </a:pPr>
                      <a:r>
                        <a:rPr lang="en-GB" sz="900"/>
                        <a:t>Host email (50GB mailbox) with your custom domain and stay on top of your email and calendar anywhere, on any device</a:t>
                      </a:r>
                    </a:p>
                    <a:p>
                      <a:pPr marL="0" indent="0">
                        <a:spcBef>
                          <a:spcPts val="0"/>
                        </a:spcBef>
                        <a:spcAft>
                          <a:spcPts val="600"/>
                        </a:spcAft>
                        <a:buFont typeface="Arial" panose="020B0604020202020204" pitchFamily="34" charset="0"/>
                        <a:buNone/>
                      </a:pPr>
                      <a:r>
                        <a:rPr lang="en-GB" sz="900"/>
                        <a:t>Create a hub for teamwork to connect with your teams and customers via chat, call or videoconference and collaborate</a:t>
                      </a:r>
                    </a:p>
                    <a:p>
                      <a:pPr marL="0" indent="0">
                        <a:spcBef>
                          <a:spcPts val="0"/>
                        </a:spcBef>
                        <a:spcAft>
                          <a:spcPts val="600"/>
                        </a:spcAft>
                        <a:buFont typeface="Arial" panose="020B0604020202020204" pitchFamily="34" charset="0"/>
                        <a:buNone/>
                      </a:pPr>
                      <a:r>
                        <a:rPr lang="en-GB" sz="900"/>
                        <a:t>Access web versions of Office apps: Outlook, Word, Excel, PowerPoint, OneNote.</a:t>
                      </a:r>
                    </a:p>
                    <a:p>
                      <a:pPr marL="0" indent="0">
                        <a:spcBef>
                          <a:spcPts val="0"/>
                        </a:spcBef>
                        <a:spcAft>
                          <a:spcPts val="600"/>
                        </a:spcAft>
                        <a:buFont typeface="Arial" panose="020B0604020202020204" pitchFamily="34" charset="0"/>
                        <a:buNone/>
                      </a:pPr>
                      <a:r>
                        <a:rPr lang="en-GB" sz="900"/>
                        <a:t>Easily create forms, surveys and polls</a:t>
                      </a:r>
                    </a:p>
                    <a:p>
                      <a:pPr marL="0" indent="0">
                        <a:spcBef>
                          <a:spcPts val="0"/>
                        </a:spcBef>
                        <a:spcAft>
                          <a:spcPts val="600"/>
                        </a:spcAft>
                        <a:buFont typeface="Arial" panose="020B0604020202020204" pitchFamily="34" charset="0"/>
                        <a:buNone/>
                      </a:pPr>
                      <a:r>
                        <a:rPr lang="en-GB" sz="900"/>
                        <a:t>Manage tasks (personal/groups) and stay on track with Planner and its Teams integration</a:t>
                      </a:r>
                    </a:p>
                    <a:p>
                      <a:pPr marL="0" indent="0">
                        <a:spcBef>
                          <a:spcPts val="0"/>
                        </a:spcBef>
                        <a:spcAft>
                          <a:spcPts val="600"/>
                        </a:spcAft>
                        <a:buFont typeface="Arial" panose="020B0604020202020204" pitchFamily="34" charset="0"/>
                        <a:buNone/>
                      </a:pPr>
                      <a:r>
                        <a:rPr lang="en-GB" sz="900"/>
                        <a:t>Automate processes, develop apps without the need of coding skills</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900" kern="1200" noProof="0">
                          <a:solidFill>
                            <a:schemeClr val="dk1"/>
                          </a:solidFill>
                          <a:latin typeface="+mn-lt"/>
                          <a:ea typeface="+mn-ea"/>
                          <a:cs typeface="+mn-cs"/>
                          <a:sym typeface="Symbol" panose="05050102010706020507" pitchFamily="18" charset="2"/>
                        </a:rPr>
                        <a:t>Streamline appointment scheduling and automatically track milage as you drive</a:t>
                      </a:r>
                      <a:endParaRPr lang="en-US" sz="900" kern="1200" noProof="0">
                        <a:solidFill>
                          <a:schemeClr val="dk1"/>
                        </a:solidFill>
                        <a:latin typeface="+mn-lt"/>
                        <a:ea typeface="+mn-ea"/>
                        <a:cs typeface="+mn-cs"/>
                      </a:endParaRPr>
                    </a:p>
                    <a:p>
                      <a:pPr marL="0" indent="0">
                        <a:spcBef>
                          <a:spcPts val="0"/>
                        </a:spcBef>
                        <a:spcAft>
                          <a:spcPts val="600"/>
                        </a:spcAft>
                        <a:buFont typeface="Arial" panose="020B0604020202020204" pitchFamily="34" charset="0"/>
                        <a:buNone/>
                      </a:pPr>
                      <a:endParaRPr lang="en-GB" sz="900"/>
                    </a:p>
                  </a:txBody>
                  <a:tcPr>
                    <a:solidFill>
                      <a:schemeClr val="bg1">
                        <a:lumMod val="95000"/>
                      </a:schemeClr>
                    </a:solidFill>
                  </a:tcPr>
                </a:tc>
                <a:tc>
                  <a:txBody>
                    <a:bodyPr/>
                    <a:lstStyle/>
                    <a:p>
                      <a:pPr marL="0" indent="0" algn="l"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Defend your business against advanced cyberthreats with sophisticated malware, phishing and ransomware protection. </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Control access to sensitive information using encryption, Conditional Access and self-password reset</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Protect your data from accidental or intentional leaks by restricting copy/paste/forward, Data Loss Prevention policies</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Secure devices that connect to your data and help keep iOS, Android, Windows, and Mac devices safe and up to date (MAM/MDM), remote wiping lost/stolen devices. Deploy Windows devices remotely with Autopilot</a:t>
                      </a:r>
                    </a:p>
                    <a:p>
                      <a:pPr marL="0" indent="0">
                        <a:spcBef>
                          <a:spcPts val="0"/>
                        </a:spcBef>
                        <a:spcAft>
                          <a:spcPts val="600"/>
                        </a:spcAft>
                        <a:buFont typeface="Arial" panose="020B0604020202020204" pitchFamily="34" charset="0"/>
                        <a:buNone/>
                      </a:pPr>
                      <a:r>
                        <a:rPr lang="en-GB" sz="900"/>
                        <a:t>Get visibility and manage risk of cloud apps being used across your organisation</a:t>
                      </a:r>
                    </a:p>
                    <a:p>
                      <a:pPr marL="0" indent="0">
                        <a:spcBef>
                          <a:spcPts val="0"/>
                        </a:spcBef>
                        <a:spcAft>
                          <a:spcPts val="600"/>
                        </a:spcAft>
                        <a:buFont typeface="Arial" panose="020B0604020202020204" pitchFamily="34" charset="0"/>
                        <a:buNone/>
                      </a:pPr>
                      <a:r>
                        <a:rPr lang="en-GB" sz="900"/>
                        <a:t>Provide remote access to secure Virtual Windows Desktop environments</a:t>
                      </a:r>
                    </a:p>
                  </a:txBody>
                  <a:tcPr>
                    <a:solidFill>
                      <a:schemeClr val="bg1">
                        <a:lumMod val="95000"/>
                      </a:schemeClr>
                    </a:solidFill>
                  </a:tcPr>
                </a:tc>
                <a:tc>
                  <a:txBody>
                    <a:bodyPr/>
                    <a:lstStyle/>
                    <a:p>
                      <a:pPr marL="0" indent="0" algn="l"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Defend your business against advanced cyberthreats with sophisticated malware, phishing and ransomware protection. </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Control access to sensitive information using encryption, Conditional Access and self-password reset</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Protect your data from accidental or intentional leaks by restricting copy/paste/forward, Data Loss Prevention policies</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dk1"/>
                          </a:solidFill>
                          <a:latin typeface="+mn-lt"/>
                          <a:ea typeface="+mn-ea"/>
                          <a:cs typeface="+mn-cs"/>
                        </a:rPr>
                        <a:t>Secure devices that connect to your data and help keep iOS, Android, Windows, and Mac devices safe and up to date (MAM/MDM), remote wiping lost/stolen devices. Deploy Windows devices remotely with Autopilot</a:t>
                      </a:r>
                    </a:p>
                    <a:p>
                      <a:pPr marL="0" indent="0">
                        <a:spcBef>
                          <a:spcPts val="0"/>
                        </a:spcBef>
                        <a:spcAft>
                          <a:spcPts val="600"/>
                        </a:spcAft>
                        <a:buFont typeface="Arial" panose="020B0604020202020204" pitchFamily="34" charset="0"/>
                        <a:buNone/>
                      </a:pPr>
                      <a:r>
                        <a:rPr lang="en-GB" sz="900"/>
                        <a:t>Get visibility and manage risk of cloud apps being used across your organisation</a:t>
                      </a:r>
                    </a:p>
                    <a:p>
                      <a:pPr marL="0" indent="0">
                        <a:spcBef>
                          <a:spcPts val="0"/>
                        </a:spcBef>
                        <a:spcAft>
                          <a:spcPts val="600"/>
                        </a:spcAft>
                        <a:buFont typeface="Arial" panose="020B0604020202020204" pitchFamily="34" charset="0"/>
                        <a:buNone/>
                      </a:pPr>
                      <a:r>
                        <a:rPr lang="en-GB" sz="900"/>
                        <a:t>Provide remote access to secure Virtual Windows Desktop environments</a:t>
                      </a:r>
                    </a:p>
                  </a:txBody>
                  <a:tcPr>
                    <a:solidFill>
                      <a:schemeClr val="bg1">
                        <a:lumMod val="95000"/>
                      </a:schemeClr>
                    </a:solidFill>
                  </a:tcPr>
                </a:tc>
                <a:extLst>
                  <a:ext uri="{0D108BD9-81ED-4DB2-BD59-A6C34878D82A}">
                    <a16:rowId xmlns:a16="http://schemas.microsoft.com/office/drawing/2014/main" val="3165105501"/>
                  </a:ext>
                </a:extLst>
              </a:tr>
              <a:tr h="24108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To: </a:t>
                      </a:r>
                      <a:r>
                        <a:rPr lang="en-GB" sz="1000" b="0">
                          <a:solidFill>
                            <a:schemeClr val="bg1"/>
                          </a:solidFill>
                        </a:rPr>
                        <a:t>Microsoft 365 Business Basic ($5)</a:t>
                      </a:r>
                    </a:p>
                  </a:txBody>
                  <a:tcPr>
                    <a:solidFill>
                      <a:srgbClr val="7030A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To: </a:t>
                      </a:r>
                      <a:r>
                        <a:rPr lang="en-GB" sz="1000" b="0">
                          <a:solidFill>
                            <a:schemeClr val="bg1"/>
                          </a:solidFill>
                        </a:rPr>
                        <a:t>M365 Business Standard ($12.5)</a:t>
                      </a:r>
                    </a:p>
                  </a:txBody>
                  <a:tcPr>
                    <a:solidFill>
                      <a:srgbClr val="FF000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To: </a:t>
                      </a:r>
                      <a:r>
                        <a:rPr lang="en-GB" sz="1000" b="0">
                          <a:solidFill>
                            <a:schemeClr val="bg1"/>
                          </a:solidFill>
                        </a:rPr>
                        <a:t>M365 Business Standard ($12.5)</a:t>
                      </a:r>
                    </a:p>
                  </a:txBody>
                  <a:tcPr>
                    <a:solidFill>
                      <a:srgbClr val="FF000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To: </a:t>
                      </a:r>
                      <a:r>
                        <a:rPr lang="en-GB" sz="1000" b="0">
                          <a:solidFill>
                            <a:schemeClr val="bg1"/>
                          </a:solidFill>
                        </a:rPr>
                        <a:t>M365 Business Premium ($20)</a:t>
                      </a:r>
                    </a:p>
                  </a:txBody>
                  <a:tcPr>
                    <a:solidFill>
                      <a:srgbClr val="00B05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dirty="0">
                          <a:solidFill>
                            <a:schemeClr val="bg1"/>
                          </a:solidFill>
                        </a:rPr>
                        <a:t>To: </a:t>
                      </a:r>
                      <a:r>
                        <a:rPr lang="en-GB" sz="1000" b="0" dirty="0">
                          <a:solidFill>
                            <a:schemeClr val="bg1"/>
                          </a:solidFill>
                        </a:rPr>
                        <a:t>M365 Business Premium ($20)</a:t>
                      </a:r>
                    </a:p>
                  </a:txBody>
                  <a:tcPr>
                    <a:solidFill>
                      <a:srgbClr val="00B050"/>
                    </a:solidFill>
                  </a:tcPr>
                </a:tc>
                <a:extLst>
                  <a:ext uri="{0D108BD9-81ED-4DB2-BD59-A6C34878D82A}">
                    <a16:rowId xmlns:a16="http://schemas.microsoft.com/office/drawing/2014/main" val="3401916351"/>
                  </a:ext>
                </a:extLst>
              </a:tr>
            </a:tbl>
          </a:graphicData>
        </a:graphic>
      </p:graphicFrame>
      <p:sp>
        <p:nvSpPr>
          <p:cNvPr id="55" name="TextBox 54">
            <a:extLst>
              <a:ext uri="{FF2B5EF4-FFF2-40B4-BE49-F238E27FC236}">
                <a16:creationId xmlns:a16="http://schemas.microsoft.com/office/drawing/2014/main" id="{18EADC51-54D6-478A-95F9-B4DB68533823}"/>
              </a:ext>
            </a:extLst>
          </p:cNvPr>
          <p:cNvSpPr txBox="1"/>
          <p:nvPr/>
        </p:nvSpPr>
        <p:spPr>
          <a:xfrm>
            <a:off x="100710" y="6507124"/>
            <a:ext cx="6295634" cy="420115"/>
          </a:xfrm>
          <a:prstGeom prst="rect">
            <a:avLst/>
          </a:prstGeom>
          <a:noFill/>
        </p:spPr>
        <p:txBody>
          <a:bodyPr wrap="none" lIns="182880" tIns="146304" rIns="182880" bIns="146304" rtlCol="0" anchor="ctr">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900" b="0" i="1" u="none" strike="noStrike" kern="1200" cap="none" spc="0" normalizeH="0" baseline="0" noProof="0">
                <a:ln>
                  <a:noFill/>
                </a:ln>
                <a:solidFill>
                  <a:srgbClr val="282828">
                    <a:lumMod val="50000"/>
                    <a:lumOff val="50000"/>
                  </a:srgbClr>
                </a:solidFill>
                <a:effectLst/>
                <a:uLnTx/>
                <a:uFillTx/>
                <a:latin typeface="Segoe UI"/>
                <a:ea typeface="+mn-ea"/>
                <a:cs typeface="+mn-cs"/>
              </a:rPr>
              <a:t>*Note some customers on Office 365 E3 may require on-premise CALs that are not included in M365 Business Premium</a:t>
            </a:r>
          </a:p>
        </p:txBody>
      </p:sp>
      <p:pic>
        <p:nvPicPr>
          <p:cNvPr id="3" name="Picture 2" descr="A picture containing clock&#10;&#10;Description automatically generated">
            <a:extLst>
              <a:ext uri="{FF2B5EF4-FFF2-40B4-BE49-F238E27FC236}">
                <a16:creationId xmlns:a16="http://schemas.microsoft.com/office/drawing/2014/main" id="{903D040B-694D-45D6-9B98-EE5513F0F005}"/>
              </a:ext>
            </a:extLst>
          </p:cNvPr>
          <p:cNvPicPr>
            <a:picLocks noChangeAspect="1"/>
          </p:cNvPicPr>
          <p:nvPr/>
        </p:nvPicPr>
        <p:blipFill>
          <a:blip r:embed="rId3"/>
          <a:stretch>
            <a:fillRect/>
          </a:stretch>
        </p:blipFill>
        <p:spPr>
          <a:xfrm>
            <a:off x="317467" y="1038835"/>
            <a:ext cx="651960" cy="651961"/>
          </a:xfrm>
          <a:prstGeom prst="rect">
            <a:avLst/>
          </a:prstGeom>
          <a:ln>
            <a:noFill/>
            <a:prstDash val="dash"/>
          </a:ln>
        </p:spPr>
      </p:pic>
      <p:pic>
        <p:nvPicPr>
          <p:cNvPr id="4" name="Picture 3" descr="A picture containing clock&#10;&#10;Description automatically generated">
            <a:extLst>
              <a:ext uri="{FF2B5EF4-FFF2-40B4-BE49-F238E27FC236}">
                <a16:creationId xmlns:a16="http://schemas.microsoft.com/office/drawing/2014/main" id="{E7771EEA-3950-4B38-A3D0-9227542C82EA}"/>
              </a:ext>
            </a:extLst>
          </p:cNvPr>
          <p:cNvPicPr>
            <a:picLocks noChangeAspect="1"/>
          </p:cNvPicPr>
          <p:nvPr/>
        </p:nvPicPr>
        <p:blipFill>
          <a:blip r:embed="rId4"/>
          <a:stretch>
            <a:fillRect/>
          </a:stretch>
        </p:blipFill>
        <p:spPr>
          <a:xfrm>
            <a:off x="5429867" y="1040614"/>
            <a:ext cx="651960" cy="65196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CA592EB-99DB-4B8E-B270-3B6267C2BC7E}"/>
              </a:ext>
            </a:extLst>
          </p:cNvPr>
          <p:cNvPicPr>
            <a:picLocks noChangeAspect="1"/>
          </p:cNvPicPr>
          <p:nvPr/>
        </p:nvPicPr>
        <p:blipFill>
          <a:blip r:embed="rId5"/>
          <a:stretch>
            <a:fillRect/>
          </a:stretch>
        </p:blipFill>
        <p:spPr>
          <a:xfrm>
            <a:off x="7043310" y="1040536"/>
            <a:ext cx="651960" cy="651961"/>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3387A385-C2B6-48EF-9C48-AFC600920FC6}"/>
              </a:ext>
            </a:extLst>
          </p:cNvPr>
          <p:cNvPicPr>
            <a:picLocks noChangeAspect="1"/>
          </p:cNvPicPr>
          <p:nvPr/>
        </p:nvPicPr>
        <p:blipFill>
          <a:blip r:embed="rId6"/>
          <a:stretch>
            <a:fillRect/>
          </a:stretch>
        </p:blipFill>
        <p:spPr>
          <a:xfrm>
            <a:off x="834236" y="1030947"/>
            <a:ext cx="651960" cy="651961"/>
          </a:xfrm>
          <a:prstGeom prst="rect">
            <a:avLst/>
          </a:prstGeom>
        </p:spPr>
      </p:pic>
      <p:pic>
        <p:nvPicPr>
          <p:cNvPr id="7" name="Picture 6" descr="A close up of a logo&#10;&#10;Description automatically generated">
            <a:extLst>
              <a:ext uri="{FF2B5EF4-FFF2-40B4-BE49-F238E27FC236}">
                <a16:creationId xmlns:a16="http://schemas.microsoft.com/office/drawing/2014/main" id="{B0A190E4-383D-40CF-9E82-88CB492E7C93}"/>
              </a:ext>
            </a:extLst>
          </p:cNvPr>
          <p:cNvPicPr>
            <a:picLocks noChangeAspect="1"/>
          </p:cNvPicPr>
          <p:nvPr/>
        </p:nvPicPr>
        <p:blipFill>
          <a:blip r:embed="rId7"/>
          <a:stretch>
            <a:fillRect/>
          </a:stretch>
        </p:blipFill>
        <p:spPr>
          <a:xfrm>
            <a:off x="3762539" y="1040614"/>
            <a:ext cx="651960" cy="651961"/>
          </a:xfrm>
          <a:prstGeom prst="rect">
            <a:avLst/>
          </a:prstGeom>
        </p:spPr>
      </p:pic>
      <p:pic>
        <p:nvPicPr>
          <p:cNvPr id="8" name="Picture 7" descr="A close up of a logo&#10;&#10;Description automatically generated">
            <a:extLst>
              <a:ext uri="{FF2B5EF4-FFF2-40B4-BE49-F238E27FC236}">
                <a16:creationId xmlns:a16="http://schemas.microsoft.com/office/drawing/2014/main" id="{F255D65A-56C9-4514-8E36-801D385B02A2}"/>
              </a:ext>
            </a:extLst>
          </p:cNvPr>
          <p:cNvPicPr>
            <a:picLocks noChangeAspect="1"/>
          </p:cNvPicPr>
          <p:nvPr/>
        </p:nvPicPr>
        <p:blipFill>
          <a:blip r:embed="rId8"/>
          <a:stretch>
            <a:fillRect/>
          </a:stretch>
        </p:blipFill>
        <p:spPr>
          <a:xfrm>
            <a:off x="4354239" y="1040614"/>
            <a:ext cx="651960" cy="651961"/>
          </a:xfrm>
          <a:prstGeom prst="rect">
            <a:avLst/>
          </a:prstGeom>
        </p:spPr>
      </p:pic>
      <p:pic>
        <p:nvPicPr>
          <p:cNvPr id="9" name="Picture 8" descr="A close up of a logo&#10;&#10;Description automatically generated">
            <a:extLst>
              <a:ext uri="{FF2B5EF4-FFF2-40B4-BE49-F238E27FC236}">
                <a16:creationId xmlns:a16="http://schemas.microsoft.com/office/drawing/2014/main" id="{E801A579-DF30-43B3-9E19-2A877E88EED0}"/>
              </a:ext>
            </a:extLst>
          </p:cNvPr>
          <p:cNvPicPr>
            <a:picLocks noChangeAspect="1"/>
          </p:cNvPicPr>
          <p:nvPr/>
        </p:nvPicPr>
        <p:blipFill>
          <a:blip r:embed="rId9"/>
          <a:stretch>
            <a:fillRect/>
          </a:stretch>
        </p:blipFill>
        <p:spPr>
          <a:xfrm>
            <a:off x="5967682" y="1040614"/>
            <a:ext cx="651960" cy="651961"/>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93463FD6-5755-46F2-802E-835DFD6059EC}"/>
              </a:ext>
            </a:extLst>
          </p:cNvPr>
          <p:cNvPicPr>
            <a:picLocks noChangeAspect="1"/>
          </p:cNvPicPr>
          <p:nvPr/>
        </p:nvPicPr>
        <p:blipFill>
          <a:blip r:embed="rId10"/>
          <a:stretch>
            <a:fillRect/>
          </a:stretch>
        </p:blipFill>
        <p:spPr>
          <a:xfrm>
            <a:off x="6505495" y="1040614"/>
            <a:ext cx="651960" cy="651961"/>
          </a:xfrm>
          <a:prstGeom prst="rect">
            <a:avLst/>
          </a:prstGeom>
        </p:spPr>
      </p:pic>
      <p:pic>
        <p:nvPicPr>
          <p:cNvPr id="11" name="Picture 10" descr="A close up of a logo&#10;&#10;Description automatically generated">
            <a:extLst>
              <a:ext uri="{FF2B5EF4-FFF2-40B4-BE49-F238E27FC236}">
                <a16:creationId xmlns:a16="http://schemas.microsoft.com/office/drawing/2014/main" id="{C53524F1-4925-4B73-A993-9F0C6B62099B}"/>
              </a:ext>
            </a:extLst>
          </p:cNvPr>
          <p:cNvPicPr>
            <a:picLocks noChangeAspect="1"/>
          </p:cNvPicPr>
          <p:nvPr/>
        </p:nvPicPr>
        <p:blipFill>
          <a:blip r:embed="rId11"/>
          <a:stretch>
            <a:fillRect/>
          </a:stretch>
        </p:blipFill>
        <p:spPr>
          <a:xfrm>
            <a:off x="1372050" y="1030947"/>
            <a:ext cx="651960" cy="651961"/>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A8BDD15B-0DB2-4E49-BC6C-B6D608933448}"/>
              </a:ext>
            </a:extLst>
          </p:cNvPr>
          <p:cNvPicPr>
            <a:picLocks noChangeAspect="1"/>
          </p:cNvPicPr>
          <p:nvPr/>
        </p:nvPicPr>
        <p:blipFill>
          <a:blip r:embed="rId12"/>
          <a:stretch>
            <a:fillRect/>
          </a:stretch>
        </p:blipFill>
        <p:spPr>
          <a:xfrm>
            <a:off x="4892053" y="1040614"/>
            <a:ext cx="651960" cy="651961"/>
          </a:xfrm>
          <a:prstGeom prst="rect">
            <a:avLst/>
          </a:prstGeom>
        </p:spPr>
      </p:pic>
      <p:pic>
        <p:nvPicPr>
          <p:cNvPr id="13" name="Graphic 12">
            <a:extLst>
              <a:ext uri="{FF2B5EF4-FFF2-40B4-BE49-F238E27FC236}">
                <a16:creationId xmlns:a16="http://schemas.microsoft.com/office/drawing/2014/main" id="{C8525BA2-AE04-4E04-8EBE-A47493C7757C}"/>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42408" t="-42408" r="-42408" b="-42408"/>
          <a:stretch/>
        </p:blipFill>
        <p:spPr>
          <a:xfrm>
            <a:off x="8178445" y="1042064"/>
            <a:ext cx="652124" cy="652119"/>
          </a:xfrm>
          <a:prstGeom prst="rect">
            <a:avLst/>
          </a:prstGeom>
        </p:spPr>
      </p:pic>
      <p:sp>
        <p:nvSpPr>
          <p:cNvPr id="14" name="TextBox 13">
            <a:extLst>
              <a:ext uri="{FF2B5EF4-FFF2-40B4-BE49-F238E27FC236}">
                <a16:creationId xmlns:a16="http://schemas.microsoft.com/office/drawing/2014/main" id="{2166464E-3D0D-4C90-947B-4DDDF8F89DAC}"/>
              </a:ext>
            </a:extLst>
          </p:cNvPr>
          <p:cNvSpPr txBox="1"/>
          <p:nvPr/>
        </p:nvSpPr>
        <p:spPr>
          <a:xfrm>
            <a:off x="377301" y="1575359"/>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5" name="TextBox 14">
            <a:extLst>
              <a:ext uri="{FF2B5EF4-FFF2-40B4-BE49-F238E27FC236}">
                <a16:creationId xmlns:a16="http://schemas.microsoft.com/office/drawing/2014/main" id="{1091CD2E-93A4-4EBD-86FC-6B01542BF64E}"/>
              </a:ext>
            </a:extLst>
          </p:cNvPr>
          <p:cNvSpPr txBox="1"/>
          <p:nvPr/>
        </p:nvSpPr>
        <p:spPr>
          <a:xfrm>
            <a:off x="899267" y="1575359"/>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6" name="TextBox 15">
            <a:extLst>
              <a:ext uri="{FF2B5EF4-FFF2-40B4-BE49-F238E27FC236}">
                <a16:creationId xmlns:a16="http://schemas.microsoft.com/office/drawing/2014/main" id="{A7FB34AB-850D-4606-8D0C-F86E865B9246}"/>
              </a:ext>
            </a:extLst>
          </p:cNvPr>
          <p:cNvSpPr txBox="1"/>
          <p:nvPr/>
        </p:nvSpPr>
        <p:spPr>
          <a:xfrm>
            <a:off x="1437102" y="1575359"/>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7" name="TextBox 16">
            <a:extLst>
              <a:ext uri="{FF2B5EF4-FFF2-40B4-BE49-F238E27FC236}">
                <a16:creationId xmlns:a16="http://schemas.microsoft.com/office/drawing/2014/main" id="{DE3E0534-AE3A-4226-83FB-20F28F177BDF}"/>
              </a:ext>
            </a:extLst>
          </p:cNvPr>
          <p:cNvSpPr txBox="1"/>
          <p:nvPr/>
        </p:nvSpPr>
        <p:spPr>
          <a:xfrm>
            <a:off x="3842277" y="158502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18" name="TextBox 17">
            <a:extLst>
              <a:ext uri="{FF2B5EF4-FFF2-40B4-BE49-F238E27FC236}">
                <a16:creationId xmlns:a16="http://schemas.microsoft.com/office/drawing/2014/main" id="{3FEBDA0F-4BB6-42A6-8D58-49AF5CCE483C}"/>
              </a:ext>
            </a:extLst>
          </p:cNvPr>
          <p:cNvSpPr txBox="1"/>
          <p:nvPr/>
        </p:nvSpPr>
        <p:spPr>
          <a:xfrm>
            <a:off x="4419336" y="158502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9" name="TextBox 18">
            <a:extLst>
              <a:ext uri="{FF2B5EF4-FFF2-40B4-BE49-F238E27FC236}">
                <a16:creationId xmlns:a16="http://schemas.microsoft.com/office/drawing/2014/main" id="{AF9BE246-EB8D-435D-8211-C4927DD55140}"/>
              </a:ext>
            </a:extLst>
          </p:cNvPr>
          <p:cNvSpPr txBox="1"/>
          <p:nvPr/>
        </p:nvSpPr>
        <p:spPr>
          <a:xfrm>
            <a:off x="4957172" y="158502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20" name="TextBox 19">
            <a:extLst>
              <a:ext uri="{FF2B5EF4-FFF2-40B4-BE49-F238E27FC236}">
                <a16:creationId xmlns:a16="http://schemas.microsoft.com/office/drawing/2014/main" id="{562BC6D2-3573-4C82-A700-A19F1F42C630}"/>
              </a:ext>
            </a:extLst>
          </p:cNvPr>
          <p:cNvSpPr txBox="1"/>
          <p:nvPr/>
        </p:nvSpPr>
        <p:spPr>
          <a:xfrm>
            <a:off x="5495007" y="158502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21" name="TextBox 20">
            <a:extLst>
              <a:ext uri="{FF2B5EF4-FFF2-40B4-BE49-F238E27FC236}">
                <a16:creationId xmlns:a16="http://schemas.microsoft.com/office/drawing/2014/main" id="{D48B9C89-A79C-4924-B18E-4CFE9E4B01C2}"/>
              </a:ext>
            </a:extLst>
          </p:cNvPr>
          <p:cNvSpPr txBox="1"/>
          <p:nvPr/>
        </p:nvSpPr>
        <p:spPr>
          <a:xfrm>
            <a:off x="6003277" y="1585026"/>
            <a:ext cx="581072"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22" name="TextBox 21">
            <a:extLst>
              <a:ext uri="{FF2B5EF4-FFF2-40B4-BE49-F238E27FC236}">
                <a16:creationId xmlns:a16="http://schemas.microsoft.com/office/drawing/2014/main" id="{C6F44B78-5985-4599-B5FE-4CE521D31233}"/>
              </a:ext>
            </a:extLst>
          </p:cNvPr>
          <p:cNvSpPr txBox="1"/>
          <p:nvPr/>
        </p:nvSpPr>
        <p:spPr>
          <a:xfrm>
            <a:off x="6570679" y="158502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23" name="TextBox 22">
            <a:extLst>
              <a:ext uri="{FF2B5EF4-FFF2-40B4-BE49-F238E27FC236}">
                <a16:creationId xmlns:a16="http://schemas.microsoft.com/office/drawing/2014/main" id="{835261C1-41EA-4B99-A61E-24A5D76BC8CF}"/>
              </a:ext>
            </a:extLst>
          </p:cNvPr>
          <p:cNvSpPr txBox="1"/>
          <p:nvPr/>
        </p:nvSpPr>
        <p:spPr>
          <a:xfrm>
            <a:off x="7108514" y="158502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25" name="Graphic 24">
            <a:extLst>
              <a:ext uri="{FF2B5EF4-FFF2-40B4-BE49-F238E27FC236}">
                <a16:creationId xmlns:a16="http://schemas.microsoft.com/office/drawing/2014/main" id="{375145A4-C67A-4736-95DE-EEECE3833977}"/>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53261" t="-53261" r="-53261" b="-53261"/>
          <a:stretch/>
        </p:blipFill>
        <p:spPr>
          <a:xfrm>
            <a:off x="8760675" y="1045112"/>
            <a:ext cx="652122" cy="652119"/>
          </a:xfrm>
          <a:prstGeom prst="rect">
            <a:avLst/>
          </a:prstGeom>
        </p:spPr>
      </p:pic>
      <p:sp>
        <p:nvSpPr>
          <p:cNvPr id="26" name="TextBox 25">
            <a:extLst>
              <a:ext uri="{FF2B5EF4-FFF2-40B4-BE49-F238E27FC236}">
                <a16:creationId xmlns:a16="http://schemas.microsoft.com/office/drawing/2014/main" id="{62895FFF-1403-4E38-883B-BF28D9DEDD00}"/>
              </a:ext>
            </a:extLst>
          </p:cNvPr>
          <p:cNvSpPr txBox="1"/>
          <p:nvPr/>
        </p:nvSpPr>
        <p:spPr>
          <a:xfrm>
            <a:off x="8778517" y="1589684"/>
            <a:ext cx="60769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27" name="TextBox 26">
            <a:extLst>
              <a:ext uri="{FF2B5EF4-FFF2-40B4-BE49-F238E27FC236}">
                <a16:creationId xmlns:a16="http://schemas.microsoft.com/office/drawing/2014/main" id="{58DA093C-FD4E-453A-BD42-E592B731F01C}"/>
              </a:ext>
            </a:extLst>
          </p:cNvPr>
          <p:cNvSpPr txBox="1"/>
          <p:nvPr/>
        </p:nvSpPr>
        <p:spPr>
          <a:xfrm>
            <a:off x="9386216" y="1595776"/>
            <a:ext cx="521939" cy="20900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28" name="Graphic 27">
            <a:extLst>
              <a:ext uri="{FF2B5EF4-FFF2-40B4-BE49-F238E27FC236}">
                <a16:creationId xmlns:a16="http://schemas.microsoft.com/office/drawing/2014/main" id="{FD77CB02-7B2A-4881-88B7-F2B18322F8B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98031" y="1207032"/>
            <a:ext cx="298308" cy="298308"/>
          </a:xfrm>
          <a:prstGeom prst="rect">
            <a:avLst/>
          </a:prstGeom>
        </p:spPr>
      </p:pic>
      <p:sp>
        <p:nvSpPr>
          <p:cNvPr id="29" name="TextBox 28">
            <a:extLst>
              <a:ext uri="{FF2B5EF4-FFF2-40B4-BE49-F238E27FC236}">
                <a16:creationId xmlns:a16="http://schemas.microsoft.com/office/drawing/2014/main" id="{333472CF-827B-4329-9B8C-AD1889A6696D}"/>
              </a:ext>
            </a:extLst>
          </p:cNvPr>
          <p:cNvSpPr txBox="1"/>
          <p:nvPr/>
        </p:nvSpPr>
        <p:spPr>
          <a:xfrm>
            <a:off x="10482337" y="1589684"/>
            <a:ext cx="521939"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30" name="TextBox 29">
            <a:extLst>
              <a:ext uri="{FF2B5EF4-FFF2-40B4-BE49-F238E27FC236}">
                <a16:creationId xmlns:a16="http://schemas.microsoft.com/office/drawing/2014/main" id="{ACC1C121-26B7-4B19-B455-E80EFC611A99}"/>
              </a:ext>
            </a:extLst>
          </p:cNvPr>
          <p:cNvSpPr txBox="1"/>
          <p:nvPr/>
        </p:nvSpPr>
        <p:spPr>
          <a:xfrm>
            <a:off x="9848779" y="1595776"/>
            <a:ext cx="686546"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a:t>
            </a:r>
            <a:r>
              <a:rPr kumimoji="0" lang="en-US" sz="784" b="0" i="0" u="none" strike="noStrike" kern="1200" cap="none" spc="0" normalizeH="0" baseline="0" noProof="0" err="1">
                <a:ln>
                  <a:noFill/>
                </a:ln>
                <a:solidFill>
                  <a:srgbClr val="282828"/>
                </a:solidFill>
                <a:effectLst/>
                <a:uLnTx/>
                <a:uFillTx/>
                <a:latin typeface="Segoe UI"/>
                <a:ea typeface="+mn-ea"/>
                <a:cs typeface="+mn-cs"/>
              </a:rPr>
              <a:t>Dsktp</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31" name="Picture 30" descr="A picture containing drawing&#10;&#10;Description automatically generated">
            <a:extLst>
              <a:ext uri="{FF2B5EF4-FFF2-40B4-BE49-F238E27FC236}">
                <a16:creationId xmlns:a16="http://schemas.microsoft.com/office/drawing/2014/main" id="{BEE9AC39-F5A8-48A3-90DD-511EF736EDA3}"/>
              </a:ext>
            </a:extLst>
          </p:cNvPr>
          <p:cNvPicPr>
            <a:picLocks noChangeAspect="1"/>
          </p:cNvPicPr>
          <p:nvPr/>
        </p:nvPicPr>
        <p:blipFill>
          <a:blip r:embed="rId19"/>
          <a:stretch>
            <a:fillRect/>
          </a:stretch>
        </p:blipFill>
        <p:spPr>
          <a:xfrm>
            <a:off x="10045617" y="1214397"/>
            <a:ext cx="300836" cy="300837"/>
          </a:xfrm>
          <a:prstGeom prst="rect">
            <a:avLst/>
          </a:prstGeom>
        </p:spPr>
      </p:pic>
      <p:pic>
        <p:nvPicPr>
          <p:cNvPr id="32" name="Picture 2" descr="See the source image">
            <a:extLst>
              <a:ext uri="{FF2B5EF4-FFF2-40B4-BE49-F238E27FC236}">
                <a16:creationId xmlns:a16="http://schemas.microsoft.com/office/drawing/2014/main" id="{032B27DB-36A3-457E-B74C-4AEE46A7F31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040362" y="1183384"/>
            <a:ext cx="331852" cy="3318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6F576F4-E597-43AA-B68C-59EAFD0C5952}"/>
              </a:ext>
            </a:extLst>
          </p:cNvPr>
          <p:cNvSpPr txBox="1"/>
          <p:nvPr/>
        </p:nvSpPr>
        <p:spPr>
          <a:xfrm>
            <a:off x="10971308" y="1582322"/>
            <a:ext cx="476646" cy="216915"/>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 for O365</a:t>
            </a:r>
          </a:p>
        </p:txBody>
      </p:sp>
      <p:pic>
        <p:nvPicPr>
          <p:cNvPr id="34" name="Picture 12" descr="See the source image">
            <a:extLst>
              <a:ext uri="{FF2B5EF4-FFF2-40B4-BE49-F238E27FC236}">
                <a16:creationId xmlns:a16="http://schemas.microsoft.com/office/drawing/2014/main" id="{974E6EE1-6770-4F55-A272-28D9CE7D23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68155" y="1207766"/>
            <a:ext cx="319961" cy="2975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8576805-F4FE-4421-B72B-7CFEB236BB7D}"/>
              </a:ext>
            </a:extLst>
          </p:cNvPr>
          <p:cNvSpPr txBox="1"/>
          <p:nvPr/>
        </p:nvSpPr>
        <p:spPr>
          <a:xfrm>
            <a:off x="1972396" y="1530612"/>
            <a:ext cx="516569"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36" name="Picture 14" descr="Blue shield icon">
            <a:extLst>
              <a:ext uri="{FF2B5EF4-FFF2-40B4-BE49-F238E27FC236}">
                <a16:creationId xmlns:a16="http://schemas.microsoft.com/office/drawing/2014/main" id="{96313F6C-2320-4F1D-A1A6-B2EB6762EA5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87340" y="1216429"/>
            <a:ext cx="300836" cy="3169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31E1879-F3C4-49FA-A61F-642A2E678F4B}"/>
              </a:ext>
            </a:extLst>
          </p:cNvPr>
          <p:cNvSpPr txBox="1"/>
          <p:nvPr/>
        </p:nvSpPr>
        <p:spPr>
          <a:xfrm>
            <a:off x="11506423" y="1582322"/>
            <a:ext cx="476646"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Cloud App Security</a:t>
            </a:r>
          </a:p>
        </p:txBody>
      </p:sp>
      <p:pic>
        <p:nvPicPr>
          <p:cNvPr id="38" name="Graphic 37" descr="Cloud">
            <a:extLst>
              <a:ext uri="{FF2B5EF4-FFF2-40B4-BE49-F238E27FC236}">
                <a16:creationId xmlns:a16="http://schemas.microsoft.com/office/drawing/2014/main" id="{118E2BBE-018F-4AC5-96D7-4107A2B3D21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499757" y="1122044"/>
            <a:ext cx="458639" cy="498256"/>
          </a:xfrm>
          <a:prstGeom prst="rect">
            <a:avLst/>
          </a:prstGeom>
        </p:spPr>
      </p:pic>
      <p:pic>
        <p:nvPicPr>
          <p:cNvPr id="39" name="Graphic 38" descr="Lock">
            <a:extLst>
              <a:ext uri="{FF2B5EF4-FFF2-40B4-BE49-F238E27FC236}">
                <a16:creationId xmlns:a16="http://schemas.microsoft.com/office/drawing/2014/main" id="{F9E3F81C-11B2-4ADF-97F1-71DD91A4C24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606522" y="1278735"/>
            <a:ext cx="199030" cy="199030"/>
          </a:xfrm>
          <a:prstGeom prst="rect">
            <a:avLst/>
          </a:prstGeom>
        </p:spPr>
      </p:pic>
      <p:sp>
        <p:nvSpPr>
          <p:cNvPr id="45" name="TextBox 44">
            <a:extLst>
              <a:ext uri="{FF2B5EF4-FFF2-40B4-BE49-F238E27FC236}">
                <a16:creationId xmlns:a16="http://schemas.microsoft.com/office/drawing/2014/main" id="{D97F0294-A067-479E-BA27-1235E7129131}"/>
              </a:ext>
            </a:extLst>
          </p:cNvPr>
          <p:cNvSpPr txBox="1"/>
          <p:nvPr/>
        </p:nvSpPr>
        <p:spPr>
          <a:xfrm>
            <a:off x="3076464" y="1576762"/>
            <a:ext cx="774848"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48" name="Picture 8" descr="See the source image">
            <a:extLst>
              <a:ext uri="{FF2B5EF4-FFF2-40B4-BE49-F238E27FC236}">
                <a16:creationId xmlns:a16="http://schemas.microsoft.com/office/drawing/2014/main" id="{8F7D044A-F574-4649-931F-7F4E4F81B08E}"/>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5250" r="27713"/>
          <a:stretch/>
        </p:blipFill>
        <p:spPr bwMode="auto">
          <a:xfrm>
            <a:off x="2650937" y="1169253"/>
            <a:ext cx="276710" cy="37109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75802224-BC23-4CF6-95D8-04EB45947071}"/>
              </a:ext>
            </a:extLst>
          </p:cNvPr>
          <p:cNvSpPr txBox="1"/>
          <p:nvPr/>
        </p:nvSpPr>
        <p:spPr>
          <a:xfrm>
            <a:off x="2224840" y="1583153"/>
            <a:ext cx="1093549" cy="969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87" name="Group 86">
            <a:extLst>
              <a:ext uri="{FF2B5EF4-FFF2-40B4-BE49-F238E27FC236}">
                <a16:creationId xmlns:a16="http://schemas.microsoft.com/office/drawing/2014/main" id="{D0761F15-7791-470A-82E5-F61074EB5C80}"/>
              </a:ext>
            </a:extLst>
          </p:cNvPr>
          <p:cNvGrpSpPr/>
          <p:nvPr/>
        </p:nvGrpSpPr>
        <p:grpSpPr>
          <a:xfrm>
            <a:off x="3235077" y="1148559"/>
            <a:ext cx="407830" cy="393413"/>
            <a:chOff x="6477569" y="448283"/>
            <a:chExt cx="993247" cy="958137"/>
          </a:xfrm>
        </p:grpSpPr>
        <p:pic>
          <p:nvPicPr>
            <p:cNvPr id="88" name="Picture 87">
              <a:extLst>
                <a:ext uri="{FF2B5EF4-FFF2-40B4-BE49-F238E27FC236}">
                  <a16:creationId xmlns:a16="http://schemas.microsoft.com/office/drawing/2014/main" id="{BA26AE4A-F00C-438C-B3ED-4BBA3520D799}"/>
                </a:ext>
              </a:extLst>
            </p:cNvPr>
            <p:cNvPicPr>
              <a:picLocks noChangeAspect="1"/>
            </p:cNvPicPr>
            <p:nvPr/>
          </p:nvPicPr>
          <p:blipFill rotWithShape="1">
            <a:blip r:embed="rId28"/>
            <a:srcRect l="60866" r="30240"/>
            <a:stretch/>
          </p:blipFill>
          <p:spPr>
            <a:xfrm>
              <a:off x="6477569" y="448283"/>
              <a:ext cx="736457" cy="613674"/>
            </a:xfrm>
            <a:prstGeom prst="rect">
              <a:avLst/>
            </a:prstGeom>
          </p:spPr>
        </p:pic>
        <p:pic>
          <p:nvPicPr>
            <p:cNvPr id="89" name="Picture 88">
              <a:extLst>
                <a:ext uri="{FF2B5EF4-FFF2-40B4-BE49-F238E27FC236}">
                  <a16:creationId xmlns:a16="http://schemas.microsoft.com/office/drawing/2014/main" id="{125CC550-8389-446E-8934-F22DF1BA2085}"/>
                </a:ext>
              </a:extLst>
            </p:cNvPr>
            <p:cNvPicPr>
              <a:picLocks noChangeAspect="1"/>
            </p:cNvPicPr>
            <p:nvPr/>
          </p:nvPicPr>
          <p:blipFill rotWithShape="1">
            <a:blip r:embed="rId28"/>
            <a:srcRect t="-1856" r="92302" b="-1"/>
            <a:stretch/>
          </p:blipFill>
          <p:spPr>
            <a:xfrm>
              <a:off x="6878332" y="825489"/>
              <a:ext cx="592484" cy="580931"/>
            </a:xfrm>
            <a:prstGeom prst="diamond">
              <a:avLst/>
            </a:prstGeom>
          </p:spPr>
        </p:pic>
      </p:grpSp>
      <p:pic>
        <p:nvPicPr>
          <p:cNvPr id="58" name="Picture 57" descr="Logo&#10;&#10;Description automatically generated">
            <a:extLst>
              <a:ext uri="{FF2B5EF4-FFF2-40B4-BE49-F238E27FC236}">
                <a16:creationId xmlns:a16="http://schemas.microsoft.com/office/drawing/2014/main" id="{E9BFD9E3-9ACC-4FE8-A388-88DA7CAFC49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52291" y="1133044"/>
            <a:ext cx="442315" cy="442315"/>
          </a:xfrm>
          <a:prstGeom prst="rect">
            <a:avLst/>
          </a:prstGeom>
        </p:spPr>
      </p:pic>
      <p:sp>
        <p:nvSpPr>
          <p:cNvPr id="94" name="TextBox 93">
            <a:extLst>
              <a:ext uri="{FF2B5EF4-FFF2-40B4-BE49-F238E27FC236}">
                <a16:creationId xmlns:a16="http://schemas.microsoft.com/office/drawing/2014/main" id="{3D1FFDA9-3A77-41A0-B6ED-F0311344799A}"/>
              </a:ext>
            </a:extLst>
          </p:cNvPr>
          <p:cNvSpPr txBox="1"/>
          <p:nvPr/>
        </p:nvSpPr>
        <p:spPr>
          <a:xfrm>
            <a:off x="7639465" y="1592120"/>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dirty="0">
                <a:ln>
                  <a:noFill/>
                </a:ln>
                <a:solidFill>
                  <a:srgbClr val="282828"/>
                </a:solidFill>
                <a:effectLst/>
                <a:uLnTx/>
                <a:uFillTx/>
                <a:latin typeface="Segoe UI"/>
                <a:ea typeface="+mn-ea"/>
                <a:cs typeface="+mn-cs"/>
              </a:rPr>
              <a:t>Bookings</a:t>
            </a:r>
          </a:p>
        </p:txBody>
      </p:sp>
      <p:sp>
        <p:nvSpPr>
          <p:cNvPr id="40" name="TextBox 39">
            <a:extLst>
              <a:ext uri="{FF2B5EF4-FFF2-40B4-BE49-F238E27FC236}">
                <a16:creationId xmlns:a16="http://schemas.microsoft.com/office/drawing/2014/main" id="{5C6BE7E8-4CDF-4B2F-8A6F-EE5543768C1D}"/>
              </a:ext>
            </a:extLst>
          </p:cNvPr>
          <p:cNvSpPr txBox="1"/>
          <p:nvPr/>
        </p:nvSpPr>
        <p:spPr>
          <a:xfrm>
            <a:off x="8189219" y="1595776"/>
            <a:ext cx="64006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Endpoint manager</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1011943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6" grpId="0" animBg="1"/>
      <p:bldP spid="59" grpId="0" animBg="1"/>
      <p:bldP spid="60" grpId="0"/>
      <p:bldP spid="62" grpId="0"/>
      <p:bldP spid="64" grpId="0"/>
      <p:bldP spid="66" grpId="0"/>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151978-A681-47DF-9741-C761B10BC958}"/>
              </a:ext>
            </a:extLst>
          </p:cNvPr>
          <p:cNvSpPr>
            <a:spLocks noGrp="1"/>
          </p:cNvSpPr>
          <p:nvPr>
            <p:ph type="title"/>
          </p:nvPr>
        </p:nvSpPr>
        <p:spPr/>
        <p:txBody>
          <a:bodyPr/>
          <a:lstStyle/>
          <a:p>
            <a:r>
              <a:rPr lang="en-US"/>
              <a:t>FY 22 BOM Evolution </a:t>
            </a:r>
            <a:endParaRPr lang="en-US">
              <a:solidFill>
                <a:schemeClr val="accent1"/>
              </a:solidFill>
            </a:endParaRPr>
          </a:p>
        </p:txBody>
      </p:sp>
      <p:sp>
        <p:nvSpPr>
          <p:cNvPr id="13" name="Text Placeholder 2">
            <a:extLst>
              <a:ext uri="{FF2B5EF4-FFF2-40B4-BE49-F238E27FC236}">
                <a16:creationId xmlns:a16="http://schemas.microsoft.com/office/drawing/2014/main" id="{2EA1667A-97BA-4F2D-84E1-F723CA711F86}"/>
              </a:ext>
            </a:extLst>
          </p:cNvPr>
          <p:cNvSpPr txBox="1">
            <a:spLocks/>
          </p:cNvSpPr>
          <p:nvPr/>
        </p:nvSpPr>
        <p:spPr>
          <a:xfrm>
            <a:off x="442912" y="1079322"/>
            <a:ext cx="11250099" cy="469489"/>
          </a:xfrm>
          <a:prstGeom prst="rect">
            <a:avLst/>
          </a:prstGeom>
        </p:spPr>
        <p:txBody>
          <a:bodyPr lIns="0"/>
          <a:lstStyle>
            <a:lvl1pPr marL="0"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142"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285"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solidFill>
                  <a:srgbClr val="000000"/>
                </a:solidFill>
                <a:latin typeface="+mn-lt"/>
                <a:ea typeface="+mn-ea"/>
                <a:cs typeface="+mn-cs"/>
              </a:defRPr>
            </a:lvl3pPr>
            <a:lvl4pPr marL="672427"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solidFill>
                  <a:srgbClr val="000000"/>
                </a:solidFill>
                <a:latin typeface="+mn-lt"/>
                <a:ea typeface="+mn-ea"/>
                <a:cs typeface="+mn-cs"/>
              </a:defRPr>
            </a:lvl4pPr>
            <a:lvl5pPr marL="896569"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solidFill>
                  <a:srgbClr val="000000"/>
                </a:soli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765"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Plan supports FY22 priorities and stories and incorporates feedback received on FY21 BOM.</a:t>
            </a:r>
            <a:endParaRPr kumimoji="0" lang="en-US" sz="1961"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9237BA33-8A96-41A1-B067-A71836810BDB}"/>
              </a:ext>
            </a:extLst>
          </p:cNvPr>
          <p:cNvSpPr/>
          <p:nvPr/>
        </p:nvSpPr>
        <p:spPr bwMode="auto">
          <a:xfrm>
            <a:off x="380064" y="1719454"/>
            <a:ext cx="5562601" cy="4461228"/>
          </a:xfrm>
          <a:prstGeom prst="rect">
            <a:avLst/>
          </a:prstGeom>
          <a:solidFill>
            <a:schemeClr val="bg1"/>
          </a:solidFill>
          <a:ln>
            <a:noFill/>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1600" b="0" i="0" u="none" strike="noStrike" kern="1200" cap="none" spc="0" normalizeH="0" baseline="0" noProof="0">
              <a:ln>
                <a:noFill/>
              </a:ln>
              <a:solidFill>
                <a:srgbClr val="282828"/>
              </a:solidFill>
              <a:effectLst/>
              <a:uLnTx/>
              <a:uFillTx/>
              <a:latin typeface="Segoe UI Semibold"/>
              <a:ea typeface="+mn-ea"/>
              <a:cs typeface="Segoe UI" pitchFamily="34" charset="0"/>
            </a:endParaRPr>
          </a:p>
        </p:txBody>
      </p:sp>
      <p:sp>
        <p:nvSpPr>
          <p:cNvPr id="21" name="Rectangle 20">
            <a:extLst>
              <a:ext uri="{FF2B5EF4-FFF2-40B4-BE49-F238E27FC236}">
                <a16:creationId xmlns:a16="http://schemas.microsoft.com/office/drawing/2014/main" id="{C13A3D31-F71F-4968-A02E-88A87B60A0FA}"/>
              </a:ext>
            </a:extLst>
          </p:cNvPr>
          <p:cNvSpPr/>
          <p:nvPr/>
        </p:nvSpPr>
        <p:spPr>
          <a:xfrm>
            <a:off x="380062" y="2746359"/>
            <a:ext cx="5562602" cy="3159783"/>
          </a:xfrm>
          <a:prstGeom prst="rect">
            <a:avLst/>
          </a:prstGeom>
        </p:spPr>
        <p:txBody>
          <a:bodyPr wrap="square" lIns="640080" tIns="0" rIns="274320" bIns="182880" anchor="t">
            <a:noAutofit/>
          </a:bodyPr>
          <a:lstStyle/>
          <a:p>
            <a:pPr marL="0" marR="1270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0" cap="all" spc="100" normalizeH="0" baseline="0" noProof="0">
                <a:ln>
                  <a:noFill/>
                </a:ln>
                <a:solidFill>
                  <a:srgbClr val="282828"/>
                </a:solidFill>
                <a:effectLst/>
                <a:uLnTx/>
                <a:uFillTx/>
                <a:latin typeface="Segoe UI Semibold"/>
                <a:ea typeface="+mn-ea"/>
                <a:cs typeface="Segoe UI"/>
              </a:rPr>
              <a:t>MPF</a:t>
            </a:r>
            <a:br>
              <a:rPr kumimoji="0" lang="en-US" sz="1200" b="0" i="0" u="none" strike="noStrike" kern="0" cap="all" spc="100" normalizeH="0" baseline="0" noProof="0">
                <a:ln>
                  <a:noFill/>
                </a:ln>
                <a:solidFill>
                  <a:srgbClr val="282828"/>
                </a:solidFill>
                <a:effectLst/>
                <a:uLnTx/>
                <a:uFillTx/>
                <a:latin typeface="Segoe UI Semibold"/>
                <a:ea typeface="+mn-ea"/>
                <a:cs typeface="Segoe UI"/>
              </a:rPr>
            </a:br>
            <a:r>
              <a:rPr kumimoji="0" lang="en-US" sz="1200" b="0" i="0" u="none" strike="noStrike" kern="1200" cap="none" spc="0" normalizeH="0" baseline="0" noProof="0">
                <a:ln>
                  <a:noFill/>
                </a:ln>
                <a:solidFill>
                  <a:srgbClr val="282828"/>
                </a:solidFill>
                <a:effectLst/>
                <a:uLnTx/>
                <a:uFillTx/>
                <a:latin typeface="Segoe UI"/>
                <a:ea typeface="+mn-ea"/>
                <a:cs typeface="+mn-cs"/>
              </a:rPr>
              <a:t>Messaging and Positioning Framework will reflect the latest M365 pitch evolution.</a:t>
            </a:r>
          </a:p>
          <a:p>
            <a:pPr marL="0" marR="1270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0" cap="all" spc="100" normalizeH="0" baseline="0" noProof="0">
                <a:ln>
                  <a:noFill/>
                </a:ln>
                <a:solidFill>
                  <a:srgbClr val="282828"/>
                </a:solidFill>
                <a:effectLst/>
                <a:uLnTx/>
                <a:uFillTx/>
                <a:latin typeface="Segoe UI Semibold"/>
                <a:ea typeface="+mn-ea"/>
                <a:cs typeface="Segoe UI"/>
              </a:rPr>
              <a:t>Storybook</a:t>
            </a:r>
            <a:br>
              <a:rPr kumimoji="0" lang="en-US" sz="1200" b="0" i="0" u="none" strike="noStrike" kern="0" cap="none" spc="0" normalizeH="0" baseline="0" noProof="0">
                <a:ln>
                  <a:noFill/>
                </a:ln>
                <a:solidFill>
                  <a:srgbClr val="282828"/>
                </a:solidFill>
                <a:effectLst/>
                <a:uLnTx/>
                <a:uFillTx/>
                <a:latin typeface="Segoe UI Semibold"/>
                <a:ea typeface="+mn-ea"/>
                <a:cs typeface="Segoe UI"/>
              </a:rPr>
            </a:br>
            <a:r>
              <a:rPr kumimoji="0" lang="en-US" sz="1200" b="0" i="0" u="none" strike="noStrike" kern="1200" cap="none" spc="0" normalizeH="0" baseline="0" noProof="0">
                <a:ln>
                  <a:noFill/>
                </a:ln>
                <a:solidFill>
                  <a:srgbClr val="282828"/>
                </a:solidFill>
                <a:effectLst/>
                <a:uLnTx/>
                <a:uFillTx/>
                <a:latin typeface="Segoe UI"/>
                <a:ea typeface="+mn-ea"/>
                <a:cs typeface="+mn-cs"/>
              </a:rPr>
              <a:t>Internal and External Storybook will be refreshed with new data and updated talking points.</a:t>
            </a:r>
          </a:p>
          <a:p>
            <a:pPr marL="0" marR="1270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0" cap="all" spc="100" normalizeH="0" baseline="0" noProof="0">
                <a:ln>
                  <a:noFill/>
                </a:ln>
                <a:solidFill>
                  <a:srgbClr val="282828"/>
                </a:solidFill>
                <a:effectLst/>
                <a:uLnTx/>
                <a:uFillTx/>
                <a:latin typeface="Segoe UI Semibold"/>
                <a:ea typeface="+mn-ea"/>
                <a:cs typeface="Segoe UI"/>
              </a:rPr>
              <a:t>zoom and google compete</a:t>
            </a:r>
            <a:br>
              <a:rPr kumimoji="0" lang="en-US" sz="1200" b="0" i="0" u="none" strike="noStrike" kern="0" cap="none" spc="0" normalizeH="0" baseline="0" noProof="0">
                <a:ln>
                  <a:noFill/>
                </a:ln>
                <a:solidFill>
                  <a:srgbClr val="282828"/>
                </a:solidFill>
                <a:effectLst/>
                <a:uLnTx/>
                <a:uFillTx/>
                <a:latin typeface="Segoe UI Semibold"/>
                <a:ea typeface="+mn-ea"/>
                <a:cs typeface="Segoe UI"/>
              </a:rPr>
            </a:b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Adapt selected partner-ready existing compete content to scale for SMB.</a:t>
            </a:r>
            <a:endParaRPr kumimoji="0" lang="en-US" sz="1200" b="0" i="0" u="none" strike="noStrike" kern="0" cap="none" spc="0" normalizeH="0" baseline="0" noProof="0">
              <a:ln>
                <a:noFill/>
              </a:ln>
              <a:solidFill>
                <a:srgbClr val="282828"/>
              </a:solidFill>
              <a:effectLst/>
              <a:uLnTx/>
              <a:uFillTx/>
              <a:latin typeface="Segoe UI"/>
              <a:ea typeface="+mn-ea"/>
              <a:cs typeface="Segoe UI"/>
            </a:endParaRPr>
          </a:p>
        </p:txBody>
      </p:sp>
      <p:sp>
        <p:nvSpPr>
          <p:cNvPr id="25" name="Rectangle 24">
            <a:extLst>
              <a:ext uri="{FF2B5EF4-FFF2-40B4-BE49-F238E27FC236}">
                <a16:creationId xmlns:a16="http://schemas.microsoft.com/office/drawing/2014/main" id="{0402151E-CB83-4FA7-A437-6316A763242A}"/>
              </a:ext>
            </a:extLst>
          </p:cNvPr>
          <p:cNvSpPr/>
          <p:nvPr/>
        </p:nvSpPr>
        <p:spPr bwMode="auto">
          <a:xfrm>
            <a:off x="380057" y="1784766"/>
            <a:ext cx="5562601" cy="88536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2200" b="0" i="0" u="none" strike="noStrike" kern="1200" cap="none" spc="0" normalizeH="0" baseline="0" noProof="0">
                <a:ln>
                  <a:noFill/>
                </a:ln>
                <a:solidFill>
                  <a:srgbClr val="0078D4"/>
                </a:solidFill>
                <a:effectLst/>
                <a:uLnTx/>
                <a:uFillTx/>
                <a:latin typeface="Segoe UI Semibold"/>
                <a:ea typeface="+mn-ea"/>
                <a:cs typeface="Segoe UI" pitchFamily="34" charset="0"/>
              </a:rPr>
              <a:t>SMB General Resources </a:t>
            </a:r>
            <a:br>
              <a:rPr kumimoji="0" lang="en-US" sz="2000" b="0" i="0" u="none" strike="noStrike" kern="1200" cap="none" spc="0" normalizeH="0" baseline="0" noProof="0">
                <a:ln>
                  <a:noFill/>
                </a:ln>
                <a:solidFill>
                  <a:srgbClr val="0078D4"/>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rgbClr val="282828"/>
                </a:solidFill>
                <a:effectLst/>
                <a:uLnTx/>
                <a:uFillTx/>
                <a:latin typeface="Segoe UI Semibold"/>
                <a:ea typeface="+mn-ea"/>
                <a:cs typeface="Segoe UI" pitchFamily="34" charset="0"/>
              </a:rPr>
              <a:t>Existing FY21 resources will be refreshed and updated </a:t>
            </a:r>
          </a:p>
        </p:txBody>
      </p:sp>
      <p:grpSp>
        <p:nvGrpSpPr>
          <p:cNvPr id="6" name="Group 5">
            <a:extLst>
              <a:ext uri="{FF2B5EF4-FFF2-40B4-BE49-F238E27FC236}">
                <a16:creationId xmlns:a16="http://schemas.microsoft.com/office/drawing/2014/main" id="{1A14D3B3-AF30-47F6-BEDE-40AA9802BD51}"/>
              </a:ext>
            </a:extLst>
          </p:cNvPr>
          <p:cNvGrpSpPr/>
          <p:nvPr/>
        </p:nvGrpSpPr>
        <p:grpSpPr>
          <a:xfrm>
            <a:off x="633711" y="2746900"/>
            <a:ext cx="238185" cy="1030374"/>
            <a:chOff x="691157" y="3005119"/>
            <a:chExt cx="238185" cy="1030374"/>
          </a:xfrm>
        </p:grpSpPr>
        <p:sp>
          <p:nvSpPr>
            <p:cNvPr id="28" name="arrow_15" title="Icon of a arrow in a circle pointed right">
              <a:extLst>
                <a:ext uri="{FF2B5EF4-FFF2-40B4-BE49-F238E27FC236}">
                  <a16:creationId xmlns:a16="http://schemas.microsoft.com/office/drawing/2014/main" id="{3204597A-3714-4113-ADA9-787AB807F4F5}"/>
                </a:ext>
              </a:extLst>
            </p:cNvPr>
            <p:cNvSpPr>
              <a:spLocks noChangeAspect="1" noEditPoints="1"/>
            </p:cNvSpPr>
            <p:nvPr/>
          </p:nvSpPr>
          <p:spPr bwMode="auto">
            <a:xfrm>
              <a:off x="691157" y="3005119"/>
              <a:ext cx="238185" cy="237103"/>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5875" cap="sq">
              <a:solidFill>
                <a:schemeClr val="accent1"/>
              </a:solidFill>
              <a:prstDash val="solid"/>
              <a:miter lim="800000"/>
              <a:headEnd/>
              <a:tailEnd/>
            </a:ln>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0" name="arrow_15" title="Icon of a arrow in a circle pointed right">
              <a:extLst>
                <a:ext uri="{FF2B5EF4-FFF2-40B4-BE49-F238E27FC236}">
                  <a16:creationId xmlns:a16="http://schemas.microsoft.com/office/drawing/2014/main" id="{4579C769-4851-400F-B8DC-18050DC91C26}"/>
                </a:ext>
              </a:extLst>
            </p:cNvPr>
            <p:cNvSpPr>
              <a:spLocks noChangeAspect="1" noEditPoints="1"/>
            </p:cNvSpPr>
            <p:nvPr/>
          </p:nvSpPr>
          <p:spPr bwMode="auto">
            <a:xfrm>
              <a:off x="691157" y="3798390"/>
              <a:ext cx="238185" cy="237103"/>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5875" cap="sq">
              <a:solidFill>
                <a:schemeClr val="accent1"/>
              </a:solidFill>
              <a:prstDash val="solid"/>
              <a:miter lim="800000"/>
              <a:headEnd/>
              <a:tailEnd/>
            </a:ln>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43" name="Rectangle 42">
            <a:extLst>
              <a:ext uri="{FF2B5EF4-FFF2-40B4-BE49-F238E27FC236}">
                <a16:creationId xmlns:a16="http://schemas.microsoft.com/office/drawing/2014/main" id="{6E5C1974-48C3-4677-A3DE-4CC486821B51}"/>
              </a:ext>
            </a:extLst>
          </p:cNvPr>
          <p:cNvSpPr/>
          <p:nvPr/>
        </p:nvSpPr>
        <p:spPr bwMode="auto">
          <a:xfrm>
            <a:off x="380064" y="1719454"/>
            <a:ext cx="5559552" cy="91440"/>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576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Segoe UI" pitchFamily="34" charset="0"/>
            </a:endParaRPr>
          </a:p>
        </p:txBody>
      </p:sp>
      <p:sp>
        <p:nvSpPr>
          <p:cNvPr id="27" name="Rectangle 26">
            <a:extLst>
              <a:ext uri="{FF2B5EF4-FFF2-40B4-BE49-F238E27FC236}">
                <a16:creationId xmlns:a16="http://schemas.microsoft.com/office/drawing/2014/main" id="{9B0710CB-2A39-4635-99BD-FA2A12EDAF3D}"/>
              </a:ext>
            </a:extLst>
          </p:cNvPr>
          <p:cNvSpPr/>
          <p:nvPr/>
        </p:nvSpPr>
        <p:spPr bwMode="auto">
          <a:xfrm>
            <a:off x="6193263" y="1719454"/>
            <a:ext cx="5562601" cy="4461228"/>
          </a:xfrm>
          <a:prstGeom prst="rect">
            <a:avLst/>
          </a:prstGeom>
          <a:solidFill>
            <a:schemeClr val="bg1"/>
          </a:solidFill>
          <a:ln>
            <a:noFill/>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1600" b="0" i="0" u="none" strike="noStrike" kern="1200" cap="none" spc="0" normalizeH="0" baseline="0" noProof="0">
              <a:ln>
                <a:noFill/>
              </a:ln>
              <a:solidFill>
                <a:srgbClr val="282828"/>
              </a:solidFill>
              <a:effectLst/>
              <a:uLnTx/>
              <a:uFillTx/>
              <a:latin typeface="Segoe UI Semibold"/>
              <a:ea typeface="+mn-ea"/>
              <a:cs typeface="Segoe UI" pitchFamily="34" charset="0"/>
            </a:endParaRPr>
          </a:p>
        </p:txBody>
      </p:sp>
      <p:sp>
        <p:nvSpPr>
          <p:cNvPr id="23" name="Rectangle 22">
            <a:extLst>
              <a:ext uri="{FF2B5EF4-FFF2-40B4-BE49-F238E27FC236}">
                <a16:creationId xmlns:a16="http://schemas.microsoft.com/office/drawing/2014/main" id="{7010728D-A4C1-4784-A91B-5DE7FA86E4CE}"/>
              </a:ext>
            </a:extLst>
          </p:cNvPr>
          <p:cNvSpPr/>
          <p:nvPr/>
        </p:nvSpPr>
        <p:spPr>
          <a:xfrm>
            <a:off x="6171263" y="3003534"/>
            <a:ext cx="5562601" cy="3159783"/>
          </a:xfrm>
          <a:prstGeom prst="rect">
            <a:avLst/>
          </a:prstGeom>
        </p:spPr>
        <p:txBody>
          <a:bodyPr wrap="square" lIns="640080" tIns="0" rIns="182880" bIns="182880" anchor="t">
            <a:noAutofit/>
          </a:bodyPr>
          <a:lstStyle/>
          <a:p>
            <a:pPr marL="0" marR="1270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0" cap="all" spc="100" normalizeH="0" baseline="0" noProof="0">
                <a:ln>
                  <a:noFill/>
                </a:ln>
                <a:solidFill>
                  <a:srgbClr val="282828"/>
                </a:solidFill>
                <a:effectLst/>
                <a:uLnTx/>
                <a:uFillTx/>
                <a:latin typeface="Segoe UI Semibold"/>
                <a:ea typeface="+mn-ea"/>
                <a:cs typeface="Segoe UI"/>
              </a:rPr>
              <a:t>Story: Why Microsoft 365 cloud</a:t>
            </a:r>
            <a:br>
              <a:rPr kumimoji="0" lang="en-US" sz="1200" b="0" i="0" u="none" strike="noStrike" kern="0" cap="none" spc="0" normalizeH="0" baseline="0" noProof="0">
                <a:ln>
                  <a:noFill/>
                </a:ln>
                <a:solidFill>
                  <a:srgbClr val="282828"/>
                </a:solidFill>
                <a:effectLst/>
                <a:uLnTx/>
                <a:uFillTx/>
                <a:latin typeface="Segoe UI Semibold"/>
                <a:ea typeface="+mn-ea"/>
                <a:cs typeface="Segoe UI"/>
              </a:rPr>
            </a:b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Pitch deck, vendor </a:t>
            </a:r>
            <a:r>
              <a:rPr kumimoji="0" lang="en-US" sz="1200" b="0" i="0" u="none" strike="noStrike" kern="1200" cap="none" spc="0" normalizeH="0" baseline="0" noProof="0" err="1">
                <a:ln>
                  <a:noFill/>
                </a:ln>
                <a:solidFill>
                  <a:srgbClr val="282828"/>
                </a:solidFill>
                <a:effectLst/>
                <a:uLnTx/>
                <a:uFillTx/>
                <a:latin typeface="Segoe UI" panose="020B0502040204020203" pitchFamily="34" charset="0"/>
                <a:ea typeface="+mn-ea"/>
                <a:cs typeface="Segoe UI" panose="020B0502040204020203" pitchFamily="34" charset="0"/>
              </a:rPr>
              <a:t>telesales</a:t>
            </a: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 scripts and conversation guide will be produced. Content will be new, leveraging existing FY21 assets where appropriate.</a:t>
            </a:r>
            <a:endParaRPr kumimoji="0" lang="en-US" sz="1200" b="0" i="0" u="none" strike="noStrike" kern="0" cap="none" spc="0" normalizeH="0" baseline="0" noProof="0">
              <a:ln>
                <a:noFill/>
              </a:ln>
              <a:solidFill>
                <a:srgbClr val="282828"/>
              </a:solidFill>
              <a:effectLst/>
              <a:uLnTx/>
              <a:uFillTx/>
              <a:latin typeface="Segoe UI"/>
              <a:ea typeface="+mn-ea"/>
              <a:cs typeface="Segoe UI"/>
            </a:endParaRPr>
          </a:p>
          <a:p>
            <a:pPr marL="0" marR="1270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0" cap="all" spc="100" normalizeH="0" baseline="0" noProof="0">
                <a:ln>
                  <a:noFill/>
                </a:ln>
                <a:solidFill>
                  <a:srgbClr val="282828"/>
                </a:solidFill>
                <a:effectLst/>
                <a:uLnTx/>
                <a:uFillTx/>
                <a:latin typeface="Segoe UI Semibold"/>
                <a:ea typeface="+mn-ea"/>
                <a:cs typeface="Segoe UI"/>
              </a:rPr>
              <a:t>Story: Secure your business and work from anywhere</a:t>
            </a:r>
            <a:br>
              <a:rPr kumimoji="0" lang="en-US" sz="1200" b="0" i="0" u="none" strike="noStrike" kern="0" cap="none" spc="0" normalizeH="0" baseline="0" noProof="0">
                <a:ln>
                  <a:noFill/>
                </a:ln>
                <a:solidFill>
                  <a:srgbClr val="282828"/>
                </a:solidFill>
                <a:effectLst/>
                <a:uLnTx/>
                <a:uFillTx/>
                <a:latin typeface="Segoe UI Semibold"/>
                <a:ea typeface="+mn-ea"/>
                <a:cs typeface="Segoe UI"/>
              </a:rPr>
            </a:br>
            <a:r>
              <a:rPr kumimoji="0" lang="en-US" sz="1200" b="0" i="0" u="none" strike="noStrike" kern="0" cap="none" spc="0" normalizeH="0" baseline="0" noProof="0">
                <a:ln>
                  <a:noFill/>
                </a:ln>
                <a:solidFill>
                  <a:srgbClr val="282828"/>
                </a:solidFill>
                <a:effectLst/>
                <a:uLnTx/>
                <a:uFillTx/>
                <a:latin typeface="Segoe UI"/>
                <a:ea typeface="+mn-ea"/>
                <a:cs typeface="Segoe UI"/>
              </a:rPr>
              <a:t>Upsell to Business Premium. </a:t>
            </a: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Pitch deck, vendor </a:t>
            </a:r>
            <a:r>
              <a:rPr kumimoji="0" lang="en-US" sz="1200" b="0" i="0" u="none" strike="noStrike" kern="1200" cap="none" spc="0" normalizeH="0" baseline="0" noProof="0" err="1">
                <a:ln>
                  <a:noFill/>
                </a:ln>
                <a:solidFill>
                  <a:srgbClr val="282828"/>
                </a:solidFill>
                <a:effectLst/>
                <a:uLnTx/>
                <a:uFillTx/>
                <a:latin typeface="Segoe UI" panose="020B0502040204020203" pitchFamily="34" charset="0"/>
                <a:ea typeface="+mn-ea"/>
                <a:cs typeface="Segoe UI" panose="020B0502040204020203" pitchFamily="34" charset="0"/>
              </a:rPr>
              <a:t>telesales</a:t>
            </a: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 scripts and conversation guide. </a:t>
            </a:r>
            <a:r>
              <a:rPr kumimoji="0" lang="en-US" sz="1200" b="0" i="0" u="none" strike="noStrike" kern="0" cap="none" spc="0" normalizeH="0" baseline="0" noProof="0">
                <a:ln>
                  <a:noFill/>
                </a:ln>
                <a:solidFill>
                  <a:srgbClr val="282828"/>
                </a:solidFill>
                <a:effectLst/>
                <a:uLnTx/>
                <a:uFillTx/>
                <a:latin typeface="Segoe UI"/>
                <a:ea typeface="+mn-ea"/>
                <a:cs typeface="Segoe UI"/>
              </a:rPr>
              <a:t>Refresh assets in Partner Playbook.</a:t>
            </a:r>
          </a:p>
          <a:p>
            <a:pPr marL="0" marR="1270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0" cap="all" spc="100" normalizeH="0" baseline="0" noProof="0">
                <a:ln>
                  <a:noFill/>
                </a:ln>
                <a:solidFill>
                  <a:srgbClr val="282828"/>
                </a:solidFill>
                <a:effectLst/>
                <a:uLnTx/>
                <a:uFillTx/>
                <a:latin typeface="Segoe UI Semibold"/>
                <a:ea typeface="+mn-ea"/>
                <a:cs typeface="Segoe UI"/>
              </a:rPr>
              <a:t>Story: Advanced unified communication</a:t>
            </a:r>
            <a:br>
              <a:rPr kumimoji="0" lang="en-US" sz="1200" b="0" i="0" u="none" strike="noStrike" kern="0" cap="none" spc="0" normalizeH="0" baseline="0" noProof="0">
                <a:ln>
                  <a:noFill/>
                </a:ln>
                <a:solidFill>
                  <a:srgbClr val="282828"/>
                </a:solidFill>
                <a:effectLst/>
                <a:uLnTx/>
                <a:uFillTx/>
                <a:latin typeface="Segoe UI Semibold"/>
                <a:ea typeface="+mn-ea"/>
                <a:cs typeface="Segoe UI"/>
              </a:rPr>
            </a:br>
            <a:r>
              <a:rPr kumimoji="0" lang="en-US" sz="1200" b="0" i="0" u="none" strike="noStrike" kern="0" cap="none" spc="0" normalizeH="0" baseline="0" noProof="0">
                <a:ln>
                  <a:noFill/>
                </a:ln>
                <a:solidFill>
                  <a:srgbClr val="282828"/>
                </a:solidFill>
                <a:effectLst/>
                <a:uLnTx/>
                <a:uFillTx/>
                <a:latin typeface="Segoe UI"/>
                <a:ea typeface="+mn-ea"/>
                <a:cs typeface="Segoe UI"/>
              </a:rPr>
              <a:t>Upsell to Business Voice. </a:t>
            </a: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Pitch deck, vendor </a:t>
            </a:r>
            <a:r>
              <a:rPr kumimoji="0" lang="en-US" sz="1200" b="0" i="0" u="none" strike="noStrike" kern="1200" cap="none" spc="0" normalizeH="0" baseline="0" noProof="0" err="1">
                <a:ln>
                  <a:noFill/>
                </a:ln>
                <a:solidFill>
                  <a:srgbClr val="282828"/>
                </a:solidFill>
                <a:effectLst/>
                <a:uLnTx/>
                <a:uFillTx/>
                <a:latin typeface="Segoe UI" panose="020B0502040204020203" pitchFamily="34" charset="0"/>
                <a:ea typeface="+mn-ea"/>
                <a:cs typeface="Segoe UI" panose="020B0502040204020203" pitchFamily="34" charset="0"/>
              </a:rPr>
              <a:t>telesales</a:t>
            </a: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 scripts and conversation guide. </a:t>
            </a:r>
            <a:r>
              <a:rPr kumimoji="0" lang="en-US" sz="1200" b="0" i="0" u="none" strike="noStrike" kern="0" cap="none" spc="0" normalizeH="0" baseline="0" noProof="0">
                <a:ln>
                  <a:noFill/>
                </a:ln>
                <a:solidFill>
                  <a:srgbClr val="282828"/>
                </a:solidFill>
                <a:effectLst/>
                <a:uLnTx/>
                <a:uFillTx/>
                <a:latin typeface="Segoe UI"/>
                <a:ea typeface="+mn-ea"/>
                <a:cs typeface="Segoe UI"/>
              </a:rPr>
              <a:t>Refresh existing assets and add new as needed. </a:t>
            </a:r>
            <a:endParaRPr kumimoji="0" lang="en-US" sz="1200" b="0" i="1" u="none" strike="noStrike" kern="0" cap="all" spc="100" normalizeH="0" baseline="0" noProof="0">
              <a:ln>
                <a:noFill/>
              </a:ln>
              <a:solidFill>
                <a:srgbClr val="282828"/>
              </a:solidFill>
              <a:effectLst/>
              <a:uLnTx/>
              <a:uFillTx/>
              <a:latin typeface="Segoe UI Semibold"/>
              <a:ea typeface="+mn-ea"/>
              <a:cs typeface="Segoe UI"/>
            </a:endParaRPr>
          </a:p>
        </p:txBody>
      </p:sp>
      <p:sp>
        <p:nvSpPr>
          <p:cNvPr id="26" name="Rectangle 25">
            <a:extLst>
              <a:ext uri="{FF2B5EF4-FFF2-40B4-BE49-F238E27FC236}">
                <a16:creationId xmlns:a16="http://schemas.microsoft.com/office/drawing/2014/main" id="{43A02031-6EB5-4D0E-847D-C9BD0AD6A4CA}"/>
              </a:ext>
            </a:extLst>
          </p:cNvPr>
          <p:cNvSpPr/>
          <p:nvPr/>
        </p:nvSpPr>
        <p:spPr bwMode="auto">
          <a:xfrm>
            <a:off x="6171263" y="1784766"/>
            <a:ext cx="5562601" cy="885369"/>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2200" b="0" i="0" u="none" strike="noStrike" kern="1200" cap="none" spc="0" normalizeH="0" baseline="0" noProof="0">
                <a:ln>
                  <a:noFill/>
                </a:ln>
                <a:solidFill>
                  <a:srgbClr val="0078D4"/>
                </a:solidFill>
                <a:effectLst/>
                <a:uLnTx/>
                <a:uFillTx/>
                <a:latin typeface="Segoe UI Semibold"/>
                <a:ea typeface="+mn-ea"/>
                <a:cs typeface="Segoe UI" pitchFamily="34" charset="0"/>
              </a:rPr>
              <a:t>FY22 Stories</a:t>
            </a:r>
            <a:br>
              <a:rPr kumimoji="0" lang="en-US" sz="2000" b="0" i="0" u="none" strike="noStrike" kern="1200" cap="none" spc="0" normalizeH="0" baseline="0" noProof="0">
                <a:ln>
                  <a:noFill/>
                </a:ln>
                <a:solidFill>
                  <a:srgbClr val="0078D4"/>
                </a:solidFill>
                <a:effectLst/>
                <a:uLnTx/>
                <a:uFillTx/>
                <a:latin typeface="Segoe UI Semibold"/>
                <a:ea typeface="+mn-ea"/>
                <a:cs typeface="Segoe UI" pitchFamily="34" charset="0"/>
              </a:rPr>
            </a:br>
            <a:r>
              <a:rPr kumimoji="0" lang="en-US" sz="1600" b="0" i="0" u="none" strike="noStrike" kern="1200" cap="none" spc="0" normalizeH="0" baseline="0" noProof="0">
                <a:ln>
                  <a:noFill/>
                </a:ln>
                <a:solidFill>
                  <a:srgbClr val="282828"/>
                </a:solidFill>
                <a:effectLst/>
                <a:uLnTx/>
                <a:uFillTx/>
                <a:latin typeface="Segoe UI Semibold"/>
                <a:ea typeface="+mn-ea"/>
                <a:cs typeface="Segoe UI" pitchFamily="34" charset="0"/>
              </a:rPr>
              <a:t>New and refreshed resources will be provided. Combine assets where possible to maximize impact. </a:t>
            </a:r>
          </a:p>
        </p:txBody>
      </p:sp>
      <p:sp>
        <p:nvSpPr>
          <p:cNvPr id="45" name="Rectangle 44">
            <a:extLst>
              <a:ext uri="{FF2B5EF4-FFF2-40B4-BE49-F238E27FC236}">
                <a16:creationId xmlns:a16="http://schemas.microsoft.com/office/drawing/2014/main" id="{F387DA7C-26C6-4DE3-BFF6-441557A42DA8}"/>
              </a:ext>
            </a:extLst>
          </p:cNvPr>
          <p:cNvSpPr/>
          <p:nvPr/>
        </p:nvSpPr>
        <p:spPr bwMode="auto">
          <a:xfrm>
            <a:off x="6169094" y="1708542"/>
            <a:ext cx="5559552" cy="91440"/>
          </a:xfrm>
          <a:prstGeom prst="rect">
            <a:avLst/>
          </a:prstGeom>
          <a:solidFill>
            <a:schemeClr val="accent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576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Segoe UI" pitchFamily="34" charset="0"/>
            </a:endParaRPr>
          </a:p>
        </p:txBody>
      </p:sp>
      <p:sp>
        <p:nvSpPr>
          <p:cNvPr id="5" name="arrow_15" title="Icon of a arrow in a circle pointed right">
            <a:extLst>
              <a:ext uri="{FF2B5EF4-FFF2-40B4-BE49-F238E27FC236}">
                <a16:creationId xmlns:a16="http://schemas.microsoft.com/office/drawing/2014/main" id="{04C3D559-C91D-4130-A8B8-40E323D0C4D0}"/>
              </a:ext>
            </a:extLst>
          </p:cNvPr>
          <p:cNvSpPr>
            <a:spLocks noChangeAspect="1" noEditPoints="1"/>
          </p:cNvSpPr>
          <p:nvPr/>
        </p:nvSpPr>
        <p:spPr bwMode="auto">
          <a:xfrm>
            <a:off x="6455969" y="3016938"/>
            <a:ext cx="238185" cy="237103"/>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5875" cap="sq">
            <a:solidFill>
              <a:schemeClr val="accent1"/>
            </a:solidFill>
            <a:prstDash val="solid"/>
            <a:miter lim="800000"/>
            <a:headEnd/>
            <a:tailEnd/>
          </a:ln>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 name="arrow_15" title="Icon of a arrow in a circle pointed right">
            <a:extLst>
              <a:ext uri="{FF2B5EF4-FFF2-40B4-BE49-F238E27FC236}">
                <a16:creationId xmlns:a16="http://schemas.microsoft.com/office/drawing/2014/main" id="{CC0F7150-4565-46F6-8567-D6D77AAD2A8E}"/>
              </a:ext>
            </a:extLst>
          </p:cNvPr>
          <p:cNvSpPr>
            <a:spLocks noChangeAspect="1" noEditPoints="1"/>
          </p:cNvSpPr>
          <p:nvPr/>
        </p:nvSpPr>
        <p:spPr bwMode="auto">
          <a:xfrm>
            <a:off x="6455968" y="3971842"/>
            <a:ext cx="238185" cy="237103"/>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5875" cap="sq">
            <a:solidFill>
              <a:schemeClr val="accent1"/>
            </a:solidFill>
            <a:prstDash val="solid"/>
            <a:miter lim="800000"/>
            <a:headEnd/>
            <a:tailEnd/>
          </a:ln>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1" name="arrow_15" title="Icon of a arrow in a circle pointed right">
            <a:extLst>
              <a:ext uri="{FF2B5EF4-FFF2-40B4-BE49-F238E27FC236}">
                <a16:creationId xmlns:a16="http://schemas.microsoft.com/office/drawing/2014/main" id="{1926C592-874D-479B-B0D5-A96DBB4F2E3C}"/>
              </a:ext>
            </a:extLst>
          </p:cNvPr>
          <p:cNvSpPr>
            <a:spLocks noChangeAspect="1" noEditPoints="1"/>
          </p:cNvSpPr>
          <p:nvPr/>
        </p:nvSpPr>
        <p:spPr bwMode="auto">
          <a:xfrm>
            <a:off x="636932" y="4306857"/>
            <a:ext cx="238185" cy="237103"/>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5875" cap="sq">
            <a:solidFill>
              <a:schemeClr val="accent1"/>
            </a:solidFill>
            <a:prstDash val="solid"/>
            <a:miter lim="800000"/>
            <a:headEnd/>
            <a:tailEnd/>
          </a:ln>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2" name="arrow_15" title="Icon of a arrow in a circle pointed right">
            <a:extLst>
              <a:ext uri="{FF2B5EF4-FFF2-40B4-BE49-F238E27FC236}">
                <a16:creationId xmlns:a16="http://schemas.microsoft.com/office/drawing/2014/main" id="{1F9FA571-3A55-4887-984A-BCDEFBC02E24}"/>
              </a:ext>
            </a:extLst>
          </p:cNvPr>
          <p:cNvSpPr>
            <a:spLocks noChangeAspect="1" noEditPoints="1"/>
          </p:cNvSpPr>
          <p:nvPr/>
        </p:nvSpPr>
        <p:spPr bwMode="auto">
          <a:xfrm>
            <a:off x="6455968" y="4940150"/>
            <a:ext cx="238185" cy="237103"/>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5875" cap="sq">
            <a:solidFill>
              <a:schemeClr val="accent1"/>
            </a:solidFill>
            <a:prstDash val="solid"/>
            <a:miter lim="800000"/>
            <a:headEnd/>
            <a:tailEnd/>
          </a:ln>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41741324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3B7E27E-9714-4102-9F11-D6C2362C76B9}"/>
              </a:ext>
            </a:extLst>
          </p:cNvPr>
          <p:cNvSpPr>
            <a:spLocks noGrp="1"/>
          </p:cNvSpPr>
          <p:nvPr>
            <p:ph type="title"/>
          </p:nvPr>
        </p:nvSpPr>
        <p:spPr>
          <a:xfrm>
            <a:off x="429383" y="321424"/>
            <a:ext cx="11333080" cy="742300"/>
          </a:xfrm>
        </p:spPr>
        <p:txBody>
          <a:bodyPr/>
          <a:lstStyle/>
          <a:p>
            <a:r>
              <a:rPr lang="en-GB"/>
              <a:t>Scenarios Menu | Business SKUs</a:t>
            </a:r>
          </a:p>
        </p:txBody>
      </p:sp>
      <mc:AlternateContent xmlns:mc="http://schemas.openxmlformats.org/markup-compatibility/2006">
        <mc:Choice xmlns:psuz="http://schemas.microsoft.com/office/powerpoint/2016/summaryzoom" Requires="psuz">
          <p:graphicFrame>
            <p:nvGraphicFramePr>
              <p:cNvPr id="10" name="Summary Zoom 9">
                <a:extLst>
                  <a:ext uri="{FF2B5EF4-FFF2-40B4-BE49-F238E27FC236}">
                    <a16:creationId xmlns:a16="http://schemas.microsoft.com/office/drawing/2014/main" id="{4F113907-7516-4EAB-BB7A-3CE978572045}"/>
                  </a:ext>
                </a:extLst>
              </p:cNvPr>
              <p:cNvGraphicFramePr>
                <a:graphicFrameLocks noChangeAspect="1"/>
              </p:cNvGraphicFramePr>
              <p:nvPr>
                <p:extLst>
                  <p:ext uri="{D42A27DB-BD31-4B8C-83A1-F6EECF244321}">
                    <p14:modId xmlns:p14="http://schemas.microsoft.com/office/powerpoint/2010/main" val="2765345385"/>
                  </p:ext>
                </p:extLst>
              </p:nvPr>
            </p:nvGraphicFramePr>
            <p:xfrm>
              <a:off x="-77" y="594632"/>
              <a:ext cx="12192000" cy="6263368"/>
            </p:xfrm>
            <a:graphic>
              <a:graphicData uri="http://schemas.microsoft.com/office/powerpoint/2016/summaryzoom">
                <psuz:summaryZm>
                  <psuz:summaryZmObj sectionId="{49DB59A8-0DF6-4AA9-A42A-513FA16028E1}">
                    <psuz:zmPr id="{8F7F428B-0A89-431E-AA3E-E90ABDA67B19}" transitionDur="1000">
                      <p166:blipFill xmlns:p166="http://schemas.microsoft.com/office/powerpoint/2016/6/main">
                        <a:blip r:embed="rId2"/>
                        <a:stretch>
                          <a:fillRect/>
                        </a:stretch>
                      </p166:blipFill>
                      <p166:spPr xmlns:p166="http://schemas.microsoft.com/office/powerpoint/2016/6/main">
                        <a:xfrm>
                          <a:off x="472440" y="1005704"/>
                          <a:ext cx="3657600" cy="2057400"/>
                        </a:xfrm>
                        <a:prstGeom prst="rect">
                          <a:avLst/>
                        </a:prstGeom>
                        <a:ln w="3175">
                          <a:solidFill>
                            <a:prstClr val="ltGray"/>
                          </a:solidFill>
                        </a:ln>
                      </p166:spPr>
                    </psuz:zmPr>
                  </psuz:summaryZmObj>
                  <psuz:summaryZmObj sectionId="{9E3B5682-D124-4838-BF4A-64D029B4CC55}">
                    <psuz:zmPr id="{7664D303-F168-4E82-A34B-35D7F8A2DC14}" transitionDur="1000">
                      <p166:blipFill xmlns:p166="http://schemas.microsoft.com/office/powerpoint/2016/6/main">
                        <a:blip r:embed="rId3"/>
                        <a:stretch>
                          <a:fillRect/>
                        </a:stretch>
                      </p166:blipFill>
                      <p166:spPr xmlns:p166="http://schemas.microsoft.com/office/powerpoint/2016/6/main">
                        <a:xfrm>
                          <a:off x="4267200" y="1005704"/>
                          <a:ext cx="3657600" cy="2057400"/>
                        </a:xfrm>
                        <a:prstGeom prst="rect">
                          <a:avLst/>
                        </a:prstGeom>
                        <a:ln w="3175">
                          <a:solidFill>
                            <a:prstClr val="ltGray"/>
                          </a:solidFill>
                        </a:ln>
                      </p166:spPr>
                    </psuz:zmPr>
                  </psuz:summaryZmObj>
                  <psuz:summaryZmObj sectionId="{5F7C762E-6244-4E62-96FC-53520AD832BA}">
                    <psuz:zmPr id="{5B81E3F2-FACC-4FE6-A5E0-FED6849D50BB}" transitionDur="1000">
                      <p166:blipFill xmlns:p166="http://schemas.microsoft.com/office/powerpoint/2016/6/main">
                        <a:blip r:embed="rId4"/>
                        <a:stretch>
                          <a:fillRect/>
                        </a:stretch>
                      </p166:blipFill>
                      <p166:spPr xmlns:p166="http://schemas.microsoft.com/office/powerpoint/2016/6/main">
                        <a:xfrm>
                          <a:off x="8061960" y="1005704"/>
                          <a:ext cx="3657600" cy="2057400"/>
                        </a:xfrm>
                        <a:prstGeom prst="rect">
                          <a:avLst/>
                        </a:prstGeom>
                        <a:ln w="3175">
                          <a:solidFill>
                            <a:prstClr val="ltGray"/>
                          </a:solidFill>
                        </a:ln>
                      </p166:spPr>
                    </psuz:zmPr>
                  </psuz:summaryZmObj>
                  <psuz:summaryZmObj sectionId="{50C751B7-ABA4-4269-88F0-EDE7A8F912A8}">
                    <psuz:zmPr id="{B708A8A1-E826-49D6-9184-BCF29B1CE7BC}" transitionDur="1000">
                      <p166:blipFill xmlns:p166="http://schemas.microsoft.com/office/powerpoint/2016/6/main">
                        <a:blip r:embed="rId5"/>
                        <a:stretch>
                          <a:fillRect/>
                        </a:stretch>
                      </p166:blipFill>
                      <p166:spPr xmlns:p166="http://schemas.microsoft.com/office/powerpoint/2016/6/main">
                        <a:xfrm>
                          <a:off x="472440" y="3200264"/>
                          <a:ext cx="3657600" cy="2057400"/>
                        </a:xfrm>
                        <a:prstGeom prst="rect">
                          <a:avLst/>
                        </a:prstGeom>
                        <a:ln w="3175">
                          <a:solidFill>
                            <a:prstClr val="ltGray"/>
                          </a:solidFill>
                        </a:ln>
                      </p166:spPr>
                    </psuz:zmPr>
                  </psuz:summaryZmObj>
                  <psuz:summaryZmObj sectionId="{4C874E0A-6141-4A73-8465-78ED5D1FC911}">
                    <psuz:zmPr id="{68FBDF8E-57F9-4C0D-9E7D-F1BD6F224D7C}" transitionDur="1000">
                      <p166:blipFill xmlns:p166="http://schemas.microsoft.com/office/powerpoint/2016/6/main">
                        <a:blip r:embed="rId6"/>
                        <a:stretch>
                          <a:fillRect/>
                        </a:stretch>
                      </p166:blipFill>
                      <p166:spPr xmlns:p166="http://schemas.microsoft.com/office/powerpoint/2016/6/main">
                        <a:xfrm>
                          <a:off x="4267200" y="3200264"/>
                          <a:ext cx="3657600" cy="2057400"/>
                        </a:xfrm>
                        <a:prstGeom prst="rect">
                          <a:avLst/>
                        </a:prstGeom>
                        <a:ln w="3175">
                          <a:solidFill>
                            <a:prstClr val="ltGray"/>
                          </a:solidFill>
                        </a:ln>
                      </p166:spPr>
                    </psuz:zmPr>
                  </psuz:summaryZmObj>
                  <psuz:gridLayout/>
                </psuz:summaryZm>
              </a:graphicData>
            </a:graphic>
          </p:graphicFrame>
        </mc:Choice>
        <mc:Fallback>
          <p:grpSp>
            <p:nvGrpSpPr>
              <p:cNvPr id="10" name="Summary Zoom 9">
                <a:extLst>
                  <a:ext uri="{FF2B5EF4-FFF2-40B4-BE49-F238E27FC236}">
                    <a16:creationId xmlns:a16="http://schemas.microsoft.com/office/drawing/2014/main" id="{4F113907-7516-4EAB-BB7A-3CE978572045}"/>
                  </a:ext>
                </a:extLst>
              </p:cNvPr>
              <p:cNvGrpSpPr>
                <a:grpSpLocks noGrp="1" noUngrp="1" noRot="1" noChangeAspect="1" noMove="1" noResize="1"/>
              </p:cNvGrpSpPr>
              <p:nvPr/>
            </p:nvGrpSpPr>
            <p:grpSpPr>
              <a:xfrm>
                <a:off x="-77" y="594632"/>
                <a:ext cx="12192000" cy="6263368"/>
                <a:chOff x="-77" y="594632"/>
                <a:chExt cx="12192000" cy="6263368"/>
              </a:xfrm>
            </p:grpSpPr>
            <p:pic>
              <p:nvPicPr>
                <p:cNvPr id="2" name="Imagen 2">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472363" y="1600336"/>
                  <a:ext cx="3657600" cy="2057400"/>
                </a:xfrm>
                <a:prstGeom prst="rect">
                  <a:avLst/>
                </a:prstGeom>
                <a:ln w="3175">
                  <a:solidFill>
                    <a:prstClr val="ltGray"/>
                  </a:solidFill>
                </a:ln>
              </p:spPr>
            </p:pic>
            <p:pic>
              <p:nvPicPr>
                <p:cNvPr id="3" name="Imagen 3">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267123" y="1600336"/>
                  <a:ext cx="3657600" cy="2057400"/>
                </a:xfrm>
                <a:prstGeom prst="rect">
                  <a:avLst/>
                </a:prstGeom>
                <a:ln w="3175">
                  <a:solidFill>
                    <a:prstClr val="ltGray"/>
                  </a:solidFill>
                </a:ln>
              </p:spPr>
            </p:pic>
            <p:pic>
              <p:nvPicPr>
                <p:cNvPr id="4" name="Imagen 4">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8061883" y="1600336"/>
                  <a:ext cx="3657600" cy="2057400"/>
                </a:xfrm>
                <a:prstGeom prst="rect">
                  <a:avLst/>
                </a:prstGeom>
                <a:ln w="3175">
                  <a:solidFill>
                    <a:prstClr val="ltGray"/>
                  </a:solidFill>
                </a:ln>
              </p:spPr>
            </p:pic>
            <p:pic>
              <p:nvPicPr>
                <p:cNvPr id="5" name="Imagen 5">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72363" y="3794896"/>
                  <a:ext cx="3657600" cy="2057400"/>
                </a:xfrm>
                <a:prstGeom prst="rect">
                  <a:avLst/>
                </a:prstGeom>
                <a:ln w="3175">
                  <a:solidFill>
                    <a:prstClr val="ltGray"/>
                  </a:solidFill>
                </a:ln>
              </p:spPr>
            </p:pic>
            <p:pic>
              <p:nvPicPr>
                <p:cNvPr id="6" name="Imagen 6">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267123" y="3794896"/>
                  <a:ext cx="3657600" cy="2057400"/>
                </a:xfrm>
                <a:prstGeom prst="rect">
                  <a:avLst/>
                </a:prstGeom>
                <a:ln w="3175">
                  <a:solidFill>
                    <a:prstClr val="ltGray"/>
                  </a:solidFill>
                </a:ln>
              </p:spPr>
            </p:pic>
          </p:grpSp>
        </mc:Fallback>
      </mc:AlternateContent>
      <p:sp>
        <p:nvSpPr>
          <p:cNvPr id="13" name="TextBox 12">
            <a:extLst>
              <a:ext uri="{FF2B5EF4-FFF2-40B4-BE49-F238E27FC236}">
                <a16:creationId xmlns:a16="http://schemas.microsoft.com/office/drawing/2014/main" id="{2C146198-CA04-4094-814B-3A8C3FC64AD8}"/>
              </a:ext>
            </a:extLst>
          </p:cNvPr>
          <p:cNvSpPr txBox="1"/>
          <p:nvPr/>
        </p:nvSpPr>
        <p:spPr>
          <a:xfrm>
            <a:off x="261258" y="819041"/>
            <a:ext cx="1794594" cy="489365"/>
          </a:xfrm>
          <a:prstGeom prst="rect">
            <a:avLst/>
          </a:prstGeom>
          <a:noFill/>
        </p:spPr>
        <p:txBody>
          <a:bodyPr wrap="none" lIns="182880" tIns="146304" rIns="182880" bIns="146304" rtlCol="0">
            <a:spAutoFit/>
          </a:bodyPr>
          <a:lstStyle/>
          <a:p>
            <a:pPr>
              <a:lnSpc>
                <a:spcPct val="90000"/>
              </a:lnSpc>
              <a:spcAft>
                <a:spcPts val="600"/>
              </a:spcAft>
            </a:pPr>
            <a:r>
              <a:rPr lang="en-GB" sz="1400" i="1">
                <a:solidFill>
                  <a:schemeClr val="bg1">
                    <a:lumMod val="65000"/>
                  </a:schemeClr>
                </a:solidFill>
              </a:rPr>
              <a:t>Click to drill down</a:t>
            </a:r>
          </a:p>
        </p:txBody>
      </p:sp>
    </p:spTree>
    <p:extLst>
      <p:ext uri="{BB962C8B-B14F-4D97-AF65-F5344CB8AC3E}">
        <p14:creationId xmlns:p14="http://schemas.microsoft.com/office/powerpoint/2010/main" val="65273370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Exchange Online</a:t>
            </a:r>
            <a:br>
              <a:rPr lang="en-GB" sz="4000"/>
            </a:br>
            <a:br>
              <a:rPr lang="en-GB" sz="4000"/>
            </a:br>
            <a:br>
              <a:rPr lang="en-GB" sz="4000"/>
            </a:br>
            <a:r>
              <a:rPr lang="en-GB" sz="4000">
                <a:latin typeface="+mn-lt"/>
              </a:rPr>
              <a:t>to </a:t>
            </a:r>
            <a:r>
              <a:rPr lang="en-GB" sz="4000">
                <a:solidFill>
                  <a:schemeClr val="accent1"/>
                </a:solidFill>
              </a:rPr>
              <a:t>Microsoft 365 Business Basic</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0"/>
            <a:ext cx="9401560" cy="945435"/>
          </a:xfrm>
        </p:spPr>
        <p:txBody>
          <a:bodyPr/>
          <a:lstStyle/>
          <a:p>
            <a:r>
              <a:rPr lang="en-GB" sz="1800"/>
              <a:t>Scenario 1</a:t>
            </a:r>
          </a:p>
        </p:txBody>
      </p:sp>
      <p:pic>
        <p:nvPicPr>
          <p:cNvPr id="6" name="Picture 5" descr="A picture containing clock&#10;&#10;Description automatically generated">
            <a:extLst>
              <a:ext uri="{FF2B5EF4-FFF2-40B4-BE49-F238E27FC236}">
                <a16:creationId xmlns:a16="http://schemas.microsoft.com/office/drawing/2014/main" id="{7BB99491-50DB-487F-8D03-D41083D78FDD}"/>
              </a:ext>
            </a:extLst>
          </p:cNvPr>
          <p:cNvPicPr>
            <a:picLocks noChangeAspect="1"/>
          </p:cNvPicPr>
          <p:nvPr/>
        </p:nvPicPr>
        <p:blipFill>
          <a:blip r:embed="rId2"/>
          <a:stretch>
            <a:fillRect/>
          </a:stretch>
        </p:blipFill>
        <p:spPr>
          <a:xfrm>
            <a:off x="288802" y="4647957"/>
            <a:ext cx="677664" cy="677664"/>
          </a:xfrm>
          <a:prstGeom prst="rect">
            <a:avLst/>
          </a:prstGeom>
          <a:ln>
            <a:noFill/>
            <a:prstDash val="dash"/>
          </a:ln>
        </p:spPr>
      </p:pic>
      <p:pic>
        <p:nvPicPr>
          <p:cNvPr id="7" name="Picture 6" descr="A picture containing clock&#10;&#10;Description automatically generated">
            <a:extLst>
              <a:ext uri="{FF2B5EF4-FFF2-40B4-BE49-F238E27FC236}">
                <a16:creationId xmlns:a16="http://schemas.microsoft.com/office/drawing/2014/main" id="{104A1D4B-7899-421B-BBB2-E82C6C70D263}"/>
              </a:ext>
            </a:extLst>
          </p:cNvPr>
          <p:cNvPicPr>
            <a:picLocks noChangeAspect="1"/>
          </p:cNvPicPr>
          <p:nvPr/>
        </p:nvPicPr>
        <p:blipFill>
          <a:blip r:embed="rId3"/>
          <a:stretch>
            <a:fillRect/>
          </a:stretch>
        </p:blipFill>
        <p:spPr>
          <a:xfrm>
            <a:off x="847819" y="4647957"/>
            <a:ext cx="677664" cy="677664"/>
          </a:xfrm>
          <a:prstGeom prst="rect">
            <a:avLst/>
          </a:prstGeom>
        </p:spPr>
      </p:pic>
      <p:pic>
        <p:nvPicPr>
          <p:cNvPr id="8" name="Picture 7" descr="A close up of a logo&#10;&#10;Description automatically generated">
            <a:extLst>
              <a:ext uri="{FF2B5EF4-FFF2-40B4-BE49-F238E27FC236}">
                <a16:creationId xmlns:a16="http://schemas.microsoft.com/office/drawing/2014/main" id="{A8AEFC7F-8ACE-4BC0-B677-FEAF24CF1468}"/>
              </a:ext>
            </a:extLst>
          </p:cNvPr>
          <p:cNvPicPr>
            <a:picLocks noChangeAspect="1"/>
          </p:cNvPicPr>
          <p:nvPr/>
        </p:nvPicPr>
        <p:blipFill>
          <a:blip r:embed="rId4"/>
          <a:stretch>
            <a:fillRect/>
          </a:stretch>
        </p:blipFill>
        <p:spPr>
          <a:xfrm>
            <a:off x="3858682" y="4658005"/>
            <a:ext cx="677664" cy="677664"/>
          </a:xfrm>
          <a:prstGeom prst="rect">
            <a:avLst/>
          </a:prstGeom>
        </p:spPr>
      </p:pic>
      <p:pic>
        <p:nvPicPr>
          <p:cNvPr id="9" name="Picture 8" descr="A close up of a logo&#10;&#10;Description automatically generated">
            <a:extLst>
              <a:ext uri="{FF2B5EF4-FFF2-40B4-BE49-F238E27FC236}">
                <a16:creationId xmlns:a16="http://schemas.microsoft.com/office/drawing/2014/main" id="{78CBF084-7286-4852-9274-30B3051BF219}"/>
              </a:ext>
            </a:extLst>
          </p:cNvPr>
          <p:cNvPicPr>
            <a:picLocks noChangeAspect="1"/>
          </p:cNvPicPr>
          <p:nvPr/>
        </p:nvPicPr>
        <p:blipFill>
          <a:blip r:embed="rId5"/>
          <a:stretch>
            <a:fillRect/>
          </a:stretch>
        </p:blipFill>
        <p:spPr>
          <a:xfrm>
            <a:off x="1406837" y="4647957"/>
            <a:ext cx="677664" cy="677664"/>
          </a:xfrm>
          <a:prstGeom prst="rect">
            <a:avLst/>
          </a:prstGeom>
        </p:spPr>
      </p:pic>
      <p:sp>
        <p:nvSpPr>
          <p:cNvPr id="10" name="TextBox 9">
            <a:extLst>
              <a:ext uri="{FF2B5EF4-FFF2-40B4-BE49-F238E27FC236}">
                <a16:creationId xmlns:a16="http://schemas.microsoft.com/office/drawing/2014/main" id="{8FDB090E-A884-48A2-A6C1-E421F7700413}"/>
              </a:ext>
            </a:extLst>
          </p:cNvPr>
          <p:cNvSpPr txBox="1"/>
          <p:nvPr/>
        </p:nvSpPr>
        <p:spPr>
          <a:xfrm>
            <a:off x="372870"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1" name="TextBox 10">
            <a:extLst>
              <a:ext uri="{FF2B5EF4-FFF2-40B4-BE49-F238E27FC236}">
                <a16:creationId xmlns:a16="http://schemas.microsoft.com/office/drawing/2014/main" id="{3B77B41B-3A49-40C3-9C7D-0DEBB2E6B172}"/>
              </a:ext>
            </a:extLst>
          </p:cNvPr>
          <p:cNvSpPr txBox="1"/>
          <p:nvPr/>
        </p:nvSpPr>
        <p:spPr>
          <a:xfrm>
            <a:off x="915414"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2" name="TextBox 11">
            <a:extLst>
              <a:ext uri="{FF2B5EF4-FFF2-40B4-BE49-F238E27FC236}">
                <a16:creationId xmlns:a16="http://schemas.microsoft.com/office/drawing/2014/main" id="{56D00352-07C8-4ECC-AE86-DFAECCB4629F}"/>
              </a:ext>
            </a:extLst>
          </p:cNvPr>
          <p:cNvSpPr txBox="1"/>
          <p:nvPr/>
        </p:nvSpPr>
        <p:spPr>
          <a:xfrm>
            <a:off x="1474454"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3" name="TextBox 12">
            <a:extLst>
              <a:ext uri="{FF2B5EF4-FFF2-40B4-BE49-F238E27FC236}">
                <a16:creationId xmlns:a16="http://schemas.microsoft.com/office/drawing/2014/main" id="{430623C0-E871-4F16-8599-DE0091760372}"/>
              </a:ext>
            </a:extLst>
          </p:cNvPr>
          <p:cNvSpPr txBox="1"/>
          <p:nvPr/>
        </p:nvSpPr>
        <p:spPr>
          <a:xfrm>
            <a:off x="392632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pic>
        <p:nvPicPr>
          <p:cNvPr id="14" name="Picture 12" descr="See the source image">
            <a:extLst>
              <a:ext uri="{FF2B5EF4-FFF2-40B4-BE49-F238E27FC236}">
                <a16:creationId xmlns:a16="http://schemas.microsoft.com/office/drawing/2014/main" id="{F86F10D4-C1A8-41CA-BFA5-8F30A8ED72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0386" y="4831747"/>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82FE9F-989D-416F-8E19-CD3F048F4C4F}"/>
              </a:ext>
            </a:extLst>
          </p:cNvPr>
          <p:cNvSpPr txBox="1"/>
          <p:nvPr/>
        </p:nvSpPr>
        <p:spPr>
          <a:xfrm>
            <a:off x="2097897" y="5167321"/>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24" name="Picture 8" descr="See the source image">
            <a:extLst>
              <a:ext uri="{FF2B5EF4-FFF2-40B4-BE49-F238E27FC236}">
                <a16:creationId xmlns:a16="http://schemas.microsoft.com/office/drawing/2014/main" id="{1A1FF603-744C-4C3B-995C-90794B29C6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250" r="27713"/>
          <a:stretch/>
        </p:blipFill>
        <p:spPr bwMode="auto">
          <a:xfrm>
            <a:off x="2697163" y="4791760"/>
            <a:ext cx="311432" cy="41766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44F131-1FF9-496F-A672-DC64F7279026}"/>
              </a:ext>
            </a:extLst>
          </p:cNvPr>
          <p:cNvSpPr txBox="1"/>
          <p:nvPr/>
        </p:nvSpPr>
        <p:spPr>
          <a:xfrm>
            <a:off x="2563467" y="5221933"/>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30" name="Picture 29" descr="A picture containing clock&#10;&#10;Description automatically generated">
            <a:extLst>
              <a:ext uri="{FF2B5EF4-FFF2-40B4-BE49-F238E27FC236}">
                <a16:creationId xmlns:a16="http://schemas.microsoft.com/office/drawing/2014/main" id="{4148A9B8-245E-4757-9000-7DBE04E489A4}"/>
              </a:ext>
            </a:extLst>
          </p:cNvPr>
          <p:cNvPicPr>
            <a:picLocks noChangeAspect="1"/>
          </p:cNvPicPr>
          <p:nvPr/>
        </p:nvPicPr>
        <p:blipFill>
          <a:blip r:embed="rId2"/>
          <a:stretch>
            <a:fillRect/>
          </a:stretch>
        </p:blipFill>
        <p:spPr>
          <a:xfrm>
            <a:off x="288802" y="2947345"/>
            <a:ext cx="677664" cy="677664"/>
          </a:xfrm>
          <a:prstGeom prst="rect">
            <a:avLst/>
          </a:prstGeom>
          <a:ln>
            <a:noFill/>
            <a:prstDash val="dash"/>
          </a:ln>
        </p:spPr>
      </p:pic>
      <p:sp>
        <p:nvSpPr>
          <p:cNvPr id="32" name="TextBox 31">
            <a:extLst>
              <a:ext uri="{FF2B5EF4-FFF2-40B4-BE49-F238E27FC236}">
                <a16:creationId xmlns:a16="http://schemas.microsoft.com/office/drawing/2014/main" id="{691A1B37-7EB1-4EB1-9452-5B84F25B04B3}"/>
              </a:ext>
            </a:extLst>
          </p:cNvPr>
          <p:cNvSpPr txBox="1"/>
          <p:nvPr/>
        </p:nvSpPr>
        <p:spPr>
          <a:xfrm>
            <a:off x="372870" y="351322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grpSp>
        <p:nvGrpSpPr>
          <p:cNvPr id="29" name="Group 28">
            <a:extLst>
              <a:ext uri="{FF2B5EF4-FFF2-40B4-BE49-F238E27FC236}">
                <a16:creationId xmlns:a16="http://schemas.microsoft.com/office/drawing/2014/main" id="{7BD4A592-F7C5-4993-A7C3-A16228D586F1}"/>
              </a:ext>
            </a:extLst>
          </p:cNvPr>
          <p:cNvGrpSpPr/>
          <p:nvPr/>
        </p:nvGrpSpPr>
        <p:grpSpPr>
          <a:xfrm>
            <a:off x="8824686" y="-20712"/>
            <a:ext cx="3380745" cy="3921664"/>
            <a:chOff x="8824686" y="-20712"/>
            <a:chExt cx="3380745" cy="3921664"/>
          </a:xfrm>
        </p:grpSpPr>
        <p:sp>
          <p:nvSpPr>
            <p:cNvPr id="31" name="Isosceles Triangle 30">
              <a:extLst>
                <a:ext uri="{FF2B5EF4-FFF2-40B4-BE49-F238E27FC236}">
                  <a16:creationId xmlns:a16="http://schemas.microsoft.com/office/drawing/2014/main" id="{EA4FC986-3F83-48B6-BF87-1CF9745E6F8D}"/>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33" name="Isosceles Triangle 32">
              <a:extLst>
                <a:ext uri="{FF2B5EF4-FFF2-40B4-BE49-F238E27FC236}">
                  <a16:creationId xmlns:a16="http://schemas.microsoft.com/office/drawing/2014/main" id="{7A93DD2C-92F1-4128-BECF-306E2B006703}"/>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A7218591-B011-430B-BFCE-EDFC4B1DE24A}"/>
              </a:ext>
            </a:extLst>
          </p:cNvPr>
          <p:cNvGrpSpPr/>
          <p:nvPr/>
        </p:nvGrpSpPr>
        <p:grpSpPr>
          <a:xfrm>
            <a:off x="3274696" y="4804116"/>
            <a:ext cx="419329" cy="413798"/>
            <a:chOff x="6476801" y="488780"/>
            <a:chExt cx="963217" cy="950515"/>
          </a:xfrm>
        </p:grpSpPr>
        <p:pic>
          <p:nvPicPr>
            <p:cNvPr id="28" name="Picture 27">
              <a:extLst>
                <a:ext uri="{FF2B5EF4-FFF2-40B4-BE49-F238E27FC236}">
                  <a16:creationId xmlns:a16="http://schemas.microsoft.com/office/drawing/2014/main" id="{6F16016F-3F35-42AB-9505-40EA52A723A1}"/>
                </a:ext>
              </a:extLst>
            </p:cNvPr>
            <p:cNvPicPr>
              <a:picLocks noChangeAspect="1"/>
            </p:cNvPicPr>
            <p:nvPr/>
          </p:nvPicPr>
          <p:blipFill rotWithShape="1">
            <a:blip r:embed="rId8"/>
            <a:srcRect l="60866" r="30240"/>
            <a:stretch/>
          </p:blipFill>
          <p:spPr>
            <a:xfrm>
              <a:off x="6476801" y="488780"/>
              <a:ext cx="725503" cy="604547"/>
            </a:xfrm>
            <a:prstGeom prst="rect">
              <a:avLst/>
            </a:prstGeom>
          </p:spPr>
        </p:pic>
        <p:pic>
          <p:nvPicPr>
            <p:cNvPr id="34" name="Picture 33">
              <a:extLst>
                <a:ext uri="{FF2B5EF4-FFF2-40B4-BE49-F238E27FC236}">
                  <a16:creationId xmlns:a16="http://schemas.microsoft.com/office/drawing/2014/main" id="{5C32CCBE-C6A2-4D84-BA7A-827A55B24789}"/>
                </a:ext>
              </a:extLst>
            </p:cNvPr>
            <p:cNvPicPr>
              <a:picLocks noChangeAspect="1"/>
            </p:cNvPicPr>
            <p:nvPr/>
          </p:nvPicPr>
          <p:blipFill rotWithShape="1">
            <a:blip r:embed="rId8"/>
            <a:srcRect l="-102" r="92030"/>
            <a:stretch/>
          </p:blipFill>
          <p:spPr>
            <a:xfrm>
              <a:off x="6812406" y="863128"/>
              <a:ext cx="627612" cy="576167"/>
            </a:xfrm>
            <a:prstGeom prst="diamond">
              <a:avLst/>
            </a:prstGeom>
          </p:spPr>
        </p:pic>
      </p:grpSp>
      <p:sp>
        <p:nvSpPr>
          <p:cNvPr id="35" name="TextBox 34">
            <a:extLst>
              <a:ext uri="{FF2B5EF4-FFF2-40B4-BE49-F238E27FC236}">
                <a16:creationId xmlns:a16="http://schemas.microsoft.com/office/drawing/2014/main" id="{8192FEB9-CB99-4515-B29C-7B2B19E7BB15}"/>
              </a:ext>
            </a:extLst>
          </p:cNvPr>
          <p:cNvSpPr txBox="1"/>
          <p:nvPr/>
        </p:nvSpPr>
        <p:spPr>
          <a:xfrm>
            <a:off x="3075444" y="5223855"/>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3" name="Picture 2">
            <a:extLst>
              <a:ext uri="{FF2B5EF4-FFF2-40B4-BE49-F238E27FC236}">
                <a16:creationId xmlns:a16="http://schemas.microsoft.com/office/drawing/2014/main" id="{1BB0C5B0-8480-4776-8219-B245FC8D34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6269" y="4761539"/>
            <a:ext cx="457200" cy="457200"/>
          </a:xfrm>
          <a:prstGeom prst="rect">
            <a:avLst/>
          </a:prstGeom>
        </p:spPr>
      </p:pic>
      <p:sp>
        <p:nvSpPr>
          <p:cNvPr id="5" name="TextBox 4">
            <a:extLst>
              <a:ext uri="{FF2B5EF4-FFF2-40B4-BE49-F238E27FC236}">
                <a16:creationId xmlns:a16="http://schemas.microsoft.com/office/drawing/2014/main" id="{4FB6C43C-5C37-442F-A1BC-F8EDF151B810}"/>
              </a:ext>
            </a:extLst>
          </p:cNvPr>
          <p:cNvSpPr txBox="1"/>
          <p:nvPr/>
        </p:nvSpPr>
        <p:spPr>
          <a:xfrm>
            <a:off x="4431070" y="5220693"/>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spTree>
    <p:extLst>
      <p:ext uri="{BB962C8B-B14F-4D97-AF65-F5344CB8AC3E}">
        <p14:creationId xmlns:p14="http://schemas.microsoft.com/office/powerpoint/2010/main" val="349462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Exchange Online</a:t>
            </a:r>
            <a:r>
              <a:rPr lang="en-US" sz="1600">
                <a:cs typeface="Segoe UI"/>
              </a:rPr>
              <a:t>…</a:t>
            </a:r>
            <a:endParaRPr lang="en-US" sz="1600"/>
          </a:p>
        </p:txBody>
      </p:sp>
      <p:grpSp>
        <p:nvGrpSpPr>
          <p:cNvPr id="3" name="Group 2">
            <a:extLst>
              <a:ext uri="{FF2B5EF4-FFF2-40B4-BE49-F238E27FC236}">
                <a16:creationId xmlns:a16="http://schemas.microsoft.com/office/drawing/2014/main" id="{9D80F905-AE7A-4818-AB51-024D62FA0238}"/>
              </a:ext>
            </a:extLst>
          </p:cNvPr>
          <p:cNvGrpSpPr/>
          <p:nvPr/>
        </p:nvGrpSpPr>
        <p:grpSpPr>
          <a:xfrm>
            <a:off x="588263" y="4448826"/>
            <a:ext cx="4919908" cy="1481973"/>
            <a:chOff x="585217" y="1649945"/>
            <a:chExt cx="4919908" cy="1481973"/>
          </a:xfrm>
        </p:grpSpPr>
        <p:sp>
          <p:nvSpPr>
            <p:cNvPr id="14" name="Text Placeholder 1">
              <a:extLst>
                <a:ext uri="{FF2B5EF4-FFF2-40B4-BE49-F238E27FC236}">
                  <a16:creationId xmlns:a16="http://schemas.microsoft.com/office/drawing/2014/main" id="{4EE85A32-1994-4602-B45B-CB6F47D2AC79}"/>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Task Management</a:t>
              </a:r>
            </a:p>
          </p:txBody>
        </p:sp>
        <p:sp>
          <p:nvSpPr>
            <p:cNvPr id="16" name="Text Placeholder 1">
              <a:extLst>
                <a:ext uri="{FF2B5EF4-FFF2-40B4-BE49-F238E27FC236}">
                  <a16:creationId xmlns:a16="http://schemas.microsoft.com/office/drawing/2014/main" id="{88D4AA8C-A7F5-4D1D-BC4C-AFC09727E0E5}"/>
                </a:ext>
              </a:extLst>
            </p:cNvPr>
            <p:cNvSpPr txBox="1">
              <a:spLocks/>
            </p:cNvSpPr>
            <p:nvPr/>
          </p:nvSpPr>
          <p:spPr>
            <a:xfrm>
              <a:off x="585217" y="2227055"/>
              <a:ext cx="4919908" cy="90486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Keeps a list of to-dos on paper to organize their day and avoid forgetting important tasks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use </a:t>
              </a:r>
              <a:r>
                <a:rPr lang="en-US" sz="1400">
                  <a:solidFill>
                    <a:srgbClr val="171717"/>
                  </a:solidFill>
                  <a:latin typeface="Segoe UI" panose="020B0502040204020203" pitchFamily="34" charset="0"/>
                </a:rPr>
                <a:t>a whiteboard and sticky notes to assign tasks to project members and keep track of progress/completion</a:t>
              </a: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9" name="Straight Connector 18">
              <a:extLst>
                <a:ext uri="{FF2B5EF4-FFF2-40B4-BE49-F238E27FC236}">
                  <a16:creationId xmlns:a16="http://schemas.microsoft.com/office/drawing/2014/main" id="{1FB62D0F-6388-48F2-9D0F-6B168B2A7997}"/>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DDB4C39-C45D-4CC3-A44B-8040273D400F}"/>
              </a:ext>
            </a:extLst>
          </p:cNvPr>
          <p:cNvGrpSpPr/>
          <p:nvPr/>
        </p:nvGrpSpPr>
        <p:grpSpPr>
          <a:xfrm>
            <a:off x="5943095" y="4448826"/>
            <a:ext cx="5852678" cy="1703572"/>
            <a:chOff x="585217" y="3326331"/>
            <a:chExt cx="5852678" cy="1703572"/>
          </a:xfrm>
        </p:grpSpPr>
        <p:sp>
          <p:nvSpPr>
            <p:cNvPr id="21" name="Text Placeholder 1">
              <a:extLst>
                <a:ext uri="{FF2B5EF4-FFF2-40B4-BE49-F238E27FC236}">
                  <a16:creationId xmlns:a16="http://schemas.microsoft.com/office/drawing/2014/main" id="{7D9FD659-388D-4CC4-8635-4E969C19187D}"/>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Customer Insights</a:t>
              </a:r>
            </a:p>
          </p:txBody>
        </p:sp>
        <p:sp>
          <p:nvSpPr>
            <p:cNvPr id="22" name="Text Placeholder 1">
              <a:extLst>
                <a:ext uri="{FF2B5EF4-FFF2-40B4-BE49-F238E27FC236}">
                  <a16:creationId xmlns:a16="http://schemas.microsoft.com/office/drawing/2014/main" id="{82C988E4-E5A6-4903-8D1F-B9D08815F945}"/>
                </a:ext>
              </a:extLst>
            </p:cNvPr>
            <p:cNvSpPr txBox="1">
              <a:spLocks/>
            </p:cNvSpPr>
            <p:nvPr/>
          </p:nvSpPr>
          <p:spPr>
            <a:xfrm>
              <a:off x="585217" y="3903441"/>
              <a:ext cx="5852678" cy="112646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Depends on verbal feedback from customers to improve which may not usually happen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May pay for a 3</a:t>
              </a:r>
              <a:r>
                <a:rPr lang="en-US" sz="1400" baseline="30000">
                  <a:solidFill>
                    <a:srgbClr val="171717"/>
                  </a:solidFill>
                  <a:latin typeface="Segoe UI" panose="020B0502040204020203" pitchFamily="34" charset="0"/>
                </a:rPr>
                <a:t>rd</a:t>
              </a:r>
              <a:r>
                <a:rPr lang="en-US" sz="1400">
                  <a:solidFill>
                    <a:srgbClr val="171717"/>
                  </a:solidFill>
                  <a:latin typeface="Segoe UI" panose="020B0502040204020203" pitchFamily="34" charset="0"/>
                </a:rPr>
                <a:t> party application (e.g. Survey Monkey) to capture customer feedback</a:t>
              </a: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3" name="Straight Connector 22">
              <a:extLst>
                <a:ext uri="{FF2B5EF4-FFF2-40B4-BE49-F238E27FC236}">
                  <a16:creationId xmlns:a16="http://schemas.microsoft.com/office/drawing/2014/main" id="{0DF5F10C-3204-411A-9BDC-EF5A40A2E091}"/>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825D3BE-3F07-477A-8F4A-131DEC0B045C}"/>
              </a:ext>
            </a:extLst>
          </p:cNvPr>
          <p:cNvGrpSpPr/>
          <p:nvPr/>
        </p:nvGrpSpPr>
        <p:grpSpPr>
          <a:xfrm>
            <a:off x="588263" y="1225026"/>
            <a:ext cx="4595530" cy="3347099"/>
            <a:chOff x="585217" y="1649945"/>
            <a:chExt cx="5852678" cy="3347099"/>
          </a:xfrm>
        </p:grpSpPr>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Productivity</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585217" y="2227055"/>
              <a:ext cx="5852678" cy="276998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On-premises file storage that requires access to office network. Files are hard to find</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May be paying for a 3</a:t>
              </a:r>
              <a:r>
                <a:rPr lang="en-US" sz="1400" baseline="30000">
                  <a:solidFill>
                    <a:srgbClr val="171717"/>
                  </a:solidFill>
                  <a:latin typeface="Segoe UI" panose="020B0502040204020203" pitchFamily="34" charset="0"/>
                </a:rPr>
                <a:t>rd</a:t>
              </a:r>
              <a:r>
                <a:rPr lang="en-US" sz="1400">
                  <a:solidFill>
                    <a:srgbClr val="171717"/>
                  </a:solidFill>
                  <a:latin typeface="Segoe UI" panose="020B0502040204020203" pitchFamily="34" charset="0"/>
                </a:rPr>
                <a:t> Party cloud storage app (e.g. Dropbox) and not know about OneDrive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cs typeface="Segoe UI Semilight" panose="020B0402040204020203" pitchFamily="34" charset="0"/>
                </a:rPr>
                <a:t>Shares documents as email attachments and must wait for recipient to make edits and send it back. </a:t>
              </a:r>
              <a:r>
                <a:rPr lang="en-US" sz="1400">
                  <a:solidFill>
                    <a:srgbClr val="171717"/>
                  </a:solidFill>
                  <a:latin typeface="Segoe UI" panose="020B0502040204020203" pitchFamily="34" charset="0"/>
                </a:rPr>
                <a:t>May need to pay extra for increased inbox capacity</a:t>
              </a:r>
              <a:endParaRPr lang="en-US" sz="1400">
                <a:solidFill>
                  <a:srgbClr val="171717"/>
                </a:solidFill>
                <a:latin typeface="Segoe UI" panose="020B0502040204020203" pitchFamily="34" charset="0"/>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Users occasionally loose information as they forget to save progress when working on files</a:t>
              </a:r>
              <a:endParaRPr lang="en-US" sz="1400">
                <a:solidFill>
                  <a:srgbClr val="171717"/>
                </a:solidFill>
                <a:latin typeface="Segoe UI" panose="020B0502040204020203" pitchFamily="34" charset="0"/>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lang="en-US" sz="1400">
                <a:solidFill>
                  <a:srgbClr val="171717"/>
                </a:solidFill>
                <a:latin typeface="Segoe UI" panose="020B0502040204020203" pitchFamily="34" charset="0"/>
                <a:cs typeface="Segoe UI Semilight" panose="020B0402040204020203" pitchFamily="34" charset="0"/>
              </a:endParaRPr>
            </a:p>
            <a:p>
              <a:pPr marL="396875" lvl="1" indent="-168275" fontAlgn="base">
                <a:buClr>
                  <a:srgbClr val="0078D4"/>
                </a:buClr>
                <a:buSzPct val="100000"/>
                <a:buFont typeface="Arial" panose="020B0604020202020204" pitchFamily="34" charset="0"/>
                <a:buChar char="•"/>
              </a:pPr>
              <a:endParaRPr lang="en-US" sz="1000">
                <a:solidFill>
                  <a:srgbClr val="171717"/>
                </a:solidFill>
                <a:latin typeface="Segoe UI" panose="020B05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83D88E2-472D-4C37-AA2C-737CA2D90363}"/>
              </a:ext>
            </a:extLst>
          </p:cNvPr>
          <p:cNvGrpSpPr/>
          <p:nvPr/>
        </p:nvGrpSpPr>
        <p:grpSpPr>
          <a:xfrm>
            <a:off x="5943095" y="1225026"/>
            <a:ext cx="5852678" cy="3162433"/>
            <a:chOff x="585217" y="3326331"/>
            <a:chExt cx="5852678" cy="3162433"/>
          </a:xfrm>
        </p:grpSpPr>
        <p:sp>
          <p:nvSpPr>
            <p:cNvPr id="30" name="Text Placeholder 1">
              <a:extLst>
                <a:ext uri="{FF2B5EF4-FFF2-40B4-BE49-F238E27FC236}">
                  <a16:creationId xmlns:a16="http://schemas.microsoft.com/office/drawing/2014/main" id="{5D5E9B5B-14AC-41BF-924C-A8ECDEA47B54}"/>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Communication</a:t>
              </a:r>
            </a:p>
          </p:txBody>
        </p:sp>
        <p:sp>
          <p:nvSpPr>
            <p:cNvPr id="31" name="Text Placeholder 1">
              <a:extLst>
                <a:ext uri="{FF2B5EF4-FFF2-40B4-BE49-F238E27FC236}">
                  <a16:creationId xmlns:a16="http://schemas.microsoft.com/office/drawing/2014/main" id="{9D40FC9D-FE23-41EB-A906-C4480F41D658}"/>
                </a:ext>
              </a:extLst>
            </p:cNvPr>
            <p:cNvSpPr txBox="1">
              <a:spLocks/>
            </p:cNvSpPr>
            <p:nvPr/>
          </p:nvSpPr>
          <p:spPr>
            <a:xfrm>
              <a:off x="585217" y="3903441"/>
              <a:ext cx="5852678" cy="25853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Uses multiple applications to chat (e.g. </a:t>
              </a:r>
              <a:r>
                <a:rPr kumimoji="0" lang="en-US" sz="1400" b="0" i="0" u="none" strike="noStrike" kern="1200" cap="none" spc="0" normalizeH="0" baseline="0" noProof="0" err="1">
                  <a:ln>
                    <a:noFill/>
                  </a:ln>
                  <a:solidFill>
                    <a:srgbClr val="171717"/>
                  </a:solidFill>
                  <a:effectLst/>
                  <a:uLnTx/>
                  <a:uFillTx/>
                  <a:latin typeface="Segoe UI" panose="020B0502040204020203" pitchFamily="34" charset="0"/>
                  <a:ea typeface="+mn-ea"/>
                  <a:cs typeface="Segoe UI Semilight" panose="020B0402040204020203" pitchFamily="34" charset="0"/>
                </a:rPr>
                <a:t>Whatsapp</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and do videoconferences (e.g. Zoom) – disjointed user experience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Dealing with multiple vendors make it hard to manage applications and keep them secured and control where data &amp; confidential info lives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Receives inbound calls to a fixed landline in an office </a:t>
              </a:r>
              <a:r>
                <a:rPr lang="en-US" sz="1400">
                  <a:solidFill>
                    <a:srgbClr val="171717"/>
                  </a:solidFill>
                  <a:latin typeface="Segoe UI" panose="020B0502040204020203" pitchFamily="34" charset="0"/>
                </a:rPr>
                <a:t>(impacted business continuity during COVID lockdown)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a:t>
              </a:r>
              <a:r>
                <a:rPr lang="en-US" sz="1400">
                  <a:solidFill>
                    <a:srgbClr val="171717"/>
                  </a:solidFill>
                  <a:latin typeface="Segoe UI" panose="020B0502040204020203" pitchFamily="34" charset="0"/>
                </a:rPr>
                <a:t>n on-premises PBX (private brunch exchange) to receive calls, rout to different departments and take voicemails. Incurs in hardware and software maintenance costs</a:t>
              </a: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32" name="Straight Connector 31">
              <a:extLst>
                <a:ext uri="{FF2B5EF4-FFF2-40B4-BE49-F238E27FC236}">
                  <a16:creationId xmlns:a16="http://schemas.microsoft.com/office/drawing/2014/main" id="{423E07C1-5059-4ADF-B6D0-893CB944F428}"/>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8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50"/>
                                  </p:stCondLst>
                                  <p:childTnLst>
                                    <p:animMotion origin="layout" path="M 0 -2.96296E-6 L 0 0.01898 " pathEditMode="relative" rAng="0" ptsTypes="AA">
                                      <p:cBhvr>
                                        <p:cTn id="14" dur="700" spd="-100000" fill="hold"/>
                                        <p:tgtEl>
                                          <p:spTgt spid="3"/>
                                        </p:tgtEl>
                                        <p:attrNameLst>
                                          <p:attrName>ppt_x</p:attrName>
                                          <p:attrName>ppt_y</p:attrName>
                                        </p:attrNameLst>
                                      </p:cBhvr>
                                      <p:rCtr x="0" y="949"/>
                                    </p:animMotion>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500"/>
                                  </p:stCondLst>
                                  <p:childTnLst>
                                    <p:animMotion origin="layout" path="M -3.95833E-6 3.33333E-6 L -3.95833E-6 0.01898 " pathEditMode="relative" rAng="0" ptsTypes="AA">
                                      <p:cBhvr>
                                        <p:cTn id="19" dur="700" spd="-100000" fill="hold"/>
                                        <p:tgtEl>
                                          <p:spTgt spid="5"/>
                                        </p:tgtEl>
                                        <p:attrNameLst>
                                          <p:attrName>ppt_x</p:attrName>
                                          <p:attrName>ppt_y</p:attrName>
                                        </p:attrNameLst>
                                      </p:cBhvr>
                                      <p:rCtr x="0" y="949"/>
                                    </p:animMotion>
                                  </p:childTnLst>
                                </p:cTn>
                              </p:par>
                              <p:par>
                                <p:cTn id="20" presetID="10" presetClass="entr" presetSubtype="0"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nodeType="withEffect">
                                  <p:stCondLst>
                                    <p:cond delay="250"/>
                                  </p:stCondLst>
                                  <p:childTnLst>
                                    <p:animMotion origin="layout" path="M 1.25E-6 4.81481E-6 L 1.25E-6 0.01898 " pathEditMode="relative" rAng="0" ptsTypes="AA">
                                      <p:cBhvr>
                                        <p:cTn id="24" dur="700" spd="-100000" fill="hold"/>
                                        <p:tgtEl>
                                          <p:spTgt spid="18"/>
                                        </p:tgtEl>
                                        <p:attrNameLst>
                                          <p:attrName>ppt_x</p:attrName>
                                          <p:attrName>ppt_y</p:attrName>
                                        </p:attrNameLst>
                                      </p:cBhvr>
                                      <p:rCtr x="0" y="949"/>
                                    </p:animMotion>
                                  </p:childTnLst>
                                </p:cTn>
                              </p:par>
                              <p:par>
                                <p:cTn id="25" presetID="10" presetClass="entr" presetSubtype="0" fill="hold" nodeType="with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decel="100000" fill="hold" nodeType="withEffect">
                                  <p:stCondLst>
                                    <p:cond delay="500"/>
                                  </p:stCondLst>
                                  <p:childTnLst>
                                    <p:animMotion origin="layout" path="M -3.95833E-6 7.40741E-7 L -3.95833E-6 0.01898 " pathEditMode="relative" rAng="0" ptsTypes="AA">
                                      <p:cBhvr>
                                        <p:cTn id="29" dur="700" spd="-100000" fill="hold"/>
                                        <p:tgtEl>
                                          <p:spTgt spid="2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27">
            <a:extLst>
              <a:ext uri="{FF2B5EF4-FFF2-40B4-BE49-F238E27FC236}">
                <a16:creationId xmlns:a16="http://schemas.microsoft.com/office/drawing/2014/main" id="{1ACAE64F-140D-4917-A2BD-0542625D057F}"/>
              </a:ext>
            </a:extLst>
          </p:cNvPr>
          <p:cNvGraphicFramePr>
            <a:graphicFrameLocks noGrp="1"/>
          </p:cNvGraphicFramePr>
          <p:nvPr>
            <p:extLst>
              <p:ext uri="{D42A27DB-BD31-4B8C-83A1-F6EECF244321}">
                <p14:modId xmlns:p14="http://schemas.microsoft.com/office/powerpoint/2010/main" val="2599343550"/>
              </p:ext>
            </p:extLst>
          </p:nvPr>
        </p:nvGraphicFramePr>
        <p:xfrm>
          <a:off x="472647" y="1286105"/>
          <a:ext cx="11272800" cy="4854322"/>
        </p:xfrm>
        <a:graphic>
          <a:graphicData uri="http://schemas.openxmlformats.org/drawingml/2006/table">
            <a:tbl>
              <a:tblPr>
                <a:tableStyleId>{5C22544A-7EE6-4342-B048-85BDC9FD1C3A}</a:tableStyleId>
              </a:tblPr>
              <a:tblGrid>
                <a:gridCol w="1362204">
                  <a:extLst>
                    <a:ext uri="{9D8B030D-6E8A-4147-A177-3AD203B41FA5}">
                      <a16:colId xmlns:a16="http://schemas.microsoft.com/office/drawing/2014/main" val="4184359211"/>
                    </a:ext>
                  </a:extLst>
                </a:gridCol>
                <a:gridCol w="3985379">
                  <a:extLst>
                    <a:ext uri="{9D8B030D-6E8A-4147-A177-3AD203B41FA5}">
                      <a16:colId xmlns:a16="http://schemas.microsoft.com/office/drawing/2014/main" val="1221889518"/>
                    </a:ext>
                  </a:extLst>
                </a:gridCol>
                <a:gridCol w="1490050">
                  <a:extLst>
                    <a:ext uri="{9D8B030D-6E8A-4147-A177-3AD203B41FA5}">
                      <a16:colId xmlns:a16="http://schemas.microsoft.com/office/drawing/2014/main" val="3694550101"/>
                    </a:ext>
                  </a:extLst>
                </a:gridCol>
                <a:gridCol w="4435167">
                  <a:extLst>
                    <a:ext uri="{9D8B030D-6E8A-4147-A177-3AD203B41FA5}">
                      <a16:colId xmlns:a16="http://schemas.microsoft.com/office/drawing/2014/main" val="1207666038"/>
                    </a:ext>
                  </a:extLst>
                </a:gridCol>
              </a:tblGrid>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t>Chat, Meet, Call and Collaborate in a single app with Video conferencing, Screen sharing, Custom backgrounds, Together mode, File sharing and collaboration, Apps integration, Workflows automation and built-in Privacy &amp; Security.</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Collect data and make better decisions with an easy form to create polls, surveys and quizzes. Built-in AI provides smart recommendations to do the heavy lifting for you. Visualize data in seconds with powerful, real-time charts and automatically generated reports.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Company intranet packed with intelligent features and available from anywhere.</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Share and manage content, knowledge, and applications to empower teamwork, quickly find information, and seamlessly collaborate across the organization.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Organize teamwork with intuitive, collaborative, visual task management. Create Kanban boards using content-rich task cards with files, checklists, labels, and more. Collaborate in Planner and Microsoft Teams and check visual status charts—all in the Microsoft cloud.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210755">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Enjoy 1TB storage per user to access and protect your business and school work with this intelligent files app. Share and collaborate from anywhere, on any device.</a:t>
                      </a:r>
                    </a:p>
                    <a:p>
                      <a:r>
                        <a:rPr lang="en-GB" sz="1000" kern="1200">
                          <a:solidFill>
                            <a:srgbClr val="000000"/>
                          </a:solidFill>
                          <a:latin typeface="Segoe UI" panose="020B0502040204020203" pitchFamily="34" charset="0"/>
                          <a:ea typeface="+mn-ea"/>
                          <a:cs typeface="+mn-cs"/>
                        </a:rPr>
                        <a:t>Back up, protect and recover files from accidental deletes or malicious attacks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Include powerful workflow automation directly in your apps with a no-code approach that connects to hundreds of popular apps and services</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b="0" i="0">
                          <a:solidFill>
                            <a:srgbClr val="000000"/>
                          </a:solidFill>
                          <a:effectLst/>
                          <a:latin typeface="Segoe UI" panose="020B0502040204020203" pitchFamily="34" charset="0"/>
                        </a:rPr>
                        <a:t>Build apps in hours -not months- that easily connect to data, use Excel-like expressions to add logic, and run on the web, iOS, and Android devices.</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22205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Access Word, Excel and PowerPoint from anywhere on your favourite browser. Enjoy the familiar Office experience you know and trust. Share your documents with anyone and work together in real-time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kern="1200" dirty="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sp>
        <p:nvSpPr>
          <p:cNvPr id="26" name="Title 1">
            <a:extLst>
              <a:ext uri="{FF2B5EF4-FFF2-40B4-BE49-F238E27FC236}">
                <a16:creationId xmlns:a16="http://schemas.microsoft.com/office/drawing/2014/main" id="{9399327D-D666-4E17-9B9B-9388C7B81A2D}"/>
              </a:ext>
            </a:extLst>
          </p:cNvPr>
          <p:cNvSpPr txBox="1">
            <a:spLocks/>
          </p:cNvSpPr>
          <p:nvPr/>
        </p:nvSpPr>
        <p:spPr>
          <a:xfrm>
            <a:off x="483013" y="363440"/>
            <a:ext cx="9401560"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a:spcAft>
                <a:spcPts val="3600"/>
              </a:spcAft>
            </a:pPr>
            <a:r>
              <a:rPr lang="en-GB">
                <a:latin typeface="+mn-lt"/>
              </a:rPr>
              <a:t>Additional Value</a:t>
            </a:r>
            <a:br>
              <a:rPr lang="en-GB">
                <a:latin typeface="+mn-lt"/>
              </a:rPr>
            </a:br>
            <a:r>
              <a:rPr lang="en-GB" sz="1600">
                <a:latin typeface="+mn-lt"/>
              </a:rPr>
              <a:t>…to </a:t>
            </a:r>
            <a:r>
              <a:rPr lang="en-GB" sz="1600">
                <a:solidFill>
                  <a:schemeClr val="accent1"/>
                </a:solidFill>
              </a:rPr>
              <a:t>Microsoft 365 Business Basic</a:t>
            </a:r>
            <a:endParaRPr lang="en-GB" sz="1800">
              <a:solidFill>
                <a:schemeClr val="tx1"/>
              </a:solidFill>
            </a:endParaRPr>
          </a:p>
        </p:txBody>
      </p:sp>
      <p:pic>
        <p:nvPicPr>
          <p:cNvPr id="55" name="Picture 54" descr="A picture containing clock&#10;&#10;Description automatically generated">
            <a:extLst>
              <a:ext uri="{FF2B5EF4-FFF2-40B4-BE49-F238E27FC236}">
                <a16:creationId xmlns:a16="http://schemas.microsoft.com/office/drawing/2014/main" id="{E9577ACF-0295-4243-A4D8-E68D8772793B}"/>
              </a:ext>
            </a:extLst>
          </p:cNvPr>
          <p:cNvPicPr>
            <a:picLocks noChangeAspect="1"/>
          </p:cNvPicPr>
          <p:nvPr/>
        </p:nvPicPr>
        <p:blipFill>
          <a:blip r:embed="rId3"/>
          <a:stretch>
            <a:fillRect/>
          </a:stretch>
        </p:blipFill>
        <p:spPr>
          <a:xfrm>
            <a:off x="512794" y="1248455"/>
            <a:ext cx="1136664" cy="1136664"/>
          </a:xfrm>
          <a:prstGeom prst="rect">
            <a:avLst/>
          </a:prstGeom>
        </p:spPr>
      </p:pic>
      <p:pic>
        <p:nvPicPr>
          <p:cNvPr id="56" name="Picture 55" descr="A close up of a logo&#10;&#10;Description automatically generated">
            <a:extLst>
              <a:ext uri="{FF2B5EF4-FFF2-40B4-BE49-F238E27FC236}">
                <a16:creationId xmlns:a16="http://schemas.microsoft.com/office/drawing/2014/main" id="{D04EF714-8BEA-40ED-AA26-6A077CE913F7}"/>
              </a:ext>
            </a:extLst>
          </p:cNvPr>
          <p:cNvPicPr>
            <a:picLocks noChangeAspect="1"/>
          </p:cNvPicPr>
          <p:nvPr/>
        </p:nvPicPr>
        <p:blipFill>
          <a:blip r:embed="rId4"/>
          <a:stretch>
            <a:fillRect/>
          </a:stretch>
        </p:blipFill>
        <p:spPr>
          <a:xfrm>
            <a:off x="586064" y="3643468"/>
            <a:ext cx="1136664" cy="1136664"/>
          </a:xfrm>
          <a:prstGeom prst="rect">
            <a:avLst/>
          </a:prstGeom>
        </p:spPr>
      </p:pic>
      <p:pic>
        <p:nvPicPr>
          <p:cNvPr id="57" name="Picture 56" descr="A close up of a logo&#10;&#10;Description automatically generated">
            <a:extLst>
              <a:ext uri="{FF2B5EF4-FFF2-40B4-BE49-F238E27FC236}">
                <a16:creationId xmlns:a16="http://schemas.microsoft.com/office/drawing/2014/main" id="{F1EB98C8-8CDB-4859-9197-A08FFB8CC012}"/>
              </a:ext>
            </a:extLst>
          </p:cNvPr>
          <p:cNvPicPr>
            <a:picLocks noChangeAspect="1"/>
          </p:cNvPicPr>
          <p:nvPr/>
        </p:nvPicPr>
        <p:blipFill>
          <a:blip r:embed="rId5"/>
          <a:stretch>
            <a:fillRect/>
          </a:stretch>
        </p:blipFill>
        <p:spPr>
          <a:xfrm>
            <a:off x="594982" y="2491030"/>
            <a:ext cx="1136664" cy="1136664"/>
          </a:xfrm>
          <a:prstGeom prst="rect">
            <a:avLst/>
          </a:prstGeom>
        </p:spPr>
      </p:pic>
      <p:sp>
        <p:nvSpPr>
          <p:cNvPr id="59" name="TextBox 58">
            <a:extLst>
              <a:ext uri="{FF2B5EF4-FFF2-40B4-BE49-F238E27FC236}">
                <a16:creationId xmlns:a16="http://schemas.microsoft.com/office/drawing/2014/main" id="{64B1602C-849D-4C00-8741-31888FE3F50F}"/>
              </a:ext>
            </a:extLst>
          </p:cNvPr>
          <p:cNvSpPr txBox="1"/>
          <p:nvPr/>
        </p:nvSpPr>
        <p:spPr>
          <a:xfrm>
            <a:off x="640290" y="2196318"/>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Teams</a:t>
            </a:r>
          </a:p>
        </p:txBody>
      </p:sp>
      <p:sp>
        <p:nvSpPr>
          <p:cNvPr id="60" name="TextBox 59">
            <a:extLst>
              <a:ext uri="{FF2B5EF4-FFF2-40B4-BE49-F238E27FC236}">
                <a16:creationId xmlns:a16="http://schemas.microsoft.com/office/drawing/2014/main" id="{36108F08-3F20-4312-B391-BA2E9D2BD88B}"/>
              </a:ext>
            </a:extLst>
          </p:cNvPr>
          <p:cNvSpPr txBox="1"/>
          <p:nvPr/>
        </p:nvSpPr>
        <p:spPr>
          <a:xfrm>
            <a:off x="708399" y="3440189"/>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61" name="TextBox 60">
            <a:extLst>
              <a:ext uri="{FF2B5EF4-FFF2-40B4-BE49-F238E27FC236}">
                <a16:creationId xmlns:a16="http://schemas.microsoft.com/office/drawing/2014/main" id="{F991539E-F8CB-4853-B057-3E8B0F190F28}"/>
              </a:ext>
            </a:extLst>
          </p:cNvPr>
          <p:cNvSpPr txBox="1"/>
          <p:nvPr/>
        </p:nvSpPr>
        <p:spPr>
          <a:xfrm>
            <a:off x="699519" y="4592627"/>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OneDrive</a:t>
            </a:r>
          </a:p>
        </p:txBody>
      </p:sp>
      <p:grpSp>
        <p:nvGrpSpPr>
          <p:cNvPr id="62" name="Group 61">
            <a:extLst>
              <a:ext uri="{FF2B5EF4-FFF2-40B4-BE49-F238E27FC236}">
                <a16:creationId xmlns:a16="http://schemas.microsoft.com/office/drawing/2014/main" id="{AD35CB28-59FD-44E1-9D46-FB86AC0546BB}"/>
              </a:ext>
            </a:extLst>
          </p:cNvPr>
          <p:cNvGrpSpPr/>
          <p:nvPr/>
        </p:nvGrpSpPr>
        <p:grpSpPr>
          <a:xfrm>
            <a:off x="640290" y="4936724"/>
            <a:ext cx="978088" cy="899442"/>
            <a:chOff x="4290987" y="1019049"/>
            <a:chExt cx="1055213" cy="970364"/>
          </a:xfrm>
        </p:grpSpPr>
        <p:pic>
          <p:nvPicPr>
            <p:cNvPr id="63" name="Picture 62" descr="A picture containing clock&#10;&#10;Description automatically generated">
              <a:extLst>
                <a:ext uri="{FF2B5EF4-FFF2-40B4-BE49-F238E27FC236}">
                  <a16:creationId xmlns:a16="http://schemas.microsoft.com/office/drawing/2014/main" id="{F5D76F6C-EAE7-4001-8547-709BD9EBC0DB}"/>
                </a:ext>
              </a:extLst>
            </p:cNvPr>
            <p:cNvPicPr>
              <a:picLocks noChangeAspect="1"/>
            </p:cNvPicPr>
            <p:nvPr/>
          </p:nvPicPr>
          <p:blipFill>
            <a:blip r:embed="rId6"/>
            <a:stretch>
              <a:fillRect/>
            </a:stretch>
          </p:blipFill>
          <p:spPr>
            <a:xfrm>
              <a:off x="4668536" y="1311749"/>
              <a:ext cx="677664" cy="677664"/>
            </a:xfrm>
            <a:prstGeom prst="rect">
              <a:avLst/>
            </a:prstGeom>
          </p:spPr>
        </p:pic>
        <p:pic>
          <p:nvPicPr>
            <p:cNvPr id="64" name="Picture 63" descr="A close up of a logo&#10;&#10;Description automatically generated">
              <a:extLst>
                <a:ext uri="{FF2B5EF4-FFF2-40B4-BE49-F238E27FC236}">
                  <a16:creationId xmlns:a16="http://schemas.microsoft.com/office/drawing/2014/main" id="{8FC13FEB-4EFC-4612-B066-BFD14A0B7674}"/>
                </a:ext>
              </a:extLst>
            </p:cNvPr>
            <p:cNvPicPr>
              <a:picLocks noChangeAspect="1"/>
            </p:cNvPicPr>
            <p:nvPr/>
          </p:nvPicPr>
          <p:blipFill>
            <a:blip r:embed="rId7"/>
            <a:stretch>
              <a:fillRect/>
            </a:stretch>
          </p:blipFill>
          <p:spPr>
            <a:xfrm>
              <a:off x="4501203" y="1019049"/>
              <a:ext cx="677664" cy="677664"/>
            </a:xfrm>
            <a:prstGeom prst="rect">
              <a:avLst/>
            </a:prstGeom>
          </p:spPr>
        </p:pic>
        <p:pic>
          <p:nvPicPr>
            <p:cNvPr id="65" name="Picture 64" descr="A picture containing clock&#10;&#10;Description automatically generated">
              <a:extLst>
                <a:ext uri="{FF2B5EF4-FFF2-40B4-BE49-F238E27FC236}">
                  <a16:creationId xmlns:a16="http://schemas.microsoft.com/office/drawing/2014/main" id="{E93D53C0-460B-44AC-9B03-AC3365265B67}"/>
                </a:ext>
              </a:extLst>
            </p:cNvPr>
            <p:cNvPicPr>
              <a:picLocks noChangeAspect="1"/>
            </p:cNvPicPr>
            <p:nvPr/>
          </p:nvPicPr>
          <p:blipFill>
            <a:blip r:embed="rId8"/>
            <a:stretch>
              <a:fillRect/>
            </a:stretch>
          </p:blipFill>
          <p:spPr>
            <a:xfrm>
              <a:off x="4290987" y="1308531"/>
              <a:ext cx="677664" cy="677664"/>
            </a:xfrm>
            <a:prstGeom prst="rect">
              <a:avLst/>
            </a:prstGeom>
          </p:spPr>
        </p:pic>
      </p:grpSp>
      <p:sp>
        <p:nvSpPr>
          <p:cNvPr id="66" name="TextBox 65">
            <a:extLst>
              <a:ext uri="{FF2B5EF4-FFF2-40B4-BE49-F238E27FC236}">
                <a16:creationId xmlns:a16="http://schemas.microsoft.com/office/drawing/2014/main" id="{4CB31390-6D2A-4D5A-AE3C-6D1C59447168}"/>
              </a:ext>
            </a:extLst>
          </p:cNvPr>
          <p:cNvSpPr txBox="1"/>
          <p:nvPr/>
        </p:nvSpPr>
        <p:spPr>
          <a:xfrm>
            <a:off x="586064" y="5777126"/>
            <a:ext cx="1136663" cy="415498"/>
          </a:xfrm>
          <a:prstGeom prst="rect">
            <a:avLst/>
          </a:prstGeom>
          <a:noFill/>
        </p:spPr>
        <p:txBody>
          <a:bodyPr wrap="square" lIns="0" tIns="0" rIns="0" bIns="0" rtlCol="0">
            <a:spAutoFit/>
          </a:bodyPr>
          <a:lstStyle/>
          <a:p>
            <a:pPr algn="ctr" defTabSz="914314">
              <a:lnSpc>
                <a:spcPct val="90000"/>
              </a:lnSpc>
              <a:spcAft>
                <a:spcPts val="588"/>
              </a:spcAft>
            </a:pPr>
            <a:r>
              <a:rPr lang="en-US" sz="1000">
                <a:solidFill>
                  <a:srgbClr val="282828"/>
                </a:solidFill>
              </a:rPr>
              <a:t>Web versions of</a:t>
            </a:r>
            <a:br>
              <a:rPr lang="en-US" sz="1000">
                <a:solidFill>
                  <a:srgbClr val="282828"/>
                </a:solidFill>
              </a:rPr>
            </a:br>
            <a:r>
              <a:rPr kumimoji="0" lang="en-US" sz="1000" b="0" i="0" u="none" strike="noStrike" kern="1200" cap="none" spc="0" normalizeH="0" baseline="0" noProof="0">
                <a:ln>
                  <a:noFill/>
                </a:ln>
                <a:solidFill>
                  <a:srgbClr val="282828"/>
                </a:solidFill>
                <a:effectLst/>
                <a:uLnTx/>
                <a:uFillTx/>
                <a:latin typeface="Segoe UI"/>
                <a:ea typeface="+mn-ea"/>
                <a:cs typeface="+mn-cs"/>
              </a:rPr>
              <a:t>Word, Excel, PPT</a:t>
            </a:r>
            <a:br>
              <a:rPr kumimoji="0" lang="en-US" sz="1000" b="0" i="0" u="none" strike="noStrike" kern="1200" cap="none" spc="0" normalizeH="0" baseline="0" noProof="0">
                <a:ln>
                  <a:noFill/>
                </a:ln>
                <a:solidFill>
                  <a:srgbClr val="282828"/>
                </a:solidFill>
                <a:effectLst/>
                <a:uLnTx/>
                <a:uFillTx/>
                <a:latin typeface="Segoe UI"/>
                <a:ea typeface="+mn-ea"/>
                <a:cs typeface="+mn-cs"/>
              </a:rPr>
            </a:br>
            <a:endParaRPr kumimoji="0" lang="en-US" sz="1000" b="0" i="0" u="none" strike="noStrike" kern="1200" cap="none" spc="0" normalizeH="0" baseline="0" noProof="0">
              <a:ln>
                <a:noFill/>
              </a:ln>
              <a:solidFill>
                <a:srgbClr val="282828"/>
              </a:solidFill>
              <a:effectLst/>
              <a:uLnTx/>
              <a:uFillTx/>
              <a:latin typeface="Segoe UI"/>
              <a:ea typeface="+mn-ea"/>
              <a:cs typeface="+mn-cs"/>
            </a:endParaRPr>
          </a:p>
        </p:txBody>
      </p:sp>
      <p:pic>
        <p:nvPicPr>
          <p:cNvPr id="67" name="Picture 12" descr="See the source image">
            <a:extLst>
              <a:ext uri="{FF2B5EF4-FFF2-40B4-BE49-F238E27FC236}">
                <a16:creationId xmlns:a16="http://schemas.microsoft.com/office/drawing/2014/main" id="{3ACD1BCD-90ED-4413-80EC-B5FA33F22E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831" y="1554160"/>
            <a:ext cx="557839" cy="51880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87D8C96-7E26-49D3-9FF8-C5905421B207}"/>
              </a:ext>
            </a:extLst>
          </p:cNvPr>
          <p:cNvSpPr txBox="1"/>
          <p:nvPr/>
        </p:nvSpPr>
        <p:spPr>
          <a:xfrm>
            <a:off x="6137337" y="2117028"/>
            <a:ext cx="788159" cy="230832"/>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69" name="Group 68">
            <a:extLst>
              <a:ext uri="{FF2B5EF4-FFF2-40B4-BE49-F238E27FC236}">
                <a16:creationId xmlns:a16="http://schemas.microsoft.com/office/drawing/2014/main" id="{9E87169B-1733-41B7-B317-AC26444FE770}"/>
              </a:ext>
            </a:extLst>
          </p:cNvPr>
          <p:cNvGrpSpPr/>
          <p:nvPr/>
        </p:nvGrpSpPr>
        <p:grpSpPr>
          <a:xfrm>
            <a:off x="6302545" y="3900285"/>
            <a:ext cx="627184" cy="605012"/>
            <a:chOff x="6477569" y="448283"/>
            <a:chExt cx="993247" cy="958137"/>
          </a:xfrm>
        </p:grpSpPr>
        <p:pic>
          <p:nvPicPr>
            <p:cNvPr id="70" name="Picture 69">
              <a:extLst>
                <a:ext uri="{FF2B5EF4-FFF2-40B4-BE49-F238E27FC236}">
                  <a16:creationId xmlns:a16="http://schemas.microsoft.com/office/drawing/2014/main" id="{CDBED991-40C1-4DC1-BBCF-0D3230D220FF}"/>
                </a:ext>
              </a:extLst>
            </p:cNvPr>
            <p:cNvPicPr>
              <a:picLocks noChangeAspect="1"/>
            </p:cNvPicPr>
            <p:nvPr/>
          </p:nvPicPr>
          <p:blipFill rotWithShape="1">
            <a:blip r:embed="rId10"/>
            <a:srcRect l="60866" r="30240"/>
            <a:stretch/>
          </p:blipFill>
          <p:spPr>
            <a:xfrm>
              <a:off x="6477569" y="448283"/>
              <a:ext cx="736457" cy="613674"/>
            </a:xfrm>
            <a:prstGeom prst="rect">
              <a:avLst/>
            </a:prstGeom>
          </p:spPr>
        </p:pic>
        <p:pic>
          <p:nvPicPr>
            <p:cNvPr id="71" name="Picture 70">
              <a:extLst>
                <a:ext uri="{FF2B5EF4-FFF2-40B4-BE49-F238E27FC236}">
                  <a16:creationId xmlns:a16="http://schemas.microsoft.com/office/drawing/2014/main" id="{504B766C-00DC-4A8A-8301-5F6FC43BF602}"/>
                </a:ext>
              </a:extLst>
            </p:cNvPr>
            <p:cNvPicPr>
              <a:picLocks noChangeAspect="1"/>
            </p:cNvPicPr>
            <p:nvPr/>
          </p:nvPicPr>
          <p:blipFill rotWithShape="1">
            <a:blip r:embed="rId10"/>
            <a:srcRect t="-1856" r="92302" b="-1"/>
            <a:stretch/>
          </p:blipFill>
          <p:spPr>
            <a:xfrm>
              <a:off x="6878332" y="825489"/>
              <a:ext cx="592484" cy="580931"/>
            </a:xfrm>
            <a:prstGeom prst="diamond">
              <a:avLst/>
            </a:prstGeom>
          </p:spPr>
        </p:pic>
      </p:grpSp>
      <p:sp>
        <p:nvSpPr>
          <p:cNvPr id="72" name="TextBox 71">
            <a:extLst>
              <a:ext uri="{FF2B5EF4-FFF2-40B4-BE49-F238E27FC236}">
                <a16:creationId xmlns:a16="http://schemas.microsoft.com/office/drawing/2014/main" id="{AF712A9A-309E-4E30-ACE2-F5342677B835}"/>
              </a:ext>
            </a:extLst>
          </p:cNvPr>
          <p:cNvSpPr txBox="1"/>
          <p:nvPr/>
        </p:nvSpPr>
        <p:spPr>
          <a:xfrm>
            <a:off x="6078037" y="4535304"/>
            <a:ext cx="1136663"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1000" b="0" i="0" u="none" strike="noStrike" kern="1200" cap="none" spc="0" normalizeH="0" baseline="0" noProof="0">
                <a:ln>
                  <a:noFill/>
                </a:ln>
                <a:solidFill>
                  <a:srgbClr val="282828"/>
                </a:solidFill>
                <a:effectLst/>
                <a:uLnTx/>
                <a:uFillTx/>
                <a:latin typeface="Segoe UI"/>
                <a:ea typeface="+mn-ea"/>
                <a:cs typeface="+mn-cs"/>
              </a:rPr>
            </a:br>
            <a:r>
              <a:rPr kumimoji="0" lang="en-US" sz="10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73" name="Picture 8" descr="See the source image">
            <a:extLst>
              <a:ext uri="{FF2B5EF4-FFF2-40B4-BE49-F238E27FC236}">
                <a16:creationId xmlns:a16="http://schemas.microsoft.com/office/drawing/2014/main" id="{43122F71-00CF-4B8B-9B05-EDE68D57C9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250" r="27713"/>
          <a:stretch/>
        </p:blipFill>
        <p:spPr bwMode="auto">
          <a:xfrm>
            <a:off x="6408575" y="2764123"/>
            <a:ext cx="400684" cy="49291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09B2258-FFBA-4DF2-9002-044043BFB71B}"/>
              </a:ext>
            </a:extLst>
          </p:cNvPr>
          <p:cNvSpPr txBox="1"/>
          <p:nvPr/>
        </p:nvSpPr>
        <p:spPr>
          <a:xfrm>
            <a:off x="6034852" y="3370940"/>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Planner</a:t>
            </a:r>
          </a:p>
        </p:txBody>
      </p:sp>
    </p:spTree>
    <p:extLst>
      <p:ext uri="{BB962C8B-B14F-4D97-AF65-F5344CB8AC3E}">
        <p14:creationId xmlns:p14="http://schemas.microsoft.com/office/powerpoint/2010/main" val="135782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A75A5A-3271-4B9C-B56F-7FA3A322699A}"/>
              </a:ext>
            </a:extLst>
          </p:cNvPr>
          <p:cNvSpPr txBox="1"/>
          <p:nvPr/>
        </p:nvSpPr>
        <p:spPr>
          <a:xfrm>
            <a:off x="2173596" y="5602621"/>
            <a:ext cx="3095633" cy="371070"/>
          </a:xfrm>
          <a:prstGeom prst="rect">
            <a:avLst/>
          </a:prstGeom>
          <a:noFill/>
        </p:spPr>
        <p:txBody>
          <a:bodyPr wrap="square" lIns="89630" tIns="89630" rIns="0" bIns="89630" rtlCol="0">
            <a:noAutofit/>
          </a:bodyPr>
          <a:lstStyle>
            <a:defPPr>
              <a:defRPr lang="en-US"/>
            </a:defPPr>
            <a:lvl1pPr algn="ctr">
              <a:lnSpc>
                <a:spcPct val="90000"/>
              </a:lnSpc>
              <a:spcAft>
                <a:spcPts val="600"/>
              </a:spcAft>
              <a:defRPr sz="1600">
                <a:gradFill>
                  <a:gsLst>
                    <a:gs pos="2917">
                      <a:schemeClr val="tx1"/>
                    </a:gs>
                    <a:gs pos="30000">
                      <a:schemeClr val="tx1"/>
                    </a:gs>
                  </a:gsLst>
                  <a:lin ang="5400000" scaled="0"/>
                </a:gradFill>
              </a:defRPr>
            </a:lvl1pPr>
          </a:lstStyle>
          <a:p>
            <a:pPr defTabSz="914139">
              <a:spcAft>
                <a:spcPts val="588"/>
              </a:spcAft>
              <a:defRPr/>
            </a:pPr>
            <a:r>
              <a:rPr lang="en-US" sz="1400" dirty="0">
                <a:solidFill>
                  <a:srgbClr val="282828"/>
                </a:solidFill>
                <a:latin typeface="Segoe UI Semibold"/>
              </a:rPr>
              <a:t>Improve individual performance</a:t>
            </a:r>
          </a:p>
        </p:txBody>
      </p:sp>
      <p:sp>
        <p:nvSpPr>
          <p:cNvPr id="3" name="TextBox 2">
            <a:extLst>
              <a:ext uri="{FF2B5EF4-FFF2-40B4-BE49-F238E27FC236}">
                <a16:creationId xmlns:a16="http://schemas.microsoft.com/office/drawing/2014/main" id="{DFA14768-B14B-4561-9771-0D15C3E4BA72}"/>
              </a:ext>
            </a:extLst>
          </p:cNvPr>
          <p:cNvSpPr txBox="1"/>
          <p:nvPr/>
        </p:nvSpPr>
        <p:spPr>
          <a:xfrm>
            <a:off x="2664232" y="5061883"/>
            <a:ext cx="2114359" cy="479676"/>
          </a:xfrm>
          <a:prstGeom prst="rect">
            <a:avLst/>
          </a:prstGeom>
          <a:noFill/>
        </p:spPr>
        <p:txBody>
          <a:bodyPr wrap="square" lIns="89630" tIns="89630" rIns="0" bIns="89630" rtlCol="0" anchor="ctr">
            <a:noAutofit/>
          </a:bodyPr>
          <a:lstStyle>
            <a:defPPr>
              <a:defRPr lang="en-US"/>
            </a:defPPr>
            <a:lvl1pPr algn="ctr">
              <a:lnSpc>
                <a:spcPct val="90000"/>
              </a:lnSpc>
              <a:spcAft>
                <a:spcPts val="600"/>
              </a:spcAft>
              <a:defRPr sz="1600">
                <a:gradFill>
                  <a:gsLst>
                    <a:gs pos="2917">
                      <a:schemeClr val="tx1"/>
                    </a:gs>
                    <a:gs pos="30000">
                      <a:schemeClr val="tx1"/>
                    </a:gs>
                  </a:gsLst>
                  <a:lin ang="5400000" scaled="0"/>
                </a:gradFill>
              </a:defRPr>
            </a:lvl1pPr>
          </a:lstStyle>
          <a:p>
            <a:pPr defTabSz="914139">
              <a:spcAft>
                <a:spcPts val="588"/>
              </a:spcAft>
              <a:defRPr/>
            </a:pPr>
            <a:r>
              <a:rPr lang="en-US" sz="2157" spc="-49">
                <a:solidFill>
                  <a:srgbClr val="282828"/>
                </a:solidFill>
                <a:latin typeface="Segoe UI Semibold"/>
              </a:rPr>
              <a:t>Personal Productivity</a:t>
            </a:r>
            <a:endParaRPr lang="en-US" sz="2157" b="1" spc="-49">
              <a:solidFill>
                <a:srgbClr val="282828"/>
              </a:solidFill>
              <a:latin typeface="Segoe UI Semibold"/>
            </a:endParaRPr>
          </a:p>
        </p:txBody>
      </p:sp>
      <p:sp>
        <p:nvSpPr>
          <p:cNvPr id="6" name="TextBox 5">
            <a:extLst>
              <a:ext uri="{FF2B5EF4-FFF2-40B4-BE49-F238E27FC236}">
                <a16:creationId xmlns:a16="http://schemas.microsoft.com/office/drawing/2014/main" id="{F4CDCD96-6104-4396-A408-559602194106}"/>
              </a:ext>
            </a:extLst>
          </p:cNvPr>
          <p:cNvSpPr txBox="1"/>
          <p:nvPr/>
        </p:nvSpPr>
        <p:spPr>
          <a:xfrm>
            <a:off x="7039079" y="5061883"/>
            <a:ext cx="2814819" cy="479676"/>
          </a:xfrm>
          <a:prstGeom prst="rect">
            <a:avLst/>
          </a:prstGeom>
          <a:noFill/>
        </p:spPr>
        <p:txBody>
          <a:bodyPr wrap="square" lIns="0" tIns="89630" rIns="89630" bIns="89630" rtlCol="0" anchor="ctr">
            <a:noAutofit/>
          </a:bodyPr>
          <a:lstStyle>
            <a:defPPr>
              <a:defRPr lang="en-US"/>
            </a:defPPr>
            <a:lvl1pPr algn="ctr">
              <a:lnSpc>
                <a:spcPct val="90000"/>
              </a:lnSpc>
              <a:spcAft>
                <a:spcPts val="600"/>
              </a:spcAft>
              <a:defRPr sz="1600">
                <a:gradFill>
                  <a:gsLst>
                    <a:gs pos="2917">
                      <a:schemeClr val="tx1"/>
                    </a:gs>
                    <a:gs pos="30000">
                      <a:schemeClr val="tx1"/>
                    </a:gs>
                  </a:gsLst>
                  <a:lin ang="5400000" scaled="0"/>
                </a:gradFill>
              </a:defRPr>
            </a:lvl1pPr>
          </a:lstStyle>
          <a:p>
            <a:pPr defTabSz="914139">
              <a:spcAft>
                <a:spcPts val="588"/>
              </a:spcAft>
              <a:defRPr/>
            </a:pPr>
            <a:r>
              <a:rPr lang="en-US" sz="2157" spc="-49">
                <a:solidFill>
                  <a:srgbClr val="282828"/>
                </a:solidFill>
                <a:latin typeface="Segoe UI Semibold"/>
              </a:rPr>
              <a:t>Organizational Productivity</a:t>
            </a:r>
          </a:p>
        </p:txBody>
      </p:sp>
      <p:sp>
        <p:nvSpPr>
          <p:cNvPr id="125" name="TextBox 124">
            <a:extLst>
              <a:ext uri="{FF2B5EF4-FFF2-40B4-BE49-F238E27FC236}">
                <a16:creationId xmlns:a16="http://schemas.microsoft.com/office/drawing/2014/main" id="{744AA65C-CC66-46C8-B030-DC405B4EDC59}"/>
              </a:ext>
            </a:extLst>
          </p:cNvPr>
          <p:cNvSpPr txBox="1"/>
          <p:nvPr/>
        </p:nvSpPr>
        <p:spPr>
          <a:xfrm>
            <a:off x="6743520" y="5602621"/>
            <a:ext cx="3405931" cy="371070"/>
          </a:xfrm>
          <a:prstGeom prst="rect">
            <a:avLst/>
          </a:prstGeom>
          <a:noFill/>
        </p:spPr>
        <p:txBody>
          <a:bodyPr wrap="square" lIns="0" tIns="89630" rIns="89630" bIns="89630" rtlCol="0">
            <a:noAutofit/>
          </a:bodyPr>
          <a:lstStyle/>
          <a:p>
            <a:pPr algn="ctr" defTabSz="914139">
              <a:lnSpc>
                <a:spcPct val="90000"/>
              </a:lnSpc>
              <a:spcAft>
                <a:spcPts val="588"/>
              </a:spcAft>
              <a:defRPr/>
            </a:pPr>
            <a:r>
              <a:rPr lang="en-US" sz="1400">
                <a:solidFill>
                  <a:srgbClr val="282828"/>
                </a:solidFill>
                <a:latin typeface="Segoe UI Semibold"/>
              </a:rPr>
              <a:t>Drive growth and increase efficiency</a:t>
            </a:r>
          </a:p>
        </p:txBody>
      </p:sp>
      <p:sp>
        <p:nvSpPr>
          <p:cNvPr id="127" name="TextBox 126">
            <a:extLst>
              <a:ext uri="{FF2B5EF4-FFF2-40B4-BE49-F238E27FC236}">
                <a16:creationId xmlns:a16="http://schemas.microsoft.com/office/drawing/2014/main" id="{FE33BC15-9567-4312-A613-23289B31B2BB}"/>
              </a:ext>
            </a:extLst>
          </p:cNvPr>
          <p:cNvSpPr txBox="1"/>
          <p:nvPr/>
        </p:nvSpPr>
        <p:spPr>
          <a:xfrm>
            <a:off x="3006104" y="1379817"/>
            <a:ext cx="6179791" cy="387798"/>
          </a:xfrm>
          <a:prstGeom prst="rect">
            <a:avLst/>
          </a:prstGeom>
          <a:noFill/>
        </p:spPr>
        <p:txBody>
          <a:bodyPr wrap="square" lIns="179259" tIns="0" rIns="179259" bIns="0" rtlCol="0">
            <a:spAutoFit/>
          </a:bodyPr>
          <a:lstStyle>
            <a:defPPr>
              <a:defRPr lang="en-US"/>
            </a:defPPr>
            <a:lvl1pPr algn="ctr">
              <a:lnSpc>
                <a:spcPct val="90000"/>
              </a:lnSpc>
              <a:spcAft>
                <a:spcPts val="600"/>
              </a:spcAft>
              <a:defRPr sz="1600">
                <a:gradFill>
                  <a:gsLst>
                    <a:gs pos="2917">
                      <a:schemeClr val="tx1"/>
                    </a:gs>
                    <a:gs pos="30000">
                      <a:schemeClr val="tx1"/>
                    </a:gs>
                  </a:gsLst>
                  <a:lin ang="5400000" scaled="0"/>
                </a:gradFill>
              </a:defRPr>
            </a:lvl1pPr>
          </a:lstStyle>
          <a:p>
            <a:pPr defTabSz="914139">
              <a:spcAft>
                <a:spcPts val="588"/>
              </a:spcAft>
              <a:defRPr/>
            </a:pPr>
            <a:r>
              <a:rPr lang="en-US" sz="2800">
                <a:solidFill>
                  <a:srgbClr val="282828"/>
                </a:solidFill>
                <a:latin typeface="Segoe UI Semibold"/>
              </a:rPr>
              <a:t>The world’s productivity cloud</a:t>
            </a:r>
          </a:p>
        </p:txBody>
      </p:sp>
      <p:pic>
        <p:nvPicPr>
          <p:cNvPr id="192" name="Picture 191">
            <a:extLst>
              <a:ext uri="{FF2B5EF4-FFF2-40B4-BE49-F238E27FC236}">
                <a16:creationId xmlns:a16="http://schemas.microsoft.com/office/drawing/2014/main" id="{3283B29C-14F1-4BBF-9E5D-D40BB21F11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6253" y="544716"/>
            <a:ext cx="3612972" cy="594544"/>
          </a:xfrm>
          <a:prstGeom prst="rect">
            <a:avLst/>
          </a:prstGeom>
        </p:spPr>
      </p:pic>
      <p:pic>
        <p:nvPicPr>
          <p:cNvPr id="10" name="Picture 9" descr="A picture containing indoor, window, building, table&#10;&#10;Description automatically generated">
            <a:extLst>
              <a:ext uri="{FF2B5EF4-FFF2-40B4-BE49-F238E27FC236}">
                <a16:creationId xmlns:a16="http://schemas.microsoft.com/office/drawing/2014/main" id="{C5A1BCDC-6A3A-4CEE-9403-33EEBE4286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18009" y="2398527"/>
            <a:ext cx="2299309" cy="2299308"/>
          </a:xfrm>
          <a:prstGeom prst="ellipse">
            <a:avLst/>
          </a:prstGeom>
          <a:effectLst>
            <a:outerShdw blurRad="127000" algn="ctr" rotWithShape="0">
              <a:prstClr val="black">
                <a:alpha val="40000"/>
              </a:prstClr>
            </a:outerShdw>
          </a:effectLst>
        </p:spPr>
      </p:pic>
      <p:pic>
        <p:nvPicPr>
          <p:cNvPr id="4" name="Picture 3" descr="A person sitting at a table with a computer&#10;&#10;Description automatically generated">
            <a:extLst>
              <a:ext uri="{FF2B5EF4-FFF2-40B4-BE49-F238E27FC236}">
                <a16:creationId xmlns:a16="http://schemas.microsoft.com/office/drawing/2014/main" id="{2177219B-B524-4C70-BFD0-3DCDB9941C7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74687" y="2420967"/>
            <a:ext cx="2299308" cy="2299308"/>
          </a:xfrm>
          <a:prstGeom prst="ellipse">
            <a:avLst/>
          </a:prstGeom>
          <a:effectLst>
            <a:outerShdw blurRad="127000" algn="ctr" rotWithShape="0">
              <a:prstClr val="black">
                <a:alpha val="40000"/>
              </a:prstClr>
            </a:outerShdw>
          </a:effectLst>
        </p:spPr>
      </p:pic>
      <p:sp>
        <p:nvSpPr>
          <p:cNvPr id="197" name="Oval 196">
            <a:extLst>
              <a:ext uri="{FF2B5EF4-FFF2-40B4-BE49-F238E27FC236}">
                <a16:creationId xmlns:a16="http://schemas.microsoft.com/office/drawing/2014/main" id="{FBA5D4B5-AAD6-4427-86FE-FD6C12A02990}"/>
              </a:ext>
            </a:extLst>
          </p:cNvPr>
          <p:cNvSpPr/>
          <p:nvPr/>
        </p:nvSpPr>
        <p:spPr bwMode="auto">
          <a:xfrm>
            <a:off x="7218011" y="2398527"/>
            <a:ext cx="2320216" cy="2272227"/>
          </a:xfrm>
          <a:prstGeom prst="ellipse">
            <a:avLst/>
          </a:prstGeom>
          <a:solidFill>
            <a:srgbClr val="000000">
              <a:alpha val="3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cs typeface="Segoe UI" pitchFamily="34" charset="0"/>
            </a:endParaRPr>
          </a:p>
        </p:txBody>
      </p:sp>
      <p:sp>
        <p:nvSpPr>
          <p:cNvPr id="12" name="Oval 11">
            <a:extLst>
              <a:ext uri="{FF2B5EF4-FFF2-40B4-BE49-F238E27FC236}">
                <a16:creationId xmlns:a16="http://schemas.microsoft.com/office/drawing/2014/main" id="{6DE84B27-EB00-42DD-9EDC-4EB355A78838}"/>
              </a:ext>
            </a:extLst>
          </p:cNvPr>
          <p:cNvSpPr/>
          <p:nvPr/>
        </p:nvSpPr>
        <p:spPr bwMode="auto">
          <a:xfrm>
            <a:off x="2664233" y="2428889"/>
            <a:ext cx="2320216" cy="2272227"/>
          </a:xfrm>
          <a:prstGeom prst="ellipse">
            <a:avLst/>
          </a:prstGeom>
          <a:solidFill>
            <a:srgbClr val="000000">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86" name="Group 185">
            <a:extLst>
              <a:ext uri="{FF2B5EF4-FFF2-40B4-BE49-F238E27FC236}">
                <a16:creationId xmlns:a16="http://schemas.microsoft.com/office/drawing/2014/main" id="{98747F7F-3987-45AA-BDAD-89847D89A01C}"/>
              </a:ext>
            </a:extLst>
          </p:cNvPr>
          <p:cNvGrpSpPr/>
          <p:nvPr/>
        </p:nvGrpSpPr>
        <p:grpSpPr>
          <a:xfrm>
            <a:off x="6050004" y="3451117"/>
            <a:ext cx="255629" cy="254852"/>
            <a:chOff x="6135265" y="3391093"/>
            <a:chExt cx="212990" cy="212342"/>
          </a:xfrm>
        </p:grpSpPr>
        <p:sp>
          <p:nvSpPr>
            <p:cNvPr id="187" name="Rectangle: Rounded Corners 186">
              <a:extLst>
                <a:ext uri="{FF2B5EF4-FFF2-40B4-BE49-F238E27FC236}">
                  <a16:creationId xmlns:a16="http://schemas.microsoft.com/office/drawing/2014/main" id="{691E9743-4801-422B-9EE3-13E4E32C69AA}"/>
                </a:ext>
              </a:extLst>
            </p:cNvPr>
            <p:cNvSpPr/>
            <p:nvPr/>
          </p:nvSpPr>
          <p:spPr bwMode="auto">
            <a:xfrm rot="16200000" flipV="1">
              <a:off x="6135589" y="3469550"/>
              <a:ext cx="212342" cy="5542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8" name="Rectangle: Rounded Corners 187">
              <a:extLst>
                <a:ext uri="{FF2B5EF4-FFF2-40B4-BE49-F238E27FC236}">
                  <a16:creationId xmlns:a16="http://schemas.microsoft.com/office/drawing/2014/main" id="{1439D8C8-8874-4003-AAEE-78AEABFFDC58}"/>
                </a:ext>
              </a:extLst>
            </p:cNvPr>
            <p:cNvSpPr/>
            <p:nvPr/>
          </p:nvSpPr>
          <p:spPr bwMode="auto">
            <a:xfrm>
              <a:off x="6135265" y="3470136"/>
              <a:ext cx="212990" cy="54255"/>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Tree>
    <p:extLst>
      <p:ext uri="{BB962C8B-B14F-4D97-AF65-F5344CB8AC3E}">
        <p14:creationId xmlns:p14="http://schemas.microsoft.com/office/powerpoint/2010/main" val="28384965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93669E-6 -2.46936E-6 L 3.93669E-6 0.03927 " pathEditMode="relative" rAng="0" ptsTypes="AA">
                                      <p:cBhvr>
                                        <p:cTn id="9" dur="700" spd="-100000" fill="hold"/>
                                        <p:tgtEl>
                                          <p:spTgt spid="6"/>
                                        </p:tgtEl>
                                        <p:attrNameLst>
                                          <p:attrName>ppt_x</p:attrName>
                                          <p:attrName>ppt_y</p:attrName>
                                        </p:attrNameLst>
                                      </p:cBhvr>
                                      <p:rCtr x="0" y="1952"/>
                                    </p:animMotion>
                                  </p:childTnLst>
                                </p:cTn>
                              </p:par>
                              <p:par>
                                <p:cTn id="10" presetID="10" presetClass="entr" presetSubtype="0" fill="hold" grpId="0" nodeType="withEffect">
                                  <p:stCondLst>
                                    <p:cond delay="20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par>
                                <p:cTn id="13" presetID="42" presetClass="path" presetSubtype="0" decel="100000" fill="hold" grpId="1" nodeType="withEffect">
                                  <p:stCondLst>
                                    <p:cond delay="200"/>
                                  </p:stCondLst>
                                  <p:childTnLst>
                                    <p:animMotion origin="layout" path="M -3.71202E-6 -4.99773E-6 L -3.71202E-6 0.03927 " pathEditMode="relative" rAng="0" ptsTypes="AA">
                                      <p:cBhvr>
                                        <p:cTn id="14" dur="700" spd="-100000" fill="hold"/>
                                        <p:tgtEl>
                                          <p:spTgt spid="125"/>
                                        </p:tgtEl>
                                        <p:attrNameLst>
                                          <p:attrName>ppt_x</p:attrName>
                                          <p:attrName>ppt_y</p:attrName>
                                        </p:attrNameLst>
                                      </p:cBhvr>
                                      <p:rCtr x="0" y="1952"/>
                                    </p:animMotion>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0"/>
                                  </p:stCondLst>
                                  <p:childTnLst>
                                    <p:animMotion origin="layout" path="M 3.71202E-6 -2.46936E-6 L 3.71202E-6 0.03927 " pathEditMode="relative" rAng="0" ptsTypes="AA">
                                      <p:cBhvr>
                                        <p:cTn id="19" dur="700" spd="-100000" fill="hold"/>
                                        <p:tgtEl>
                                          <p:spTgt spid="3"/>
                                        </p:tgtEl>
                                        <p:attrNameLst>
                                          <p:attrName>ppt_x</p:attrName>
                                          <p:attrName>ppt_y</p:attrName>
                                        </p:attrNameLst>
                                      </p:cBhvr>
                                      <p:rCtr x="0" y="1952"/>
                                    </p:animMotion>
                                  </p:childTnLst>
                                </p:cTn>
                              </p:par>
                              <p:par>
                                <p:cTn id="20" presetID="10" presetClass="entr" presetSubtype="0"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grpId="1" nodeType="withEffect">
                                  <p:stCondLst>
                                    <p:cond delay="200"/>
                                  </p:stCondLst>
                                  <p:childTnLst>
                                    <p:animMotion origin="layout" path="M 3.71202E-6 -4.99773E-6 L 3.71202E-6 0.03927 " pathEditMode="relative" rAng="0" ptsTypes="AA">
                                      <p:cBhvr>
                                        <p:cTn id="24" dur="700" spd="-100000" fill="hold"/>
                                        <p:tgtEl>
                                          <p:spTgt spid="5"/>
                                        </p:tgtEl>
                                        <p:attrNameLst>
                                          <p:attrName>ppt_x</p:attrName>
                                          <p:attrName>ppt_y</p:attrName>
                                        </p:attrNameLst>
                                      </p:cBhvr>
                                      <p:rCtr x="0" y="19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6" grpId="0"/>
      <p:bldP spid="6" grpId="1"/>
      <p:bldP spid="125" grpId="0"/>
      <p:bldP spid="12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353664" y="249019"/>
            <a:ext cx="11480420" cy="430887"/>
          </a:xfrm>
        </p:spPr>
        <p:txBody>
          <a:bodyPr/>
          <a:lstStyle/>
          <a:p>
            <a:r>
              <a:rPr lang="en-US" dirty="0">
                <a:cs typeface="Segoe UI"/>
              </a:rPr>
              <a:t>Probing Questions</a:t>
            </a:r>
            <a:endParaRPr lang="en-US"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357919" y="83660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411467" y="1267531"/>
            <a:ext cx="5349519" cy="193283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Enable a central repository so team members can access and view files in a single place from anywhere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Share, edit, and co-author Word, Excel, and PowerPoint files, all within Microsoft Teams. </a:t>
            </a:r>
          </a:p>
          <a:p>
            <a:pPr marL="168275" indent="-168275" fontAlgn="base">
              <a:buClr>
                <a:srgbClr val="0078D4"/>
              </a:buClr>
              <a:buSzPct val="100000"/>
              <a:buFont typeface="Arial" panose="020B0604020202020204" pitchFamily="34" charset="0"/>
              <a:buChar char="•"/>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Provide intelligent email and calendaring capabilities available on any device and r</a:t>
            </a:r>
            <a:r>
              <a:rPr lang="en-GB" sz="1400" dirty="0">
                <a:latin typeface="Segoe UI"/>
              </a:rPr>
              <a:t>un surveys easily with Forms.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357919" y="1197114"/>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6411467" y="3119922"/>
            <a:ext cx="5422617" cy="228370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b="1" dirty="0">
                <a:solidFill>
                  <a:srgbClr val="0070C0"/>
                </a:solidFill>
                <a:latin typeface="Segoe UI"/>
              </a:rPr>
              <a:t>Meetings</a:t>
            </a:r>
          </a:p>
          <a:p>
            <a:pPr marL="168275" indent="-168275" fontAlgn="base">
              <a:buClr>
                <a:srgbClr val="0078D4"/>
              </a:buClr>
              <a:buSzPct val="100000"/>
              <a:buFont typeface="Arial" panose="020B0604020202020204" pitchFamily="34" charset="0"/>
              <a:buChar char="•"/>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Host online meetings with anyone inside or outside your organization and look more professional with blurred and custom backgrounds (ex company logo). </a:t>
            </a:r>
            <a:r>
              <a:rPr lang="en-GB" sz="1400" dirty="0">
                <a:latin typeface="Segoe UI"/>
              </a:rPr>
              <a:t>View</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up to 49 attendees in the Gallery View</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Manage the whole meeting cycle effectively with scheduling assistant, video, screen sharing, whiteboard and shared notes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Use Teams as your Phone and make phone calls across devices with a cloud-based phone system (Business Voice add-on required)</a:t>
            </a:r>
            <a:endParaRPr kumimoji="0" lang="en-US" sz="18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9" name="TextBox 8">
            <a:extLst>
              <a:ext uri="{FF2B5EF4-FFF2-40B4-BE49-F238E27FC236}">
                <a16:creationId xmlns:a16="http://schemas.microsoft.com/office/drawing/2014/main" id="{F39572EA-3150-436C-B480-02FAAF89D8F1}"/>
              </a:ext>
            </a:extLst>
          </p:cNvPr>
          <p:cNvSpPr txBox="1"/>
          <p:nvPr/>
        </p:nvSpPr>
        <p:spPr>
          <a:xfrm>
            <a:off x="353664" y="5568885"/>
            <a:ext cx="11407321" cy="991041"/>
          </a:xfrm>
          <a:prstGeom prst="rect">
            <a:avLst/>
          </a:prstGeom>
          <a:noFill/>
        </p:spPr>
        <p:txBody>
          <a:bodyPr wrap="square" lIns="0" tIns="0" rIns="0" bIns="0" rtlCol="0">
            <a:spAutoFit/>
          </a:bodyPr>
          <a:lstStyle/>
          <a:p>
            <a:pPr marR="0" lvl="0" algn="ctr" defTabSz="932742" rtl="0" eaLnBrk="1" fontAlgn="base" latinLnBrk="0" hangingPunct="1">
              <a:lnSpc>
                <a:spcPct val="100000"/>
              </a:lnSpc>
              <a:spcBef>
                <a:spcPct val="20000"/>
              </a:spcBef>
              <a:spcAft>
                <a:spcPts val="0"/>
              </a:spcAft>
              <a:buClr>
                <a:srgbClr val="0078D4"/>
              </a:buClr>
              <a:buSzPct val="100000"/>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Lower your IT spend by consolidating solutions! </a:t>
            </a:r>
          </a:p>
          <a:p>
            <a:pPr marL="168275" indent="-168275" algn="ctr" defTabSz="932742" fontAlgn="base">
              <a:spcBef>
                <a:spcPct val="20000"/>
              </a:spcBef>
              <a:buClr>
                <a:srgbClr val="0078D4"/>
              </a:buClr>
              <a:buSzPct val="100000"/>
              <a:buFont typeface="Arial" panose="020B0604020202020204" pitchFamily="34" charset="0"/>
              <a:buChar char="•"/>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Point solutions are expensive and time consuming to manage (Microsoft 365 is the best of breed and the best platform. Consolidate &amp; save!)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Reduce on-prem infrastructure, hardware, licensing and maintenance costs and move IT spend from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CapEx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to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OpEx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with Cloud solutions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Google Workspace Business Starter (equivalent to M365 Business Basic) costs 21% more</a:t>
            </a:r>
          </a:p>
        </p:txBody>
      </p: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357916" y="1288004"/>
            <a:ext cx="5651995"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can your employees stay productive outside of the office? Can they access files and collaborate securely?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How do your employees share and co-author files? Do they have to send files back and forth? What happens if the file owner is away? </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customer, partner or employee surveys?</a:t>
            </a: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411467" y="83660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Microsoft 365 Business Basic Solutions</a:t>
            </a:r>
          </a:p>
        </p:txBody>
      </p:sp>
      <p:cxnSp>
        <p:nvCxnSpPr>
          <p:cNvPr id="17" name="Straight Connector 16">
            <a:extLst>
              <a:ext uri="{FF2B5EF4-FFF2-40B4-BE49-F238E27FC236}">
                <a16:creationId xmlns:a16="http://schemas.microsoft.com/office/drawing/2014/main" id="{EFEAA18E-88D3-4DE1-9815-AFF77021973D}"/>
              </a:ext>
              <a:ext uri="{C183D7F6-B498-43B3-948B-1728B52AA6E4}">
                <adec:decorative xmlns:adec="http://schemas.microsoft.com/office/drawing/2017/decorative" val="1"/>
              </a:ext>
            </a:extLst>
          </p:cNvPr>
          <p:cNvCxnSpPr>
            <a:cxnSpLocks/>
          </p:cNvCxnSpPr>
          <p:nvPr/>
        </p:nvCxnSpPr>
        <p:spPr>
          <a:xfrm flipV="1">
            <a:off x="353664" y="29886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964CE366-D520-4C00-B860-9E93782FA186}"/>
              </a:ext>
            </a:extLst>
          </p:cNvPr>
          <p:cNvSpPr txBox="1">
            <a:spLocks/>
          </p:cNvSpPr>
          <p:nvPr/>
        </p:nvSpPr>
        <p:spPr>
          <a:xfrm>
            <a:off x="355791" y="3119922"/>
            <a:ext cx="5738083" cy="206825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b="1" dirty="0">
                <a:solidFill>
                  <a:srgbClr val="0070C0"/>
                </a:solidFill>
                <a:latin typeface="Segoe UI"/>
              </a:rPr>
              <a:t>Meetings</a:t>
            </a:r>
          </a:p>
          <a:p>
            <a:pPr marL="168275" indent="-168275" fontAlgn="base">
              <a:buClr>
                <a:srgbClr val="0078D4"/>
              </a:buClr>
              <a:buSzPct val="100000"/>
              <a:buFont typeface="Arial" panose="020B0604020202020204" pitchFamily="34" charset="0"/>
              <a:buChar char="•"/>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 manage meetings from the set up</a:t>
            </a:r>
            <a:r>
              <a:rPr lang="en-GB" sz="1400" dirty="0">
                <a:latin typeface="Segoe UI"/>
              </a:rPr>
              <a:t>, to the meeting and the follow up? (scheduling, running engaging and effective online meetings and following up on actions) </a:t>
            </a:r>
          </a:p>
          <a:p>
            <a:pPr marL="168275" indent="-168275" fontAlgn="base">
              <a:buClr>
                <a:srgbClr val="0078D4"/>
              </a:buClr>
              <a:buSzPct val="100000"/>
              <a:buFont typeface="Arial" panose="020B0604020202020204" pitchFamily="34" charset="0"/>
              <a:buChar char="•"/>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online meetings with external customers or partners?</a:t>
            </a:r>
            <a:r>
              <a:rPr lang="en-GB" sz="1400" dirty="0">
                <a:latin typeface="Segoe UI"/>
              </a:rPr>
              <a:t> Can you easily adapt your video background with blurred background or a company logo?</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make phone calls across devices with </a:t>
            </a:r>
            <a:r>
              <a:rPr lang="en-GB" sz="1400" dirty="0">
                <a:latin typeface="Segoe UI"/>
              </a:rPr>
              <a:t>Teams and dial into meetings with your phone number (Business Voice add-on required) </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353664" y="54727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65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C7006F-48AD-462E-8F59-43644AE987C3}"/>
              </a:ext>
              <a:ext uri="{C183D7F6-B498-43B3-948B-1728B52AA6E4}">
                <adec:decorative xmlns:adec="http://schemas.microsoft.com/office/drawing/2017/decorative" val="1"/>
              </a:ext>
            </a:extLst>
          </p:cNvPr>
          <p:cNvSpPr/>
          <p:nvPr/>
        </p:nvSpPr>
        <p:spPr bwMode="auto">
          <a:xfrm>
            <a:off x="8241042"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Text Placeholder 1">
            <a:extLst>
              <a:ext uri="{FF2B5EF4-FFF2-40B4-BE49-F238E27FC236}">
                <a16:creationId xmlns:a16="http://schemas.microsoft.com/office/drawing/2014/main" id="{46ACBA1C-F015-4A6F-BB12-7D8A55472234}"/>
              </a:ext>
            </a:extLst>
          </p:cNvPr>
          <p:cNvSpPr txBox="1">
            <a:spLocks/>
          </p:cNvSpPr>
          <p:nvPr/>
        </p:nvSpPr>
        <p:spPr>
          <a:xfrm>
            <a:off x="8513124" y="3640910"/>
            <a:ext cx="2821577" cy="153888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kern="0">
                <a:solidFill>
                  <a:srgbClr val="FFFFFF"/>
                </a:solidFill>
                <a:latin typeface="Segoe UI Semibold"/>
              </a:rPr>
              <a:t>Process Automation</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lvl="0" indent="0" defTabSz="932472" fontAlgn="base">
              <a:spcBef>
                <a:spcPct val="0"/>
              </a:spcBef>
              <a:spcAft>
                <a:spcPts val="1200"/>
              </a:spcAft>
              <a:buClr>
                <a:srgbClr val="0078D4"/>
              </a:buClr>
              <a:buSzTx/>
              <a:buNone/>
              <a:defRPr/>
            </a:pPr>
            <a:r>
              <a:rPr lang="en-GB" sz="1400" kern="0">
                <a:solidFill>
                  <a:srgbClr val="FFFFFF"/>
                </a:solidFill>
                <a:latin typeface="Segoe UI"/>
                <a:cs typeface="Segoe UI Semilight"/>
              </a:rPr>
              <a:t>Include powerful workflow automation directly in your apps with a no-code approach that connects to hundreds of popular apps and services</a:t>
            </a:r>
          </a:p>
        </p:txBody>
      </p:sp>
      <p:sp>
        <p:nvSpPr>
          <p:cNvPr id="2" name="Title 1">
            <a:extLst>
              <a:ext uri="{FF2B5EF4-FFF2-40B4-BE49-F238E27FC236}">
                <a16:creationId xmlns:a16="http://schemas.microsoft.com/office/drawing/2014/main" id="{D1161250-423F-457A-83DA-310CF40DF1D9}"/>
              </a:ext>
            </a:extLst>
          </p:cNvPr>
          <p:cNvSpPr>
            <a:spLocks noGrp="1"/>
          </p:cNvSpPr>
          <p:nvPr>
            <p:ph type="title"/>
          </p:nvPr>
        </p:nvSpPr>
        <p:spPr>
          <a:xfrm>
            <a:off x="588263" y="497541"/>
            <a:ext cx="11018520" cy="492443"/>
          </a:xfrm>
        </p:spPr>
        <p:txBody>
          <a:bodyPr/>
          <a:lstStyle/>
          <a:p>
            <a:r>
              <a:rPr lang="en-US" sz="3200">
                <a:solidFill>
                  <a:schemeClr val="tx1"/>
                </a:solidFill>
              </a:rPr>
              <a:t>Enhancing</a:t>
            </a:r>
            <a:r>
              <a:rPr lang="en-US" sz="3200">
                <a:solidFill>
                  <a:schemeClr val="accent1"/>
                </a:solidFill>
              </a:rPr>
              <a:t> Productivity</a:t>
            </a:r>
            <a:endParaRPr lang="en-US" sz="3200"/>
          </a:p>
        </p:txBody>
      </p:sp>
      <p:pic>
        <p:nvPicPr>
          <p:cNvPr id="6" name="Picture 5">
            <a:extLst>
              <a:ext uri="{FF2B5EF4-FFF2-40B4-BE49-F238E27FC236}">
                <a16:creationId xmlns:a16="http://schemas.microsoft.com/office/drawing/2014/main" id="{91F0F4ED-1B9E-480A-B1DB-3121DE84DE7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214"/>
          <a:stretch/>
        </p:blipFill>
        <p:spPr>
          <a:xfrm>
            <a:off x="582959" y="1399628"/>
            <a:ext cx="3365739" cy="2029371"/>
          </a:xfrm>
          <a:prstGeom prst="rect">
            <a:avLst/>
          </a:prstGeom>
        </p:spPr>
      </p:pic>
      <p:sp>
        <p:nvSpPr>
          <p:cNvPr id="25" name="Rectangle 24">
            <a:extLst>
              <a:ext uri="{FF2B5EF4-FFF2-40B4-BE49-F238E27FC236}">
                <a16:creationId xmlns:a16="http://schemas.microsoft.com/office/drawing/2014/main" id="{0BA5D3B3-134C-4AF3-A3E7-0FA8695C76BD}"/>
              </a:ext>
              <a:ext uri="{C183D7F6-B498-43B3-948B-1728B52AA6E4}">
                <adec:decorative xmlns:adec="http://schemas.microsoft.com/office/drawing/2017/decorative" val="1"/>
              </a:ext>
            </a:extLst>
          </p:cNvPr>
          <p:cNvSpPr/>
          <p:nvPr/>
        </p:nvSpPr>
        <p:spPr bwMode="auto">
          <a:xfrm>
            <a:off x="582960"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 Placeholder 1">
            <a:extLst>
              <a:ext uri="{FF2B5EF4-FFF2-40B4-BE49-F238E27FC236}">
                <a16:creationId xmlns:a16="http://schemas.microsoft.com/office/drawing/2014/main" id="{2873CAAD-2EE4-4D48-8D8E-24C6BFFFF06B}"/>
              </a:ext>
            </a:extLst>
          </p:cNvPr>
          <p:cNvSpPr txBox="1">
            <a:spLocks/>
          </p:cNvSpPr>
          <p:nvPr/>
        </p:nvSpPr>
        <p:spPr>
          <a:xfrm>
            <a:off x="855042" y="3640910"/>
            <a:ext cx="2821577" cy="212365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File storage and sharing</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cs typeface="Segoe UI Semilight"/>
              </a:rPr>
              <a:t>Save files in the cloud, access them from anywhere and share with confidence.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cs typeface="Segoe UI Semilight"/>
              </a:rPr>
              <a:t>Keep a single version of the file, share them with links instead of attachments and restore old versions with a single click</a:t>
            </a:r>
          </a:p>
        </p:txBody>
      </p:sp>
      <p:sp>
        <p:nvSpPr>
          <p:cNvPr id="32" name="Rectangle 31">
            <a:extLst>
              <a:ext uri="{FF2B5EF4-FFF2-40B4-BE49-F238E27FC236}">
                <a16:creationId xmlns:a16="http://schemas.microsoft.com/office/drawing/2014/main" id="{C7BB4F86-5FC7-4582-B2D8-948B7E7AB357}"/>
              </a:ext>
              <a:ext uri="{C183D7F6-B498-43B3-948B-1728B52AA6E4}">
                <adec:decorative xmlns:adec="http://schemas.microsoft.com/office/drawing/2017/decorative" val="1"/>
              </a:ext>
            </a:extLst>
          </p:cNvPr>
          <p:cNvSpPr/>
          <p:nvPr/>
        </p:nvSpPr>
        <p:spPr bwMode="auto">
          <a:xfrm>
            <a:off x="4412001"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Text Placeholder 1">
            <a:extLst>
              <a:ext uri="{FF2B5EF4-FFF2-40B4-BE49-F238E27FC236}">
                <a16:creationId xmlns:a16="http://schemas.microsoft.com/office/drawing/2014/main" id="{6129BA08-9AA4-4297-88EA-D9A998147FC0}"/>
              </a:ext>
            </a:extLst>
          </p:cNvPr>
          <p:cNvSpPr txBox="1">
            <a:spLocks/>
          </p:cNvSpPr>
          <p:nvPr/>
        </p:nvSpPr>
        <p:spPr>
          <a:xfrm>
            <a:off x="4684083" y="3640910"/>
            <a:ext cx="2821577" cy="190821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Productivity Apps (web)</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a:rPr>
              <a:t>Get the web versions of the </a:t>
            </a:r>
            <a:r>
              <a:rPr kumimoji="0" lang="en-US" sz="1400" b="0" i="0" u="none" strike="noStrike" kern="0" cap="none" spc="0" normalizeH="0" baseline="0" noProof="0">
                <a:ln>
                  <a:noFill/>
                </a:ln>
                <a:solidFill>
                  <a:srgbClr val="FFFFFF"/>
                </a:solidFill>
                <a:effectLst/>
                <a:uLnTx/>
                <a:uFillTx/>
                <a:latin typeface="Segoe UI"/>
                <a:ea typeface="+mn-ea"/>
                <a:cs typeface="Segoe UI Semilight"/>
              </a:rPr>
              <a:t>familiar Office apps like Word, Excel, and PowerPoint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cs typeface="Segoe UI Semilight"/>
              </a:rPr>
              <a:t>Collaborate in real-time with others on documents directly from your browser</a:t>
            </a:r>
            <a:endParaRPr kumimoji="0" lang="en-US" sz="1400" b="0" i="0" u="none" strike="noStrike" kern="0" cap="none" spc="0" normalizeH="0" baseline="0" noProof="0">
              <a:ln>
                <a:noFill/>
              </a:ln>
              <a:solidFill>
                <a:srgbClr val="FFFFFF"/>
              </a:solidFill>
              <a:effectLst/>
              <a:uLnTx/>
              <a:uFillTx/>
              <a:latin typeface="Segoe UI"/>
              <a:ea typeface="+mn-ea"/>
              <a:cs typeface="Segoe UI Semilight"/>
            </a:endParaRPr>
          </a:p>
        </p:txBody>
      </p:sp>
      <p:pic>
        <p:nvPicPr>
          <p:cNvPr id="1026" name="Picture 2" descr="See the source image">
            <a:extLst>
              <a:ext uri="{FF2B5EF4-FFF2-40B4-BE49-F238E27FC236}">
                <a16:creationId xmlns:a16="http://schemas.microsoft.com/office/drawing/2014/main" id="{C1393F51-2BC1-4DA2-985E-744F0832C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11994" y="1403681"/>
            <a:ext cx="3365739" cy="20253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of power automate report">
            <a:extLst>
              <a:ext uri="{FF2B5EF4-FFF2-40B4-BE49-F238E27FC236}">
                <a16:creationId xmlns:a16="http://schemas.microsoft.com/office/drawing/2014/main" id="{1DDEE92B-0545-4B85-83FF-A9A726791E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08"/>
          <a:stretch/>
        </p:blipFill>
        <p:spPr bwMode="auto">
          <a:xfrm>
            <a:off x="8241026" y="1399628"/>
            <a:ext cx="3365739" cy="202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5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2.70833E-6 1.85185E-6 L 2.70833E-6 0.01898 " pathEditMode="relative" rAng="0" ptsTypes="AA">
                                      <p:cBhvr>
                                        <p:cTn id="9" dur="700" spd="-100000" fill="hold"/>
                                        <p:tgtEl>
                                          <p:spTgt spid="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42" presetClass="path" presetSubtype="0" decel="100000" fill="hold" grpId="1" nodeType="withEffect">
                                  <p:stCondLst>
                                    <p:cond delay="250"/>
                                  </p:stCondLst>
                                  <p:childTnLst>
                                    <p:animMotion origin="layout" path="M 0 4.44444E-6 L 0 0.01898 " pathEditMode="relative" rAng="0" ptsTypes="AA">
                                      <p:cBhvr>
                                        <p:cTn id="14" dur="700" spd="-100000" fill="hold"/>
                                        <p:tgtEl>
                                          <p:spTgt spid="35"/>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42" presetClass="path" presetSubtype="0" decel="100000" fill="hold" grpId="1" nodeType="withEffect">
                                  <p:stCondLst>
                                    <p:cond delay="500"/>
                                  </p:stCondLst>
                                  <p:childTnLst>
                                    <p:animMotion origin="layout" path="M -2.29167E-6 4.44444E-6 L -2.29167E-6 0.01898 " pathEditMode="relative" rAng="0" ptsTypes="AA">
                                      <p:cBhvr>
                                        <p:cTn id="19" dur="700" spd="-100000" fill="hold"/>
                                        <p:tgtEl>
                                          <p:spTgt spid="4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9" grpId="0"/>
      <p:bldP spid="9" grpId="1"/>
      <p:bldP spid="35" grpId="0"/>
      <p:bldP spid="3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Communication</a:t>
            </a:r>
            <a:r>
              <a:rPr lang="en-US" sz="3200"/>
              <a:t> made simple</a:t>
            </a:r>
          </a:p>
        </p:txBody>
      </p:sp>
      <p:sp>
        <p:nvSpPr>
          <p:cNvPr id="9" name="TextBox 8">
            <a:extLst>
              <a:ext uri="{FF2B5EF4-FFF2-40B4-BE49-F238E27FC236}">
                <a16:creationId xmlns:a16="http://schemas.microsoft.com/office/drawing/2014/main" id="{80E6B20A-374D-4BFD-8DCA-BC7C0DD948B9}"/>
              </a:ext>
            </a:extLst>
          </p:cNvPr>
          <p:cNvSpPr txBox="1"/>
          <p:nvPr/>
        </p:nvSpPr>
        <p:spPr>
          <a:xfrm>
            <a:off x="8241017" y="6449256"/>
            <a:ext cx="4706010"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solidFill>
                <a:effectLst/>
                <a:uLnTx/>
                <a:uFillTx/>
                <a:latin typeface="Segoe UI"/>
                <a:ea typeface="+mn-ea"/>
                <a:cs typeface="+mn-cs"/>
              </a:rPr>
              <a:t>1 </a:t>
            </a:r>
            <a:r>
              <a:rPr kumimoji="0" lang="en-US" sz="1000" b="0" i="0" u="none" strike="noStrike" kern="1200" cap="none" spc="0" normalizeH="0" baseline="0" noProof="0">
                <a:ln>
                  <a:noFill/>
                </a:ln>
                <a:solidFill>
                  <a:srgbClr val="000000"/>
                </a:solidFill>
                <a:effectLst/>
                <a:uLnTx/>
                <a:uFillTx/>
                <a:latin typeface="Segoe UI"/>
                <a:ea typeface="+mn-ea"/>
                <a:cs typeface="+mn-cs"/>
              </a:rPr>
              <a:t>Enabled with Microsoft 365 Business Voice add-on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A1A1A"/>
              </a:solidFill>
              <a:effectLst/>
              <a:uLnTx/>
              <a:uFillTx/>
              <a:latin typeface="Segoe UI"/>
              <a:ea typeface="+mn-ea"/>
              <a:cs typeface="+mn-cs"/>
            </a:endParaRPr>
          </a:p>
        </p:txBody>
      </p:sp>
      <p:pic>
        <p:nvPicPr>
          <p:cNvPr id="7" name="Picture 6" descr="A hand holding a cellphone&#10;&#10;Description automatically generated">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1017" y="1399626"/>
            <a:ext cx="3365763" cy="1798889"/>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263149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Calling </a:t>
            </a: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(available</a:t>
            </a:r>
            <a:r>
              <a:rPr kumimoji="0" lang="en-US" sz="14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rPr>
              <a:t> as add-on)</a:t>
            </a:r>
            <a:r>
              <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rPr>
              <a:t>1</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Make and receive phone calls </a:t>
            </a:r>
            <a:b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b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from anywhere with a cloud-based phone system in Teams.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Enjoy cloud calling features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like consultative transfer, music-on-hold, cloud voicemail, and more.</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Add a dial-in number to your conference calls in case attendees don’t have good internet connection</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17"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16428" y="3443087"/>
            <a:ext cx="3013429" cy="278537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1:1 or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Speed innovation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together using 1:1 and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Engage in conversations</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 with your peers and clients.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Keep your work organized in teams and channels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Share meeting notes, files, dashboards and apps in the same conversation</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5" name="Picture 4" descr="A person using a computer&#10;&#10;Description automatically generated">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94" y="1399627"/>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65919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Online meetings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Host online meetings</a:t>
            </a:r>
            <a:r>
              <a:rPr kumimoji="0" lang="en-US" sz="1400" b="1" i="0" u="none" strike="noStrike" kern="1200" cap="none" spc="0" normalizeH="0" baseline="0" noProof="0">
                <a:ln>
                  <a:noFill/>
                </a:ln>
                <a:solidFill>
                  <a:srgbClr val="FFFFFF"/>
                </a:solidFill>
                <a:effectLst/>
                <a:uLnTx/>
                <a:uFillTx/>
                <a:latin typeface="Segoe UI"/>
                <a:ea typeface="+mn-ea"/>
                <a:cs typeface="Segoe UI Semilight"/>
              </a:rPr>
              <a:t>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with anyone inside or outside your organization using scheduling assistant, screen sharing, and collaborative note taking.​</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Be flexible and inclusive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in video calls with options to blur or customize backgrounds, real-time closed captions</a:t>
            </a:r>
            <a:r>
              <a:rPr lang="en-US" sz="1400">
                <a:solidFill>
                  <a:srgbClr val="FFFFFF"/>
                </a:solidFill>
                <a:latin typeface="Segoe UI"/>
                <a:cs typeface="Segoe UI Semilight"/>
              </a:rPr>
              <a:t>, transcriptions </a:t>
            </a:r>
            <a:r>
              <a:rPr kumimoji="0" lang="en-US" sz="1400" b="0" i="0" u="none" strike="noStrike" kern="1200" cap="none" spc="0" normalizeH="0" noProof="0">
                <a:ln>
                  <a:noFill/>
                </a:ln>
                <a:solidFill>
                  <a:srgbClr val="FFFFFF"/>
                </a:solidFill>
                <a:effectLst/>
                <a:uLnTx/>
                <a:uFillTx/>
                <a:latin typeface="Segoe UI"/>
                <a:ea typeface="+mn-ea"/>
                <a:cs typeface="Segoe UI Semilight"/>
              </a:rPr>
              <a:t>and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49 attendees in Large Gallery View</a:t>
            </a:r>
          </a:p>
        </p:txBody>
      </p:sp>
      <p:pic>
        <p:nvPicPr>
          <p:cNvPr id="1026" name="Picture 2" descr="See the source image">
            <a:extLst>
              <a:ext uri="{FF2B5EF4-FFF2-40B4-BE49-F238E27FC236}">
                <a16:creationId xmlns:a16="http://schemas.microsoft.com/office/drawing/2014/main" id="{B8922FBD-A9E5-4CF6-B509-59333EC128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09" b="12574"/>
          <a:stretch/>
        </p:blipFill>
        <p:spPr bwMode="auto">
          <a:xfrm>
            <a:off x="582942" y="1399626"/>
            <a:ext cx="3365716" cy="179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6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4.79167E-6 -2.59259E-6 L -4.79167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0 4.44444E-6 L 0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1.85185E-6 L -2.08333E-7 0.01898 " pathEditMode="relative" rAng="0" ptsTypes="AA">
                                      <p:cBhvr>
                                        <p:cTn id="19" dur="700" spd="-100000" fill="hold"/>
                                        <p:tgtEl>
                                          <p:spTgt spid="25"/>
                                        </p:tgtEl>
                                        <p:attrNameLst>
                                          <p:attrName>ppt_x</p:attrName>
                                          <p:attrName>ppt_y</p:attrName>
                                        </p:attrNameLst>
                                      </p:cBhvr>
                                      <p:rCtr x="0" y="949"/>
                                    </p:animMotion>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P spid="29" grpId="0"/>
      <p:bldP spid="29" grpId="1"/>
      <p:bldP spid="37" grpId="0"/>
      <p:bldP spid="3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tx1"/>
                </a:solidFill>
                <a:cs typeface="Segoe UI"/>
              </a:rPr>
              <a:t>Advanced</a:t>
            </a:r>
            <a:r>
              <a:rPr lang="en-US" sz="3200">
                <a:solidFill>
                  <a:schemeClr val="accent1"/>
                </a:solidFill>
                <a:cs typeface="Segoe UI"/>
              </a:rPr>
              <a:t> Collaboration</a:t>
            </a:r>
            <a:endParaRPr lang="en-US" sz="3200" i="1">
              <a:cs typeface="Segoe UI"/>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Title</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960" y="1399625"/>
            <a:ext cx="3365730" cy="1800776"/>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21577" cy="426270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Organizing teamwork</a:t>
            </a:r>
          </a:p>
          <a:p>
            <a:pPr marL="0" indent="0" defTabSz="932472" fontAlgn="base">
              <a:spcBef>
                <a:spcPct val="0"/>
              </a:spcBef>
              <a:spcAft>
                <a:spcPts val="1200"/>
              </a:spcAft>
              <a:buClr>
                <a:srgbClr val="0078D4"/>
              </a:buClr>
              <a:buSzTx/>
              <a:buNone/>
              <a:defRPr/>
            </a:pPr>
            <a:r>
              <a:rPr lang="en-US" sz="1400" kern="0">
                <a:solidFill>
                  <a:srgbClr val="FFFFFF"/>
                </a:solidFill>
              </a:rPr>
              <a:t>Create new plans, drill into existing ones, and understand task progress</a:t>
            </a:r>
          </a:p>
          <a:p>
            <a:pPr marL="0" lvl="0" indent="0" defTabSz="932472" fontAlgn="base">
              <a:spcBef>
                <a:spcPct val="0"/>
              </a:spcBef>
              <a:spcAft>
                <a:spcPts val="1200"/>
              </a:spcAft>
              <a:buClr>
                <a:srgbClr val="0078D4"/>
              </a:buClr>
              <a:buSzTx/>
              <a:buNone/>
              <a:defRPr/>
            </a:pPr>
            <a:r>
              <a:rPr lang="en-US" sz="1400" kern="0">
                <a:solidFill>
                  <a:srgbClr val="FFFFFF"/>
                </a:solidFill>
              </a:rPr>
              <a:t>Get an overview of multiple projects in one glance</a:t>
            </a:r>
          </a:p>
          <a:p>
            <a:pPr marL="0" lvl="0" indent="0" defTabSz="932472" fontAlgn="base">
              <a:spcBef>
                <a:spcPct val="0"/>
              </a:spcBef>
              <a:spcAft>
                <a:spcPts val="1200"/>
              </a:spcAft>
              <a:buClr>
                <a:srgbClr val="0078D4"/>
              </a:buClr>
              <a:buSzTx/>
              <a:buNone/>
              <a:defRPr/>
            </a:pPr>
            <a:r>
              <a:rPr lang="en-US" sz="1400" kern="0">
                <a:solidFill>
                  <a:srgbClr val="FFFFFF"/>
                </a:solidFill>
              </a:rPr>
              <a:t>See how many tasks are assigned to each individual team member ​</a:t>
            </a:r>
          </a:p>
          <a:p>
            <a:pPr marL="0" indent="0" defTabSz="932472" fontAlgn="base">
              <a:spcBef>
                <a:spcPct val="0"/>
              </a:spcBef>
              <a:spcAft>
                <a:spcPts val="1200"/>
              </a:spcAft>
              <a:buClr>
                <a:srgbClr val="0078D4"/>
              </a:buClr>
              <a:buSzTx/>
              <a:buNone/>
              <a:defRPr/>
            </a:pPr>
            <a:r>
              <a:rPr lang="en-US" sz="1400" kern="0">
                <a:solidFill>
                  <a:srgbClr val="FFFFFF"/>
                </a:solidFill>
              </a:rPr>
              <a:t>Discussions and deliverables stay with the plan and don’t get locked away across disparate applications</a:t>
            </a:r>
          </a:p>
          <a:p>
            <a:pPr marL="0" lvl="0" indent="0" defTabSz="932472" fontAlgn="base">
              <a:spcBef>
                <a:spcPct val="0"/>
              </a:spcBef>
              <a:spcAft>
                <a:spcPts val="1200"/>
              </a:spcAft>
              <a:buClr>
                <a:srgbClr val="0078D4"/>
              </a:buClr>
              <a:buSzTx/>
              <a:buNone/>
              <a:defRPr/>
            </a:pPr>
            <a:endParaRPr lang="en-US" sz="1400" kern="0">
              <a:solidFill>
                <a:srgbClr val="FFFFFF"/>
              </a:solidFill>
            </a:endParaRPr>
          </a:p>
          <a:p>
            <a:pPr marL="0" lvl="0" indent="0" defTabSz="932472" fontAlgn="base">
              <a:spcBef>
                <a:spcPct val="0"/>
              </a:spcBef>
              <a:spcAft>
                <a:spcPts val="1200"/>
              </a:spcAft>
              <a:buClr>
                <a:srgbClr val="0078D4"/>
              </a:buClr>
              <a:buSzTx/>
              <a:buNone/>
              <a:defRPr/>
            </a:pPr>
            <a:endParaRPr lang="en-US" sz="1400" kern="0">
              <a:solidFill>
                <a:srgbClr val="FFFFFF"/>
              </a:solidFill>
            </a:endParaRPr>
          </a:p>
          <a:p>
            <a:pPr marL="0" lvl="0" indent="0" defTabSz="932472" fontAlgn="base">
              <a:spcBef>
                <a:spcPct val="0"/>
              </a:spcBef>
              <a:spcAft>
                <a:spcPts val="1200"/>
              </a:spcAft>
              <a:buClr>
                <a:srgbClr val="0078D4"/>
              </a:buClr>
              <a:buSzTx/>
              <a:buNone/>
              <a:defRPr/>
            </a:pPr>
            <a:endParaRPr lang="en-US" sz="1400" kern="0">
              <a:solidFill>
                <a:srgbClr val="FFFFFF"/>
              </a:solidFill>
            </a:endParaRPr>
          </a:p>
          <a:p>
            <a:pPr marL="0" lvl="0" indent="0" defTabSz="932472" fontAlgn="base">
              <a:spcBef>
                <a:spcPct val="0"/>
              </a:spcBef>
              <a:spcAft>
                <a:spcPts val="1200"/>
              </a:spcAft>
              <a:buClr>
                <a:srgbClr val="0078D4"/>
              </a:buClr>
              <a:buSzTx/>
              <a:buNone/>
              <a:defRPr/>
            </a:pPr>
            <a:r>
              <a:rPr lang="en-US" sz="1400" kern="0">
                <a:solidFill>
                  <a:srgbClr val="FFFFFF"/>
                </a:solidFill>
              </a:rPr>
              <a:t>​</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88" y="1400570"/>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33910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lang="en-US" kern="0">
                <a:solidFill>
                  <a:srgbClr val="FFFFFF"/>
                </a:solidFill>
                <a:latin typeface="Segoe UI Semibold"/>
                <a:cs typeface="Segoe UI Semilight"/>
              </a:rPr>
              <a:t>Generating insights</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a:endParaRPr>
          </a:p>
          <a:p>
            <a:pPr marL="0" lvl="0" indent="0" fontAlgn="base">
              <a:spcBef>
                <a:spcPts val="0"/>
              </a:spcBef>
              <a:spcAft>
                <a:spcPts val="600"/>
              </a:spcAft>
              <a:buNone/>
              <a:defRPr/>
            </a:pPr>
            <a:r>
              <a:rPr lang="en-US" sz="1400">
                <a:solidFill>
                  <a:srgbClr val="FFFFFF"/>
                </a:solidFill>
                <a:cs typeface="Segoe UI Semilight"/>
              </a:rPr>
              <a:t>Create surveys, quizzes or polls and send them out in just a few minutes</a:t>
            </a:r>
          </a:p>
          <a:p>
            <a:pPr marL="0" lvl="0" indent="0" fontAlgn="base">
              <a:spcBef>
                <a:spcPts val="0"/>
              </a:spcBef>
              <a:spcAft>
                <a:spcPts val="600"/>
              </a:spcAft>
              <a:buNone/>
              <a:defRPr/>
            </a:pPr>
            <a:r>
              <a:rPr lang="en-US" sz="1400">
                <a:solidFill>
                  <a:srgbClr val="FFFFFF"/>
                </a:solidFill>
                <a:cs typeface="Segoe UI Semilight"/>
              </a:rPr>
              <a:t>Gather business insights in real time with automatic charts and easy filtering</a:t>
            </a:r>
          </a:p>
          <a:p>
            <a:pPr marL="0" lvl="0" indent="0" fontAlgn="base">
              <a:spcBef>
                <a:spcPts val="0"/>
              </a:spcBef>
              <a:spcAft>
                <a:spcPts val="600"/>
              </a:spcAft>
              <a:buNone/>
              <a:defRPr/>
            </a:pPr>
            <a:endParaRPr lang="en-US" sz="1400">
              <a:solidFill>
                <a:srgbClr val="FFFFFF"/>
              </a:solidFill>
              <a:cs typeface="Segoe UI Semilight"/>
            </a:endParaRP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Semilight"/>
            </a:endParaRPr>
          </a:p>
        </p:txBody>
      </p:sp>
      <p:grpSp>
        <p:nvGrpSpPr>
          <p:cNvPr id="9" name="Gruppieren 8">
            <a:extLst>
              <a:ext uri="{FF2B5EF4-FFF2-40B4-BE49-F238E27FC236}">
                <a16:creationId xmlns:a16="http://schemas.microsoft.com/office/drawing/2014/main" id="{01A34988-F8F8-4E3F-9CD4-23FA3F7E18B7}"/>
              </a:ext>
            </a:extLst>
          </p:cNvPr>
          <p:cNvGrpSpPr/>
          <p:nvPr/>
        </p:nvGrpSpPr>
        <p:grpSpPr>
          <a:xfrm>
            <a:off x="8241054" y="1399625"/>
            <a:ext cx="3365741" cy="4960832"/>
            <a:chOff x="582978" y="1399626"/>
            <a:chExt cx="3365741" cy="4960832"/>
          </a:xfrm>
        </p:grpSpPr>
        <p:sp>
          <p:nvSpPr>
            <p:cNvPr id="4" name="Rectangle 31">
              <a:extLst>
                <a:ext uri="{FF2B5EF4-FFF2-40B4-BE49-F238E27FC236}">
                  <a16:creationId xmlns:a16="http://schemas.microsoft.com/office/drawing/2014/main" id="{6CBD468D-5940-4F8F-82EE-2785005D5E4C}"/>
                </a:ext>
                <a:ext uri="{C183D7F6-B498-43B3-948B-1728B52AA6E4}">
                  <adec:decorative xmlns:adec="http://schemas.microsoft.com/office/drawing/2017/decorative" val="1"/>
                </a:ext>
              </a:extLst>
            </p:cNvPr>
            <p:cNvSpPr/>
            <p:nvPr/>
          </p:nvSpPr>
          <p:spPr bwMode="auto">
            <a:xfrm>
              <a:off x="582978" y="3198514"/>
              <a:ext cx="3365741" cy="3161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de-DE" sz="2000" b="0" i="0" u="none" strike="noStrike" kern="0" cap="none" spc="0" normalizeH="0" baseline="0" noProof="0">
                  <a:ln>
                    <a:noFill/>
                  </a:ln>
                  <a:solidFill>
                    <a:srgbClr val="FFFFFF"/>
                  </a:solidFill>
                  <a:effectLst/>
                  <a:uLnTx/>
                  <a:uFillTx/>
                  <a:latin typeface="Segoe UI Semibold"/>
                  <a:ea typeface="+mn-ea"/>
                  <a:cs typeface="+mn-cs"/>
                </a:rPr>
                <a:t>Sharing Content</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sz="1400" kern="0">
                  <a:solidFill>
                    <a:srgbClr val="FFFFFF"/>
                  </a:solidFill>
                </a:rPr>
                <a:t>Share and manage content, knowledge, and applications with SharePoint </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sz="1400" kern="0">
                  <a:solidFill>
                    <a:srgbClr val="FFFFFF"/>
                  </a:solidFill>
                </a:rPr>
                <a:t>Empower teamwork, quickly find information, and seamlessly collaborate across the organization</a:t>
              </a:r>
              <a:endParaRPr lang="de-DE" sz="1400" kern="0">
                <a:solidFill>
                  <a:srgbClr val="FFFFFF"/>
                </a:solidFill>
              </a:endParaRPr>
            </a:p>
          </p:txBody>
        </p:sp>
        <p:pic>
          <p:nvPicPr>
            <p:cNvPr id="6" name="Grafik 5">
              <a:extLst>
                <a:ext uri="{FF2B5EF4-FFF2-40B4-BE49-F238E27FC236}">
                  <a16:creationId xmlns:a16="http://schemas.microsoft.com/office/drawing/2014/main" id="{05975082-9963-4B3F-9E47-CEFC5F4246D0}"/>
                </a:ext>
              </a:extLst>
            </p:cNvPr>
            <p:cNvPicPr>
              <a:picLocks noChangeAspect="1"/>
            </p:cNvPicPr>
            <p:nvPr/>
          </p:nvPicPr>
          <p:blipFill rotWithShape="1">
            <a:blip r:embed="rId5"/>
            <a:srcRect t="9487"/>
            <a:stretch/>
          </p:blipFill>
          <p:spPr>
            <a:xfrm>
              <a:off x="582978" y="1399626"/>
              <a:ext cx="3365739" cy="1798888"/>
            </a:xfrm>
            <a:prstGeom prst="rect">
              <a:avLst/>
            </a:prstGeom>
          </p:spPr>
        </p:pic>
      </p:grpSp>
    </p:spTree>
    <p:extLst>
      <p:ext uri="{BB962C8B-B14F-4D97-AF65-F5344CB8AC3E}">
        <p14:creationId xmlns:p14="http://schemas.microsoft.com/office/powerpoint/2010/main" val="5771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3.33333E-6 L 2.70833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4.44444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3.7037E-6 L -2.08333E-7 0.01899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3893567"/>
            <a:chOff x="585216" y="1649945"/>
            <a:chExt cx="7096841" cy="3893567"/>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Questions?</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340400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mj-lt"/>
                  <a:sym typeface="Wingdings" panose="05000000000000000000" pitchFamily="2" charset="2"/>
                </a:rPr>
                <a:t>Q: </a:t>
              </a:r>
              <a:r>
                <a:rPr lang="en-GB" sz="1400" i="1">
                  <a:latin typeface="+mj-lt"/>
                  <a:sym typeface="Wingdings" panose="05000000000000000000" pitchFamily="2" charset="2"/>
                </a:rPr>
                <a:t>“A lot is changing in the market right now. I’m not sure we can afford to start using a new tool.”</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Segoe UI"/>
                  <a:sym typeface="Wingdings" panose="05000000000000000000" pitchFamily="2" charset="2"/>
                </a:rPr>
                <a:t>A: The changing market landscape has forced many businesses to find solutions that enable them to stay productive while working remotely so there is no better time to find a tool that can help you operate efficiently and securely.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Segoe UI"/>
                  <a:sym typeface="Wingdings" panose="05000000000000000000" pitchFamily="2" charset="2"/>
                </a:rPr>
                <a:t>There are many good productivity tools available, but Microsoft 365 offers an integrated solution with the productivity solutions customers need – and the price is potentially lower than the collection of comparable products from other vendors.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endParaRPr lang="en-GB" sz="1400">
                <a:latin typeface="Segoe UI"/>
                <a:sym typeface="Wingdings" panose="05000000000000000000" pitchFamily="2" charset="2"/>
              </a:endParaRP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mj-lt"/>
                  <a:sym typeface="Wingdings" panose="05000000000000000000" pitchFamily="2" charset="2"/>
                </a:rPr>
                <a:t>Q: </a:t>
              </a:r>
              <a:r>
                <a:rPr lang="en-GB" sz="1400" i="1">
                  <a:latin typeface="+mj-lt"/>
                  <a:sym typeface="Wingdings" panose="05000000000000000000" pitchFamily="2" charset="2"/>
                </a:rPr>
                <a:t>“I’m concerned about the subscription-based price compared to the one-time expense I’m used to. I’m not sure I want a monthly subscription or an annual contract</a:t>
              </a:r>
              <a:r>
                <a:rPr lang="en-US" sz="1400" i="1">
                  <a:latin typeface="+mj-lt"/>
                  <a:sym typeface="Wingdings" panose="05000000000000000000" pitchFamily="2" charset="2"/>
                </a:rPr>
                <a:t>.”</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Segoe UI"/>
                  <a:sym typeface="Wingdings" panose="05000000000000000000" pitchFamily="2" charset="2"/>
                </a:rPr>
                <a:t>A: Microsoft 365 plans are less expensive and easier to manage than a comparable collection of third-party solutions from other vendors, as any Microsoft 365 plan provides an all-in-one solution for collaboration, communication, and security.</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sym typeface="Wingdings" panose="05000000000000000000" pitchFamily="2" charset="2"/>
                </a:rPr>
                <a:t>In fact, our subscriptions start at $5/user/month (with an annual commitment) with Microsoft 365 Business Basic.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rPr>
                <a:t>You also get more value from subscription-based cloud services than you do from locally installed software: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rPr>
                <a:t>• Regular updates with the latest capabilities.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rPr>
                <a:t>• Billing options both monthly or annually; the subscription fee doesn’t require access to credit.</a:t>
              </a:r>
              <a:endParaRPr lang="en-GB" sz="1400">
                <a:latin typeface="Segoe UI"/>
                <a:sym typeface="Wingdings" panose="05000000000000000000" pitchFamily="2" charset="2"/>
              </a:endParaRP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22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2.59259E-6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Microsoft 365 Business Basic</a:t>
            </a:r>
            <a:br>
              <a:rPr lang="en-GB" sz="4000"/>
            </a:br>
            <a:br>
              <a:rPr lang="en-GB" sz="4000"/>
            </a:br>
            <a:br>
              <a:rPr lang="en-GB" sz="4000"/>
            </a:br>
            <a:r>
              <a:rPr lang="en-GB" sz="4000">
                <a:latin typeface="+mn-lt"/>
              </a:rPr>
              <a:t>to </a:t>
            </a:r>
            <a:r>
              <a:rPr lang="en-GB" sz="4000">
                <a:solidFill>
                  <a:schemeClr val="accent1"/>
                </a:solidFill>
              </a:rPr>
              <a:t>Microsoft 365 Business Standard</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1"/>
            <a:ext cx="9401560" cy="365670"/>
          </a:xfrm>
        </p:spPr>
        <p:txBody>
          <a:bodyPr/>
          <a:lstStyle/>
          <a:p>
            <a:r>
              <a:rPr lang="en-GB" sz="1800"/>
              <a:t>Scenario 2</a:t>
            </a:r>
          </a:p>
        </p:txBody>
      </p:sp>
      <p:pic>
        <p:nvPicPr>
          <p:cNvPr id="6" name="Picture 5" descr="A picture containing clock&#10;&#10;Description automatically generated">
            <a:extLst>
              <a:ext uri="{FF2B5EF4-FFF2-40B4-BE49-F238E27FC236}">
                <a16:creationId xmlns:a16="http://schemas.microsoft.com/office/drawing/2014/main" id="{7BB99491-50DB-487F-8D03-D41083D78FDD}"/>
              </a:ext>
            </a:extLst>
          </p:cNvPr>
          <p:cNvPicPr>
            <a:picLocks noChangeAspect="1"/>
          </p:cNvPicPr>
          <p:nvPr/>
        </p:nvPicPr>
        <p:blipFill>
          <a:blip r:embed="rId2"/>
          <a:stretch>
            <a:fillRect/>
          </a:stretch>
        </p:blipFill>
        <p:spPr>
          <a:xfrm>
            <a:off x="296422" y="2941077"/>
            <a:ext cx="677664" cy="677664"/>
          </a:xfrm>
          <a:prstGeom prst="rect">
            <a:avLst/>
          </a:prstGeom>
          <a:ln>
            <a:noFill/>
            <a:prstDash val="dash"/>
          </a:ln>
        </p:spPr>
      </p:pic>
      <p:pic>
        <p:nvPicPr>
          <p:cNvPr id="7" name="Picture 6" descr="A picture containing clock&#10;&#10;Description automatically generated">
            <a:extLst>
              <a:ext uri="{FF2B5EF4-FFF2-40B4-BE49-F238E27FC236}">
                <a16:creationId xmlns:a16="http://schemas.microsoft.com/office/drawing/2014/main" id="{104A1D4B-7899-421B-BBB2-E82C6C70D263}"/>
              </a:ext>
            </a:extLst>
          </p:cNvPr>
          <p:cNvPicPr>
            <a:picLocks noChangeAspect="1"/>
          </p:cNvPicPr>
          <p:nvPr/>
        </p:nvPicPr>
        <p:blipFill>
          <a:blip r:embed="rId3"/>
          <a:stretch>
            <a:fillRect/>
          </a:stretch>
        </p:blipFill>
        <p:spPr>
          <a:xfrm>
            <a:off x="855439" y="2941077"/>
            <a:ext cx="677664" cy="677664"/>
          </a:xfrm>
          <a:prstGeom prst="rect">
            <a:avLst/>
          </a:prstGeom>
        </p:spPr>
      </p:pic>
      <p:pic>
        <p:nvPicPr>
          <p:cNvPr id="8" name="Picture 7" descr="A close up of a logo&#10;&#10;Description automatically generated">
            <a:extLst>
              <a:ext uri="{FF2B5EF4-FFF2-40B4-BE49-F238E27FC236}">
                <a16:creationId xmlns:a16="http://schemas.microsoft.com/office/drawing/2014/main" id="{A8AEFC7F-8ACE-4BC0-B677-FEAF24CF1468}"/>
              </a:ext>
            </a:extLst>
          </p:cNvPr>
          <p:cNvPicPr>
            <a:picLocks noChangeAspect="1"/>
          </p:cNvPicPr>
          <p:nvPr/>
        </p:nvPicPr>
        <p:blipFill>
          <a:blip r:embed="rId4"/>
          <a:stretch>
            <a:fillRect/>
          </a:stretch>
        </p:blipFill>
        <p:spPr>
          <a:xfrm>
            <a:off x="3866302" y="2951125"/>
            <a:ext cx="677664" cy="677664"/>
          </a:xfrm>
          <a:prstGeom prst="rect">
            <a:avLst/>
          </a:prstGeom>
        </p:spPr>
      </p:pic>
      <p:pic>
        <p:nvPicPr>
          <p:cNvPr id="9" name="Picture 8" descr="A close up of a logo&#10;&#10;Description automatically generated">
            <a:extLst>
              <a:ext uri="{FF2B5EF4-FFF2-40B4-BE49-F238E27FC236}">
                <a16:creationId xmlns:a16="http://schemas.microsoft.com/office/drawing/2014/main" id="{78CBF084-7286-4852-9274-30B3051BF219}"/>
              </a:ext>
            </a:extLst>
          </p:cNvPr>
          <p:cNvPicPr>
            <a:picLocks noChangeAspect="1"/>
          </p:cNvPicPr>
          <p:nvPr/>
        </p:nvPicPr>
        <p:blipFill>
          <a:blip r:embed="rId5"/>
          <a:stretch>
            <a:fillRect/>
          </a:stretch>
        </p:blipFill>
        <p:spPr>
          <a:xfrm>
            <a:off x="1414457" y="2941077"/>
            <a:ext cx="677664" cy="677664"/>
          </a:xfrm>
          <a:prstGeom prst="rect">
            <a:avLst/>
          </a:prstGeom>
        </p:spPr>
      </p:pic>
      <p:sp>
        <p:nvSpPr>
          <p:cNvPr id="10" name="TextBox 9">
            <a:extLst>
              <a:ext uri="{FF2B5EF4-FFF2-40B4-BE49-F238E27FC236}">
                <a16:creationId xmlns:a16="http://schemas.microsoft.com/office/drawing/2014/main" id="{8FDB090E-A884-48A2-A6C1-E421F7700413}"/>
              </a:ext>
            </a:extLst>
          </p:cNvPr>
          <p:cNvSpPr txBox="1"/>
          <p:nvPr/>
        </p:nvSpPr>
        <p:spPr>
          <a:xfrm>
            <a:off x="380490" y="350695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1" name="TextBox 10">
            <a:extLst>
              <a:ext uri="{FF2B5EF4-FFF2-40B4-BE49-F238E27FC236}">
                <a16:creationId xmlns:a16="http://schemas.microsoft.com/office/drawing/2014/main" id="{3B77B41B-3A49-40C3-9C7D-0DEBB2E6B172}"/>
              </a:ext>
            </a:extLst>
          </p:cNvPr>
          <p:cNvSpPr txBox="1"/>
          <p:nvPr/>
        </p:nvSpPr>
        <p:spPr>
          <a:xfrm>
            <a:off x="923034" y="350695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2" name="TextBox 11">
            <a:extLst>
              <a:ext uri="{FF2B5EF4-FFF2-40B4-BE49-F238E27FC236}">
                <a16:creationId xmlns:a16="http://schemas.microsoft.com/office/drawing/2014/main" id="{56D00352-07C8-4ECC-AE86-DFAECCB4629F}"/>
              </a:ext>
            </a:extLst>
          </p:cNvPr>
          <p:cNvSpPr txBox="1"/>
          <p:nvPr/>
        </p:nvSpPr>
        <p:spPr>
          <a:xfrm>
            <a:off x="1482074" y="350695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3" name="TextBox 12">
            <a:extLst>
              <a:ext uri="{FF2B5EF4-FFF2-40B4-BE49-F238E27FC236}">
                <a16:creationId xmlns:a16="http://schemas.microsoft.com/office/drawing/2014/main" id="{430623C0-E871-4F16-8599-DE0091760372}"/>
              </a:ext>
            </a:extLst>
          </p:cNvPr>
          <p:cNvSpPr txBox="1"/>
          <p:nvPr/>
        </p:nvSpPr>
        <p:spPr>
          <a:xfrm>
            <a:off x="3933943" y="35170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pic>
        <p:nvPicPr>
          <p:cNvPr id="14" name="Picture 12" descr="See the source image">
            <a:extLst>
              <a:ext uri="{FF2B5EF4-FFF2-40B4-BE49-F238E27FC236}">
                <a16:creationId xmlns:a16="http://schemas.microsoft.com/office/drawing/2014/main" id="{F86F10D4-C1A8-41CA-BFA5-8F30A8ED72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006" y="3124867"/>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82FE9F-989D-416F-8E19-CD3F048F4C4F}"/>
              </a:ext>
            </a:extLst>
          </p:cNvPr>
          <p:cNvSpPr txBox="1"/>
          <p:nvPr/>
        </p:nvSpPr>
        <p:spPr>
          <a:xfrm>
            <a:off x="2105517" y="3460441"/>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26" name="Picture 25" descr="A picture containing clock&#10;&#10;Description automatically generated">
            <a:extLst>
              <a:ext uri="{FF2B5EF4-FFF2-40B4-BE49-F238E27FC236}">
                <a16:creationId xmlns:a16="http://schemas.microsoft.com/office/drawing/2014/main" id="{50F3837E-85D5-4B8E-8E1A-D420ACBC8653}"/>
              </a:ext>
            </a:extLst>
          </p:cNvPr>
          <p:cNvPicPr>
            <a:picLocks noChangeAspect="1"/>
          </p:cNvPicPr>
          <p:nvPr/>
        </p:nvPicPr>
        <p:blipFill>
          <a:blip r:embed="rId2"/>
          <a:stretch>
            <a:fillRect/>
          </a:stretch>
        </p:blipFill>
        <p:spPr>
          <a:xfrm>
            <a:off x="296422" y="4660158"/>
            <a:ext cx="677664" cy="677664"/>
          </a:xfrm>
          <a:prstGeom prst="rect">
            <a:avLst/>
          </a:prstGeom>
          <a:ln>
            <a:noFill/>
            <a:prstDash val="dash"/>
          </a:ln>
        </p:spPr>
      </p:pic>
      <p:pic>
        <p:nvPicPr>
          <p:cNvPr id="27" name="Picture 26" descr="A picture containing clock&#10;&#10;Description automatically generated">
            <a:extLst>
              <a:ext uri="{FF2B5EF4-FFF2-40B4-BE49-F238E27FC236}">
                <a16:creationId xmlns:a16="http://schemas.microsoft.com/office/drawing/2014/main" id="{9F17DB85-35FC-4B41-814E-C44395F555B6}"/>
              </a:ext>
            </a:extLst>
          </p:cNvPr>
          <p:cNvPicPr>
            <a:picLocks noChangeAspect="1"/>
          </p:cNvPicPr>
          <p:nvPr/>
        </p:nvPicPr>
        <p:blipFill>
          <a:blip r:embed="rId7"/>
          <a:stretch>
            <a:fillRect/>
          </a:stretch>
        </p:blipFill>
        <p:spPr>
          <a:xfrm>
            <a:off x="5632255" y="4670206"/>
            <a:ext cx="677664" cy="677664"/>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F5D65864-E08F-48DD-8F3D-9664D23CD96E}"/>
              </a:ext>
            </a:extLst>
          </p:cNvPr>
          <p:cNvPicPr>
            <a:picLocks noChangeAspect="1"/>
          </p:cNvPicPr>
          <p:nvPr/>
        </p:nvPicPr>
        <p:blipFill>
          <a:blip r:embed="rId8"/>
          <a:stretch>
            <a:fillRect/>
          </a:stretch>
        </p:blipFill>
        <p:spPr>
          <a:xfrm>
            <a:off x="7309308" y="4670125"/>
            <a:ext cx="677664" cy="677664"/>
          </a:xfrm>
          <a:prstGeom prst="rect">
            <a:avLst/>
          </a:prstGeom>
        </p:spPr>
      </p:pic>
      <p:pic>
        <p:nvPicPr>
          <p:cNvPr id="29" name="Picture 28" descr="A picture containing clock&#10;&#10;Description automatically generated">
            <a:extLst>
              <a:ext uri="{FF2B5EF4-FFF2-40B4-BE49-F238E27FC236}">
                <a16:creationId xmlns:a16="http://schemas.microsoft.com/office/drawing/2014/main" id="{FC6D1C3F-8937-4F75-BCA3-AEA28155134F}"/>
              </a:ext>
            </a:extLst>
          </p:cNvPr>
          <p:cNvPicPr>
            <a:picLocks noChangeAspect="1"/>
          </p:cNvPicPr>
          <p:nvPr/>
        </p:nvPicPr>
        <p:blipFill>
          <a:blip r:embed="rId3"/>
          <a:stretch>
            <a:fillRect/>
          </a:stretch>
        </p:blipFill>
        <p:spPr>
          <a:xfrm>
            <a:off x="855439" y="4660158"/>
            <a:ext cx="677664" cy="677664"/>
          </a:xfrm>
          <a:prstGeom prst="rect">
            <a:avLst/>
          </a:prstGeom>
        </p:spPr>
      </p:pic>
      <p:pic>
        <p:nvPicPr>
          <p:cNvPr id="31" name="Picture 30" descr="A close up of a logo&#10;&#10;Description automatically generated">
            <a:extLst>
              <a:ext uri="{FF2B5EF4-FFF2-40B4-BE49-F238E27FC236}">
                <a16:creationId xmlns:a16="http://schemas.microsoft.com/office/drawing/2014/main" id="{BAF469F2-30C5-4478-90D0-4C7380576AE3}"/>
              </a:ext>
            </a:extLst>
          </p:cNvPr>
          <p:cNvPicPr>
            <a:picLocks noChangeAspect="1"/>
          </p:cNvPicPr>
          <p:nvPr/>
        </p:nvPicPr>
        <p:blipFill>
          <a:blip r:embed="rId4"/>
          <a:stretch>
            <a:fillRect/>
          </a:stretch>
        </p:blipFill>
        <p:spPr>
          <a:xfrm>
            <a:off x="3866302" y="4670206"/>
            <a:ext cx="677664" cy="677664"/>
          </a:xfrm>
          <a:prstGeom prst="rect">
            <a:avLst/>
          </a:prstGeom>
        </p:spPr>
      </p:pic>
      <p:pic>
        <p:nvPicPr>
          <p:cNvPr id="33" name="Picture 32" descr="A close up of a logo&#10;&#10;Description automatically generated">
            <a:extLst>
              <a:ext uri="{FF2B5EF4-FFF2-40B4-BE49-F238E27FC236}">
                <a16:creationId xmlns:a16="http://schemas.microsoft.com/office/drawing/2014/main" id="{58062D27-A264-4E80-97A4-D88884F9573D}"/>
              </a:ext>
            </a:extLst>
          </p:cNvPr>
          <p:cNvPicPr>
            <a:picLocks noChangeAspect="1"/>
          </p:cNvPicPr>
          <p:nvPr/>
        </p:nvPicPr>
        <p:blipFill>
          <a:blip r:embed="rId9"/>
          <a:stretch>
            <a:fillRect/>
          </a:stretch>
        </p:blipFill>
        <p:spPr>
          <a:xfrm>
            <a:off x="4514220" y="4670206"/>
            <a:ext cx="677664" cy="677664"/>
          </a:xfrm>
          <a:prstGeom prst="rect">
            <a:avLst/>
          </a:prstGeom>
        </p:spPr>
      </p:pic>
      <p:pic>
        <p:nvPicPr>
          <p:cNvPr id="34" name="Picture 33" descr="A close up of a logo&#10;&#10;Description automatically generated">
            <a:extLst>
              <a:ext uri="{FF2B5EF4-FFF2-40B4-BE49-F238E27FC236}">
                <a16:creationId xmlns:a16="http://schemas.microsoft.com/office/drawing/2014/main" id="{A53E6FE0-453B-45AB-8316-59AE9BCA0C04}"/>
              </a:ext>
            </a:extLst>
          </p:cNvPr>
          <p:cNvPicPr>
            <a:picLocks noChangeAspect="1"/>
          </p:cNvPicPr>
          <p:nvPr/>
        </p:nvPicPr>
        <p:blipFill>
          <a:blip r:embed="rId10"/>
          <a:stretch>
            <a:fillRect/>
          </a:stretch>
        </p:blipFill>
        <p:spPr>
          <a:xfrm>
            <a:off x="6191273" y="4670206"/>
            <a:ext cx="677664" cy="677664"/>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44050179-7A20-4F5C-8D36-277304115F85}"/>
              </a:ext>
            </a:extLst>
          </p:cNvPr>
          <p:cNvPicPr>
            <a:picLocks noChangeAspect="1"/>
          </p:cNvPicPr>
          <p:nvPr/>
        </p:nvPicPr>
        <p:blipFill>
          <a:blip r:embed="rId11"/>
          <a:stretch>
            <a:fillRect/>
          </a:stretch>
        </p:blipFill>
        <p:spPr>
          <a:xfrm>
            <a:off x="6750290" y="4670206"/>
            <a:ext cx="677664" cy="677664"/>
          </a:xfrm>
          <a:prstGeom prst="rect">
            <a:avLst/>
          </a:prstGeom>
        </p:spPr>
      </p:pic>
      <p:pic>
        <p:nvPicPr>
          <p:cNvPr id="36" name="Picture 35" descr="A close up of a logo&#10;&#10;Description automatically generated">
            <a:extLst>
              <a:ext uri="{FF2B5EF4-FFF2-40B4-BE49-F238E27FC236}">
                <a16:creationId xmlns:a16="http://schemas.microsoft.com/office/drawing/2014/main" id="{CB00C149-91FB-4C1A-8FE6-DD72BB8A660E}"/>
              </a:ext>
            </a:extLst>
          </p:cNvPr>
          <p:cNvPicPr>
            <a:picLocks noChangeAspect="1"/>
          </p:cNvPicPr>
          <p:nvPr/>
        </p:nvPicPr>
        <p:blipFill>
          <a:blip r:embed="rId5"/>
          <a:stretch>
            <a:fillRect/>
          </a:stretch>
        </p:blipFill>
        <p:spPr>
          <a:xfrm>
            <a:off x="1414457" y="4660158"/>
            <a:ext cx="677664" cy="677664"/>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65BED2C-7A57-47EE-8F21-0E2615E1C9EC}"/>
              </a:ext>
            </a:extLst>
          </p:cNvPr>
          <p:cNvPicPr>
            <a:picLocks noChangeAspect="1"/>
          </p:cNvPicPr>
          <p:nvPr/>
        </p:nvPicPr>
        <p:blipFill>
          <a:blip r:embed="rId12"/>
          <a:stretch>
            <a:fillRect/>
          </a:stretch>
        </p:blipFill>
        <p:spPr>
          <a:xfrm>
            <a:off x="5073237" y="4670206"/>
            <a:ext cx="677664" cy="677664"/>
          </a:xfrm>
          <a:prstGeom prst="rect">
            <a:avLst/>
          </a:prstGeom>
        </p:spPr>
      </p:pic>
      <p:sp>
        <p:nvSpPr>
          <p:cNvPr id="38" name="TextBox 37">
            <a:extLst>
              <a:ext uri="{FF2B5EF4-FFF2-40B4-BE49-F238E27FC236}">
                <a16:creationId xmlns:a16="http://schemas.microsoft.com/office/drawing/2014/main" id="{D63FA36F-1623-4E06-9846-D82230D161B0}"/>
              </a:ext>
            </a:extLst>
          </p:cNvPr>
          <p:cNvSpPr txBox="1"/>
          <p:nvPr/>
        </p:nvSpPr>
        <p:spPr>
          <a:xfrm>
            <a:off x="380490"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39" name="TextBox 38">
            <a:extLst>
              <a:ext uri="{FF2B5EF4-FFF2-40B4-BE49-F238E27FC236}">
                <a16:creationId xmlns:a16="http://schemas.microsoft.com/office/drawing/2014/main" id="{CD2534F4-616A-4B12-B756-F922DC1779B9}"/>
              </a:ext>
            </a:extLst>
          </p:cNvPr>
          <p:cNvSpPr txBox="1"/>
          <p:nvPr/>
        </p:nvSpPr>
        <p:spPr>
          <a:xfrm>
            <a:off x="923034"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40" name="TextBox 39">
            <a:extLst>
              <a:ext uri="{FF2B5EF4-FFF2-40B4-BE49-F238E27FC236}">
                <a16:creationId xmlns:a16="http://schemas.microsoft.com/office/drawing/2014/main" id="{852B6EA3-31A8-479E-AE91-AB3D8B344705}"/>
              </a:ext>
            </a:extLst>
          </p:cNvPr>
          <p:cNvSpPr txBox="1"/>
          <p:nvPr/>
        </p:nvSpPr>
        <p:spPr>
          <a:xfrm>
            <a:off x="1482074"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41" name="TextBox 40">
            <a:extLst>
              <a:ext uri="{FF2B5EF4-FFF2-40B4-BE49-F238E27FC236}">
                <a16:creationId xmlns:a16="http://schemas.microsoft.com/office/drawing/2014/main" id="{4E232FA1-9CBD-47AA-B9A6-65D12DF2B047}"/>
              </a:ext>
            </a:extLst>
          </p:cNvPr>
          <p:cNvSpPr txBox="1"/>
          <p:nvPr/>
        </p:nvSpPr>
        <p:spPr>
          <a:xfrm>
            <a:off x="393394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42" name="TextBox 41">
            <a:extLst>
              <a:ext uri="{FF2B5EF4-FFF2-40B4-BE49-F238E27FC236}">
                <a16:creationId xmlns:a16="http://schemas.microsoft.com/office/drawing/2014/main" id="{FC1FFF5F-E228-4C71-A6B6-3E2E9FF71976}"/>
              </a:ext>
            </a:extLst>
          </p:cNvPr>
          <p:cNvSpPr txBox="1"/>
          <p:nvPr/>
        </p:nvSpPr>
        <p:spPr>
          <a:xfrm>
            <a:off x="458188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43" name="TextBox 42">
            <a:extLst>
              <a:ext uri="{FF2B5EF4-FFF2-40B4-BE49-F238E27FC236}">
                <a16:creationId xmlns:a16="http://schemas.microsoft.com/office/drawing/2014/main" id="{4C867D5B-6E5F-4B44-B830-902D35956844}"/>
              </a:ext>
            </a:extLst>
          </p:cNvPr>
          <p:cNvSpPr txBox="1"/>
          <p:nvPr/>
        </p:nvSpPr>
        <p:spPr>
          <a:xfrm>
            <a:off x="514092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44" name="TextBox 43">
            <a:extLst>
              <a:ext uri="{FF2B5EF4-FFF2-40B4-BE49-F238E27FC236}">
                <a16:creationId xmlns:a16="http://schemas.microsoft.com/office/drawing/2014/main" id="{831B3936-EC56-4B1D-885D-23B849A7EF1F}"/>
              </a:ext>
            </a:extLst>
          </p:cNvPr>
          <p:cNvSpPr txBox="1"/>
          <p:nvPr/>
        </p:nvSpPr>
        <p:spPr>
          <a:xfrm>
            <a:off x="569996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45" name="TextBox 44">
            <a:extLst>
              <a:ext uri="{FF2B5EF4-FFF2-40B4-BE49-F238E27FC236}">
                <a16:creationId xmlns:a16="http://schemas.microsoft.com/office/drawing/2014/main" id="{D9D8D940-9AB5-40D2-8D84-D9D83E322DFF}"/>
              </a:ext>
            </a:extLst>
          </p:cNvPr>
          <p:cNvSpPr txBox="1"/>
          <p:nvPr/>
        </p:nvSpPr>
        <p:spPr>
          <a:xfrm>
            <a:off x="6228271" y="5236081"/>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46" name="TextBox 45">
            <a:extLst>
              <a:ext uri="{FF2B5EF4-FFF2-40B4-BE49-F238E27FC236}">
                <a16:creationId xmlns:a16="http://schemas.microsoft.com/office/drawing/2014/main" id="{C74D66AC-A9D3-47B7-A335-61FCB7E44F37}"/>
              </a:ext>
            </a:extLst>
          </p:cNvPr>
          <p:cNvSpPr txBox="1"/>
          <p:nvPr/>
        </p:nvSpPr>
        <p:spPr>
          <a:xfrm>
            <a:off x="681804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47" name="TextBox 46">
            <a:extLst>
              <a:ext uri="{FF2B5EF4-FFF2-40B4-BE49-F238E27FC236}">
                <a16:creationId xmlns:a16="http://schemas.microsoft.com/office/drawing/2014/main" id="{E4C70DD6-7CF7-41D9-9EF2-C06E1D349319}"/>
              </a:ext>
            </a:extLst>
          </p:cNvPr>
          <p:cNvSpPr txBox="1"/>
          <p:nvPr/>
        </p:nvSpPr>
        <p:spPr>
          <a:xfrm>
            <a:off x="737708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48" name="Picture 12" descr="See the source image">
            <a:extLst>
              <a:ext uri="{FF2B5EF4-FFF2-40B4-BE49-F238E27FC236}">
                <a16:creationId xmlns:a16="http://schemas.microsoft.com/office/drawing/2014/main" id="{496C9531-4EAA-4761-96F2-4D9A74745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006" y="4843948"/>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9402C57-45A7-44AF-9F28-08BD106E8530}"/>
              </a:ext>
            </a:extLst>
          </p:cNvPr>
          <p:cNvSpPr txBox="1"/>
          <p:nvPr/>
        </p:nvSpPr>
        <p:spPr>
          <a:xfrm>
            <a:off x="2105517" y="5179522"/>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3" name="Picture 8" descr="See the source image">
            <a:extLst>
              <a:ext uri="{FF2B5EF4-FFF2-40B4-BE49-F238E27FC236}">
                <a16:creationId xmlns:a16="http://schemas.microsoft.com/office/drawing/2014/main" id="{64E88597-C104-407B-AD81-868492FFB1F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250" r="27713"/>
          <a:stretch/>
        </p:blipFill>
        <p:spPr bwMode="auto">
          <a:xfrm>
            <a:off x="2712421" y="4812224"/>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9695DC-51FB-4AF7-9999-C4EFDB3A0CDE}"/>
              </a:ext>
            </a:extLst>
          </p:cNvPr>
          <p:cNvSpPr txBox="1"/>
          <p:nvPr/>
        </p:nvSpPr>
        <p:spPr>
          <a:xfrm>
            <a:off x="2563467" y="5221933"/>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64" name="Picture 8" descr="See the source image">
            <a:extLst>
              <a:ext uri="{FF2B5EF4-FFF2-40B4-BE49-F238E27FC236}">
                <a16:creationId xmlns:a16="http://schemas.microsoft.com/office/drawing/2014/main" id="{BC605AFB-97B9-46A9-8A83-B8CFA6F9E13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250" r="27713"/>
          <a:stretch/>
        </p:blipFill>
        <p:spPr bwMode="auto">
          <a:xfrm>
            <a:off x="2714478" y="3103109"/>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BD905187-AD9B-4F98-A187-562B489635A1}"/>
              </a:ext>
            </a:extLst>
          </p:cNvPr>
          <p:cNvSpPr txBox="1"/>
          <p:nvPr/>
        </p:nvSpPr>
        <p:spPr>
          <a:xfrm>
            <a:off x="2565524" y="3512818"/>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32" name="Group 31">
            <a:extLst>
              <a:ext uri="{FF2B5EF4-FFF2-40B4-BE49-F238E27FC236}">
                <a16:creationId xmlns:a16="http://schemas.microsoft.com/office/drawing/2014/main" id="{C21236E4-AD2C-4436-B5EB-95CCE5A21F2F}"/>
              </a:ext>
            </a:extLst>
          </p:cNvPr>
          <p:cNvGrpSpPr/>
          <p:nvPr/>
        </p:nvGrpSpPr>
        <p:grpSpPr>
          <a:xfrm>
            <a:off x="8824686" y="-20712"/>
            <a:ext cx="3380745" cy="3921664"/>
            <a:chOff x="8824686" y="-20712"/>
            <a:chExt cx="3380745" cy="3921664"/>
          </a:xfrm>
        </p:grpSpPr>
        <p:sp>
          <p:nvSpPr>
            <p:cNvPr id="25" name="Isosceles Triangle 24">
              <a:extLst>
                <a:ext uri="{FF2B5EF4-FFF2-40B4-BE49-F238E27FC236}">
                  <a16:creationId xmlns:a16="http://schemas.microsoft.com/office/drawing/2014/main" id="{1A550F36-484E-466B-99F7-53B53CC39822}"/>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30" name="Isosceles Triangle 29">
              <a:extLst>
                <a:ext uri="{FF2B5EF4-FFF2-40B4-BE49-F238E27FC236}">
                  <a16:creationId xmlns:a16="http://schemas.microsoft.com/office/drawing/2014/main" id="{AC89D40D-01E0-4A8A-B6E5-D95B28E4FC15}"/>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6" name="Group 55">
            <a:extLst>
              <a:ext uri="{FF2B5EF4-FFF2-40B4-BE49-F238E27FC236}">
                <a16:creationId xmlns:a16="http://schemas.microsoft.com/office/drawing/2014/main" id="{2FA3EAF1-F69B-4344-9CE8-0FB8C090D677}"/>
              </a:ext>
            </a:extLst>
          </p:cNvPr>
          <p:cNvGrpSpPr/>
          <p:nvPr/>
        </p:nvGrpSpPr>
        <p:grpSpPr>
          <a:xfrm>
            <a:off x="3303271" y="4804116"/>
            <a:ext cx="419329" cy="413798"/>
            <a:chOff x="6476801" y="488780"/>
            <a:chExt cx="963217" cy="950515"/>
          </a:xfrm>
        </p:grpSpPr>
        <p:pic>
          <p:nvPicPr>
            <p:cNvPr id="57" name="Picture 56">
              <a:extLst>
                <a:ext uri="{FF2B5EF4-FFF2-40B4-BE49-F238E27FC236}">
                  <a16:creationId xmlns:a16="http://schemas.microsoft.com/office/drawing/2014/main" id="{49323523-8E61-40A2-8D0A-C620DD33551A}"/>
                </a:ext>
              </a:extLst>
            </p:cNvPr>
            <p:cNvPicPr>
              <a:picLocks noChangeAspect="1"/>
            </p:cNvPicPr>
            <p:nvPr/>
          </p:nvPicPr>
          <p:blipFill rotWithShape="1">
            <a:blip r:embed="rId14"/>
            <a:srcRect l="60866" r="30240"/>
            <a:stretch/>
          </p:blipFill>
          <p:spPr>
            <a:xfrm>
              <a:off x="6476801" y="488780"/>
              <a:ext cx="725503" cy="604547"/>
            </a:xfrm>
            <a:prstGeom prst="rect">
              <a:avLst/>
            </a:prstGeom>
          </p:spPr>
        </p:pic>
        <p:pic>
          <p:nvPicPr>
            <p:cNvPr id="58" name="Picture 57">
              <a:extLst>
                <a:ext uri="{FF2B5EF4-FFF2-40B4-BE49-F238E27FC236}">
                  <a16:creationId xmlns:a16="http://schemas.microsoft.com/office/drawing/2014/main" id="{AE14ED34-7ED1-4650-898A-3F734C676C67}"/>
                </a:ext>
              </a:extLst>
            </p:cNvPr>
            <p:cNvPicPr>
              <a:picLocks noChangeAspect="1"/>
            </p:cNvPicPr>
            <p:nvPr/>
          </p:nvPicPr>
          <p:blipFill rotWithShape="1">
            <a:blip r:embed="rId14"/>
            <a:srcRect l="-102" r="92030"/>
            <a:stretch/>
          </p:blipFill>
          <p:spPr>
            <a:xfrm>
              <a:off x="6812406" y="863128"/>
              <a:ext cx="627612" cy="576167"/>
            </a:xfrm>
            <a:prstGeom prst="diamond">
              <a:avLst/>
            </a:prstGeom>
          </p:spPr>
        </p:pic>
      </p:grpSp>
      <p:sp>
        <p:nvSpPr>
          <p:cNvPr id="59" name="TextBox 58">
            <a:extLst>
              <a:ext uri="{FF2B5EF4-FFF2-40B4-BE49-F238E27FC236}">
                <a16:creationId xmlns:a16="http://schemas.microsoft.com/office/drawing/2014/main" id="{158C9EE0-DA7E-44A9-AA05-61D2AD920CDC}"/>
              </a:ext>
            </a:extLst>
          </p:cNvPr>
          <p:cNvSpPr txBox="1"/>
          <p:nvPr/>
        </p:nvSpPr>
        <p:spPr>
          <a:xfrm>
            <a:off x="3104019" y="5223855"/>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grpSp>
        <p:nvGrpSpPr>
          <p:cNvPr id="60" name="Group 59">
            <a:extLst>
              <a:ext uri="{FF2B5EF4-FFF2-40B4-BE49-F238E27FC236}">
                <a16:creationId xmlns:a16="http://schemas.microsoft.com/office/drawing/2014/main" id="{F77C3CA0-75D6-4396-AFB4-8D63C06404E9}"/>
              </a:ext>
            </a:extLst>
          </p:cNvPr>
          <p:cNvGrpSpPr/>
          <p:nvPr/>
        </p:nvGrpSpPr>
        <p:grpSpPr>
          <a:xfrm>
            <a:off x="3262287" y="3082800"/>
            <a:ext cx="419329" cy="413798"/>
            <a:chOff x="6476801" y="488780"/>
            <a:chExt cx="963217" cy="950515"/>
          </a:xfrm>
        </p:grpSpPr>
        <p:pic>
          <p:nvPicPr>
            <p:cNvPr id="61" name="Picture 60">
              <a:extLst>
                <a:ext uri="{FF2B5EF4-FFF2-40B4-BE49-F238E27FC236}">
                  <a16:creationId xmlns:a16="http://schemas.microsoft.com/office/drawing/2014/main" id="{D950D072-AAA7-42E9-BFF2-E574F6CCB0A8}"/>
                </a:ext>
              </a:extLst>
            </p:cNvPr>
            <p:cNvPicPr>
              <a:picLocks noChangeAspect="1"/>
            </p:cNvPicPr>
            <p:nvPr/>
          </p:nvPicPr>
          <p:blipFill rotWithShape="1">
            <a:blip r:embed="rId14"/>
            <a:srcRect l="60866" r="30240"/>
            <a:stretch/>
          </p:blipFill>
          <p:spPr>
            <a:xfrm>
              <a:off x="6476801" y="488780"/>
              <a:ext cx="725503" cy="604547"/>
            </a:xfrm>
            <a:prstGeom prst="rect">
              <a:avLst/>
            </a:prstGeom>
          </p:spPr>
        </p:pic>
        <p:pic>
          <p:nvPicPr>
            <p:cNvPr id="62" name="Picture 61">
              <a:extLst>
                <a:ext uri="{FF2B5EF4-FFF2-40B4-BE49-F238E27FC236}">
                  <a16:creationId xmlns:a16="http://schemas.microsoft.com/office/drawing/2014/main" id="{E6F37453-E614-47A4-AE74-61D36123BFFA}"/>
                </a:ext>
              </a:extLst>
            </p:cNvPr>
            <p:cNvPicPr>
              <a:picLocks noChangeAspect="1"/>
            </p:cNvPicPr>
            <p:nvPr/>
          </p:nvPicPr>
          <p:blipFill rotWithShape="1">
            <a:blip r:embed="rId14"/>
            <a:srcRect l="-102" r="92030"/>
            <a:stretch/>
          </p:blipFill>
          <p:spPr>
            <a:xfrm>
              <a:off x="6812406" y="863128"/>
              <a:ext cx="627612" cy="576167"/>
            </a:xfrm>
            <a:prstGeom prst="diamond">
              <a:avLst/>
            </a:prstGeom>
          </p:spPr>
        </p:pic>
      </p:grpSp>
      <p:sp>
        <p:nvSpPr>
          <p:cNvPr id="63" name="TextBox 62">
            <a:extLst>
              <a:ext uri="{FF2B5EF4-FFF2-40B4-BE49-F238E27FC236}">
                <a16:creationId xmlns:a16="http://schemas.microsoft.com/office/drawing/2014/main" id="{A36A66FD-69E5-41EC-89D7-6CA3B3C92370}"/>
              </a:ext>
            </a:extLst>
          </p:cNvPr>
          <p:cNvSpPr txBox="1"/>
          <p:nvPr/>
        </p:nvSpPr>
        <p:spPr>
          <a:xfrm>
            <a:off x="3063035" y="3502539"/>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51" name="Picture 17" descr="Logo&#10;&#10;Description automatically generated">
            <a:extLst>
              <a:ext uri="{FF2B5EF4-FFF2-40B4-BE49-F238E27FC236}">
                <a16:creationId xmlns:a16="http://schemas.microsoft.com/office/drawing/2014/main" id="{24FDAD44-340E-4A4F-BDD6-BF9A7CD823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4523" y="4804273"/>
            <a:ext cx="483339" cy="483339"/>
          </a:xfrm>
          <a:prstGeom prst="rect">
            <a:avLst/>
          </a:prstGeom>
        </p:spPr>
      </p:pic>
      <p:sp>
        <p:nvSpPr>
          <p:cNvPr id="53" name="TextBox 19">
            <a:extLst>
              <a:ext uri="{FF2B5EF4-FFF2-40B4-BE49-F238E27FC236}">
                <a16:creationId xmlns:a16="http://schemas.microsoft.com/office/drawing/2014/main" id="{8EEF16A5-51BE-4B77-9329-6A3A652432A6}"/>
              </a:ext>
            </a:extLst>
          </p:cNvPr>
          <p:cNvSpPr txBox="1"/>
          <p:nvPr/>
        </p:nvSpPr>
        <p:spPr>
          <a:xfrm>
            <a:off x="7868325" y="5242709"/>
            <a:ext cx="675149" cy="217239"/>
          </a:xfrm>
          <a:prstGeom prst="rect">
            <a:avLst/>
          </a:prstGeom>
          <a:noFill/>
        </p:spPr>
        <p:txBody>
          <a:bodyPr wrap="square" lIns="0" tIns="0" rIns="0" bIns="0" rtlCol="0">
            <a:spAutoFit/>
          </a:bodyPr>
          <a:lstStyle>
            <a:defPPr>
              <a:defRPr lang="en-US"/>
            </a:defPPr>
            <a:lvl1pPr marR="0" lvl="0" indent="0" algn="ctr" defTabSz="914314" fontAlgn="auto">
              <a:lnSpc>
                <a:spcPct val="90000"/>
              </a:lnSpc>
              <a:spcBef>
                <a:spcPts val="0"/>
              </a:spcBef>
              <a:spcAft>
                <a:spcPts val="588"/>
              </a:spcAft>
              <a:buClrTx/>
              <a:buSzTx/>
              <a:buFontTx/>
              <a:buNone/>
              <a:tabLst/>
              <a:defRPr kumimoji="0" sz="784" b="0" i="0" u="none" strike="noStrike" cap="none" spc="0" normalizeH="0" baseline="0">
                <a:ln>
                  <a:noFill/>
                </a:ln>
                <a:solidFill>
                  <a:srgbClr val="282828"/>
                </a:solidFill>
                <a:effectLst/>
                <a:uLnTx/>
                <a:uFillTx/>
                <a:latin typeface="Segoe UI"/>
              </a:defRPr>
            </a:lvl1pPr>
          </a:lstStyle>
          <a:p>
            <a:r>
              <a:rPr lang="en-US" dirty="0"/>
              <a:t>Bookings</a:t>
            </a:r>
          </a:p>
        </p:txBody>
      </p:sp>
      <p:pic>
        <p:nvPicPr>
          <p:cNvPr id="16" name="Picture 15">
            <a:extLst>
              <a:ext uri="{FF2B5EF4-FFF2-40B4-BE49-F238E27FC236}">
                <a16:creationId xmlns:a16="http://schemas.microsoft.com/office/drawing/2014/main" id="{F29263B3-4A5A-4F56-81CB-FA8258D9D9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24025" y="3049195"/>
            <a:ext cx="463442" cy="463442"/>
          </a:xfrm>
          <a:prstGeom prst="rect">
            <a:avLst/>
          </a:prstGeom>
        </p:spPr>
      </p:pic>
      <p:sp>
        <p:nvSpPr>
          <p:cNvPr id="17" name="TextBox 16">
            <a:extLst>
              <a:ext uri="{FF2B5EF4-FFF2-40B4-BE49-F238E27FC236}">
                <a16:creationId xmlns:a16="http://schemas.microsoft.com/office/drawing/2014/main" id="{3A3E9D48-6F81-4852-82E4-58B35C35C8B8}"/>
              </a:ext>
            </a:extLst>
          </p:cNvPr>
          <p:cNvSpPr txBox="1"/>
          <p:nvPr/>
        </p:nvSpPr>
        <p:spPr>
          <a:xfrm>
            <a:off x="4900181" y="3522006"/>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8" name="Picture 17">
            <a:extLst>
              <a:ext uri="{FF2B5EF4-FFF2-40B4-BE49-F238E27FC236}">
                <a16:creationId xmlns:a16="http://schemas.microsoft.com/office/drawing/2014/main" id="{CBD9193D-6635-407B-A020-0829293DD6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67988" y="3057563"/>
            <a:ext cx="463442" cy="463442"/>
          </a:xfrm>
          <a:prstGeom prst="rect">
            <a:avLst/>
          </a:prstGeom>
        </p:spPr>
      </p:pic>
      <p:sp>
        <p:nvSpPr>
          <p:cNvPr id="19" name="TextBox 18">
            <a:extLst>
              <a:ext uri="{FF2B5EF4-FFF2-40B4-BE49-F238E27FC236}">
                <a16:creationId xmlns:a16="http://schemas.microsoft.com/office/drawing/2014/main" id="{84577194-1038-4F5B-8F67-B94CF14E6977}"/>
              </a:ext>
            </a:extLst>
          </p:cNvPr>
          <p:cNvSpPr txBox="1"/>
          <p:nvPr/>
        </p:nvSpPr>
        <p:spPr>
          <a:xfrm>
            <a:off x="4427228" y="3508322"/>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a:t>
            </a:r>
          </a:p>
        </p:txBody>
      </p:sp>
      <p:pic>
        <p:nvPicPr>
          <p:cNvPr id="21" name="Picture 20">
            <a:extLst>
              <a:ext uri="{FF2B5EF4-FFF2-40B4-BE49-F238E27FC236}">
                <a16:creationId xmlns:a16="http://schemas.microsoft.com/office/drawing/2014/main" id="{011B8C5A-64FC-47EE-A3EC-FE147B3A8C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20891" y="3055437"/>
            <a:ext cx="457200" cy="457200"/>
          </a:xfrm>
          <a:prstGeom prst="rect">
            <a:avLst/>
          </a:prstGeom>
        </p:spPr>
      </p:pic>
      <p:sp>
        <p:nvSpPr>
          <p:cNvPr id="22" name="TextBox 21">
            <a:extLst>
              <a:ext uri="{FF2B5EF4-FFF2-40B4-BE49-F238E27FC236}">
                <a16:creationId xmlns:a16="http://schemas.microsoft.com/office/drawing/2014/main" id="{41A543D1-48DA-44CD-ABD0-B08912C74F6B}"/>
              </a:ext>
            </a:extLst>
          </p:cNvPr>
          <p:cNvSpPr txBox="1"/>
          <p:nvPr/>
        </p:nvSpPr>
        <p:spPr>
          <a:xfrm>
            <a:off x="5495692" y="3514591"/>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23" name="Picture 22">
            <a:extLst>
              <a:ext uri="{FF2B5EF4-FFF2-40B4-BE49-F238E27FC236}">
                <a16:creationId xmlns:a16="http://schemas.microsoft.com/office/drawing/2014/main" id="{72A7A001-5173-4ED6-BB71-E308C1FA22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6494" y="4795748"/>
            <a:ext cx="463442" cy="463442"/>
          </a:xfrm>
          <a:prstGeom prst="rect">
            <a:avLst/>
          </a:prstGeom>
        </p:spPr>
      </p:pic>
      <p:sp>
        <p:nvSpPr>
          <p:cNvPr id="24" name="TextBox 23">
            <a:extLst>
              <a:ext uri="{FF2B5EF4-FFF2-40B4-BE49-F238E27FC236}">
                <a16:creationId xmlns:a16="http://schemas.microsoft.com/office/drawing/2014/main" id="{11591E33-2BE8-4166-AC0A-78504EA0BE2E}"/>
              </a:ext>
            </a:extLst>
          </p:cNvPr>
          <p:cNvSpPr txBox="1"/>
          <p:nvPr/>
        </p:nvSpPr>
        <p:spPr>
          <a:xfrm>
            <a:off x="8922650" y="5268559"/>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50" name="Picture 49">
            <a:extLst>
              <a:ext uri="{FF2B5EF4-FFF2-40B4-BE49-F238E27FC236}">
                <a16:creationId xmlns:a16="http://schemas.microsoft.com/office/drawing/2014/main" id="{7F383668-F315-4FF6-ADEA-C0476A29CF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90457" y="4804116"/>
            <a:ext cx="463442" cy="463442"/>
          </a:xfrm>
          <a:prstGeom prst="rect">
            <a:avLst/>
          </a:prstGeom>
        </p:spPr>
      </p:pic>
      <p:sp>
        <p:nvSpPr>
          <p:cNvPr id="55" name="TextBox 54">
            <a:extLst>
              <a:ext uri="{FF2B5EF4-FFF2-40B4-BE49-F238E27FC236}">
                <a16:creationId xmlns:a16="http://schemas.microsoft.com/office/drawing/2014/main" id="{31459DB4-BF6A-458F-9525-F549EFE5101A}"/>
              </a:ext>
            </a:extLst>
          </p:cNvPr>
          <p:cNvSpPr txBox="1"/>
          <p:nvPr/>
        </p:nvSpPr>
        <p:spPr>
          <a:xfrm>
            <a:off x="8449697" y="5254875"/>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a:t>
            </a:r>
          </a:p>
        </p:txBody>
      </p:sp>
      <p:pic>
        <p:nvPicPr>
          <p:cNvPr id="77" name="Picture 76">
            <a:extLst>
              <a:ext uri="{FF2B5EF4-FFF2-40B4-BE49-F238E27FC236}">
                <a16:creationId xmlns:a16="http://schemas.microsoft.com/office/drawing/2014/main" id="{919C0FE0-9187-4A3E-8C84-4D13B6F0A17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43360" y="4801990"/>
            <a:ext cx="457200" cy="457200"/>
          </a:xfrm>
          <a:prstGeom prst="rect">
            <a:avLst/>
          </a:prstGeom>
        </p:spPr>
      </p:pic>
      <p:sp>
        <p:nvSpPr>
          <p:cNvPr id="79" name="TextBox 78">
            <a:extLst>
              <a:ext uri="{FF2B5EF4-FFF2-40B4-BE49-F238E27FC236}">
                <a16:creationId xmlns:a16="http://schemas.microsoft.com/office/drawing/2014/main" id="{C2A7F7AE-6A55-4613-A0FF-BEAD32FAC4D9}"/>
              </a:ext>
            </a:extLst>
          </p:cNvPr>
          <p:cNvSpPr txBox="1"/>
          <p:nvPr/>
        </p:nvSpPr>
        <p:spPr>
          <a:xfrm>
            <a:off x="9518161" y="5261144"/>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spTree>
    <p:extLst>
      <p:ext uri="{BB962C8B-B14F-4D97-AF65-F5344CB8AC3E}">
        <p14:creationId xmlns:p14="http://schemas.microsoft.com/office/powerpoint/2010/main" val="331040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Microsoft 365 Business Basic</a:t>
            </a:r>
            <a:r>
              <a:rPr lang="en-US" sz="1600">
                <a:cs typeface="Segoe UI"/>
              </a:rPr>
              <a:t>…</a:t>
            </a:r>
            <a:endParaRPr lang="en-US" sz="1600"/>
          </a:p>
        </p:txBody>
      </p:sp>
      <p:grpSp>
        <p:nvGrpSpPr>
          <p:cNvPr id="18" name="Group 17">
            <a:extLst>
              <a:ext uri="{FF2B5EF4-FFF2-40B4-BE49-F238E27FC236}">
                <a16:creationId xmlns:a16="http://schemas.microsoft.com/office/drawing/2014/main" id="{9825D3BE-3F07-477A-8F4A-131DEC0B045C}"/>
              </a:ext>
            </a:extLst>
          </p:cNvPr>
          <p:cNvGrpSpPr/>
          <p:nvPr/>
        </p:nvGrpSpPr>
        <p:grpSpPr>
          <a:xfrm>
            <a:off x="588263" y="1225026"/>
            <a:ext cx="4595530" cy="1494284"/>
            <a:chOff x="585217" y="1649945"/>
            <a:chExt cx="5852678" cy="1494284"/>
          </a:xfrm>
        </p:grpSpPr>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User Experience</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585217" y="2227055"/>
              <a:ext cx="5852678" cy="9171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 name="Group 2">
            <a:extLst>
              <a:ext uri="{FF2B5EF4-FFF2-40B4-BE49-F238E27FC236}">
                <a16:creationId xmlns:a16="http://schemas.microsoft.com/office/drawing/2014/main" id="{F5F118C6-2376-4E47-BB6B-649938946818}"/>
              </a:ext>
            </a:extLst>
          </p:cNvPr>
          <p:cNvGrpSpPr/>
          <p:nvPr/>
        </p:nvGrpSpPr>
        <p:grpSpPr>
          <a:xfrm>
            <a:off x="588263" y="4448826"/>
            <a:ext cx="4919908" cy="792554"/>
            <a:chOff x="585217" y="1649945"/>
            <a:chExt cx="4919908" cy="792554"/>
          </a:xfrm>
        </p:grpSpPr>
        <p:sp>
          <p:nvSpPr>
            <p:cNvPr id="8" name="Text Placeholder 1">
              <a:extLst>
                <a:ext uri="{FF2B5EF4-FFF2-40B4-BE49-F238E27FC236}">
                  <a16:creationId xmlns:a16="http://schemas.microsoft.com/office/drawing/2014/main" id="{172E9ED6-75C9-4D6D-BAE2-A78C043B159B}"/>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Mileage Tracking</a:t>
              </a:r>
            </a:p>
          </p:txBody>
        </p:sp>
        <p:sp>
          <p:nvSpPr>
            <p:cNvPr id="9" name="Text Placeholder 1">
              <a:extLst>
                <a:ext uri="{FF2B5EF4-FFF2-40B4-BE49-F238E27FC236}">
                  <a16:creationId xmlns:a16="http://schemas.microsoft.com/office/drawing/2014/main" id="{7E2602AA-481F-4EBF-BC44-84CC835864FF}"/>
                </a:ext>
              </a:extLst>
            </p:cNvPr>
            <p:cNvSpPr txBox="1">
              <a:spLocks/>
            </p:cNvSpPr>
            <p:nvPr/>
          </p:nvSpPr>
          <p:spPr>
            <a:xfrm>
              <a:off x="585217" y="2227055"/>
              <a:ext cx="4919908" cy="2154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0" name="Straight Connector 18">
              <a:extLst>
                <a:ext uri="{FF2B5EF4-FFF2-40B4-BE49-F238E27FC236}">
                  <a16:creationId xmlns:a16="http://schemas.microsoft.com/office/drawing/2014/main" id="{96EF3DCC-05F4-4182-9964-E0B73C205174}"/>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28">
            <a:extLst>
              <a:ext uri="{FF2B5EF4-FFF2-40B4-BE49-F238E27FC236}">
                <a16:creationId xmlns:a16="http://schemas.microsoft.com/office/drawing/2014/main" id="{6F935633-189A-4ACF-85B7-127C59285D2F}"/>
              </a:ext>
            </a:extLst>
          </p:cNvPr>
          <p:cNvGrpSpPr/>
          <p:nvPr/>
        </p:nvGrpSpPr>
        <p:grpSpPr>
          <a:xfrm>
            <a:off x="5943095" y="1225026"/>
            <a:ext cx="5852678" cy="1051086"/>
            <a:chOff x="585217" y="3326331"/>
            <a:chExt cx="5852678" cy="1051086"/>
          </a:xfrm>
        </p:grpSpPr>
        <p:sp>
          <p:nvSpPr>
            <p:cNvPr id="16" name="Text Placeholder 1">
              <a:extLst>
                <a:ext uri="{FF2B5EF4-FFF2-40B4-BE49-F238E27FC236}">
                  <a16:creationId xmlns:a16="http://schemas.microsoft.com/office/drawing/2014/main" id="{F13D4AD9-40D9-4A4A-979B-4952DA95736E}"/>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Appointment Scheduling</a:t>
              </a:r>
            </a:p>
          </p:txBody>
        </p:sp>
        <p:sp>
          <p:nvSpPr>
            <p:cNvPr id="17" name="Text Placeholder 1">
              <a:extLst>
                <a:ext uri="{FF2B5EF4-FFF2-40B4-BE49-F238E27FC236}">
                  <a16:creationId xmlns:a16="http://schemas.microsoft.com/office/drawing/2014/main" id="{FC56171E-3BC5-4B21-ADB3-42D630DF914D}"/>
                </a:ext>
              </a:extLst>
            </p:cNvPr>
            <p:cNvSpPr txBox="1">
              <a:spLocks/>
            </p:cNvSpPr>
            <p:nvPr/>
          </p:nvSpPr>
          <p:spPr>
            <a:xfrm>
              <a:off x="585217" y="3903441"/>
              <a:ext cx="5852678" cy="4739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19" name="Straight Connector 31">
              <a:extLst>
                <a:ext uri="{FF2B5EF4-FFF2-40B4-BE49-F238E27FC236}">
                  <a16:creationId xmlns:a16="http://schemas.microsoft.com/office/drawing/2014/main" id="{92D092BB-0C6C-4FC3-890E-2EED6BFBE539}"/>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Text Placeholder 1">
            <a:extLst>
              <a:ext uri="{FF2B5EF4-FFF2-40B4-BE49-F238E27FC236}">
                <a16:creationId xmlns:a16="http://schemas.microsoft.com/office/drawing/2014/main" id="{091348F5-662C-4163-89BF-57A71636DC86}"/>
              </a:ext>
            </a:extLst>
          </p:cNvPr>
          <p:cNvSpPr txBox="1">
            <a:spLocks/>
          </p:cNvSpPr>
          <p:nvPr/>
        </p:nvSpPr>
        <p:spPr>
          <a:xfrm>
            <a:off x="5943095" y="1802136"/>
            <a:ext cx="5852678"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Organizing external appointments via Mail only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Loosing overview of different scheduling processes, e.g. when setting up job interviews or customer appointments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Difficulties </a:t>
            </a:r>
            <a:r>
              <a:rPr lang="en-US" sz="1400" dirty="0">
                <a:solidFill>
                  <a:srgbClr val="171717"/>
                </a:solidFill>
                <a:latin typeface="Segoe UI" panose="020B0502040204020203" pitchFamily="34" charset="0"/>
              </a:rPr>
              <a:t>to coordinate</a:t>
            </a: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 multi-participant appointments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 third-party booking service without knowing about Microsoft Booking as part of Microsoft 365 Business Standard</a:t>
            </a:r>
          </a:p>
        </p:txBody>
      </p:sp>
      <p:sp>
        <p:nvSpPr>
          <p:cNvPr id="6" name="Text Placeholder 1">
            <a:extLst>
              <a:ext uri="{FF2B5EF4-FFF2-40B4-BE49-F238E27FC236}">
                <a16:creationId xmlns:a16="http://schemas.microsoft.com/office/drawing/2014/main" id="{9D09F18A-3866-4C0F-92EE-C311054BB330}"/>
              </a:ext>
            </a:extLst>
          </p:cNvPr>
          <p:cNvSpPr txBox="1">
            <a:spLocks/>
          </p:cNvSpPr>
          <p:nvPr/>
        </p:nvSpPr>
        <p:spPr>
          <a:xfrm>
            <a:off x="588263" y="1802136"/>
            <a:ext cx="4595530" cy="25853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Limited user experience as Office Web Apps do not employ all functionalities Desktop Apps do</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chemeClr val="tx1"/>
                </a:solidFill>
                <a:latin typeface="Segoe UI" panose="020B0502040204020203" pitchFamily="34" charset="0"/>
              </a:rPr>
              <a:t>Connecting Outlook Web App with multiple mail accounts or external mail providers not possible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chemeClr val="tx1"/>
                </a:solidFill>
                <a:latin typeface="Segoe UI" panose="020B0502040204020203" pitchFamily="34" charset="0"/>
              </a:rPr>
              <a:t>No ability to edit and work on files without Internet, since you are relying on the web applications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chemeClr val="tx1"/>
                </a:solidFill>
                <a:latin typeface="Segoe UI" panose="020B0502040204020203" pitchFamily="34" charset="0"/>
              </a:rPr>
              <a:t>Advanced features missing across Excel, Word, PowerPoint and OneNote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chemeClr val="tx1"/>
                </a:solidFill>
                <a:latin typeface="Segoe UI" panose="020B0502040204020203" pitchFamily="34" charset="0"/>
              </a:rPr>
              <a:t>You do not have the Publisher and Access applications, as these are desktop only</a:t>
            </a:r>
            <a:endParaRPr lang="en-US" sz="1000" dirty="0">
              <a:solidFill>
                <a:srgbClr val="171717"/>
              </a:solidFill>
              <a:latin typeface="Segoe UI" panose="020B05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sp>
        <p:nvSpPr>
          <p:cNvPr id="32" name="Text Placeholder 1">
            <a:extLst>
              <a:ext uri="{FF2B5EF4-FFF2-40B4-BE49-F238E27FC236}">
                <a16:creationId xmlns:a16="http://schemas.microsoft.com/office/drawing/2014/main" id="{233F4F04-797E-465E-AE96-ADEDFBC4467A}"/>
              </a:ext>
            </a:extLst>
          </p:cNvPr>
          <p:cNvSpPr txBox="1">
            <a:spLocks/>
          </p:cNvSpPr>
          <p:nvPr/>
        </p:nvSpPr>
        <p:spPr>
          <a:xfrm>
            <a:off x="588263" y="5025936"/>
            <a:ext cx="4919908" cy="90486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chemeClr val="bg1">
                    <a:lumMod val="85000"/>
                  </a:schemeClr>
                </a:solidFill>
                <a:latin typeface="Segoe UI" panose="020B0502040204020203" pitchFamily="34" charset="0"/>
              </a:rPr>
              <a:t>Manual tracking and reporting of deductible and reimbursable miles driven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chemeClr val="bg1">
                    <a:lumMod val="85000"/>
                  </a:schemeClr>
                </a:solidFill>
                <a:effectLst/>
                <a:uLnTx/>
                <a:uFillTx/>
                <a:latin typeface="Segoe UI" panose="020B0502040204020203" pitchFamily="34" charset="0"/>
                <a:ea typeface="+mn-ea"/>
                <a:cs typeface="Segoe UI Semilight" panose="020B0402040204020203" pitchFamily="34" charset="0"/>
              </a:rPr>
              <a:t>Separate subscription to MileIQ or similar mileage-logging services</a:t>
            </a:r>
            <a:endParaRPr kumimoji="0" lang="en-US" sz="1400" b="0" i="0" u="none" strike="noStrike" kern="1200" cap="none" spc="0" normalizeH="0" baseline="0" noProof="0" dirty="0">
              <a:ln>
                <a:noFill/>
              </a:ln>
              <a:solidFill>
                <a:schemeClr val="bg1">
                  <a:lumMod val="85000"/>
                </a:schemeClr>
              </a:solidFill>
              <a:effectLst/>
              <a:uLnTx/>
              <a:uFillTx/>
              <a:latin typeface="Arial" panose="020B0604020202020204" pitchFamily="34" charset="0"/>
              <a:ea typeface="+mn-ea"/>
              <a:cs typeface="Segoe UI Semilight" panose="020B0402040204020203" pitchFamily="34" charset="0"/>
            </a:endParaRPr>
          </a:p>
        </p:txBody>
      </p:sp>
      <p:sp>
        <p:nvSpPr>
          <p:cNvPr id="3" name="Text Placeholder 1">
            <a:extLst>
              <a:ext uri="{FF2B5EF4-FFF2-40B4-BE49-F238E27FC236}">
                <a16:creationId xmlns:a16="http://schemas.microsoft.com/office/drawing/2014/main" id="{1222F206-77E0-4A28-9585-17E8C41B0A73}"/>
              </a:ext>
            </a:extLst>
          </p:cNvPr>
          <p:cNvSpPr txBox="1">
            <a:spLocks/>
          </p:cNvSpPr>
          <p:nvPr/>
        </p:nvSpPr>
        <p:spPr>
          <a:xfrm>
            <a:off x="5943095" y="3521549"/>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a:rPr>
              <a:t>Productivity</a:t>
            </a:r>
          </a:p>
        </p:txBody>
      </p:sp>
      <p:cxnSp>
        <p:nvCxnSpPr>
          <p:cNvPr id="4" name="Straight Connector 31">
            <a:extLst>
              <a:ext uri="{FF2B5EF4-FFF2-40B4-BE49-F238E27FC236}">
                <a16:creationId xmlns:a16="http://schemas.microsoft.com/office/drawing/2014/main" id="{82826CE0-92CB-4B50-99CB-CD9D927D5126}"/>
              </a:ext>
              <a:ext uri="{C183D7F6-B498-43B3-948B-1728B52AA6E4}">
                <adec:decorative xmlns:adec="http://schemas.microsoft.com/office/drawing/2017/decorative" val="1"/>
              </a:ext>
            </a:extLst>
          </p:cNvPr>
          <p:cNvCxnSpPr>
            <a:cxnSpLocks/>
          </p:cNvCxnSpPr>
          <p:nvPr/>
        </p:nvCxnSpPr>
        <p:spPr>
          <a:xfrm>
            <a:off x="5943095" y="3973945"/>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0DFC9643-6924-47C6-B18E-1C193E4C1D21}"/>
              </a:ext>
            </a:extLst>
          </p:cNvPr>
          <p:cNvSpPr txBox="1">
            <a:spLocks/>
          </p:cNvSpPr>
          <p:nvPr/>
        </p:nvSpPr>
        <p:spPr>
          <a:xfrm>
            <a:off x="5943095" y="4177148"/>
            <a:ext cx="5852678" cy="185281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Unable to do advanced business analysis in Excel (connecting external data sources, Power Pivot, slicers, what-if analysis </a:t>
            </a:r>
            <a:r>
              <a:rPr lang="en-US" sz="1400" dirty="0" err="1">
                <a:solidFill>
                  <a:srgbClr val="171717"/>
                </a:solidFill>
                <a:latin typeface="Segoe UI" panose="020B0502040204020203" pitchFamily="34" charset="0"/>
              </a:rPr>
              <a:t>etc</a:t>
            </a:r>
            <a:r>
              <a:rPr lang="en-US" sz="1400" dirty="0">
                <a:solidFill>
                  <a:srgbClr val="171717"/>
                </a:solidFill>
                <a:latin typeface="Segoe UI" panose="020B0502040204020203" pitchFamily="34" charset="0"/>
              </a:rPr>
              <a: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Missing advanced collaboration features in Word (track changes, merge etc.) to make it easier to work together on documents</a:t>
            </a:r>
          </a:p>
          <a:p>
            <a:pPr marL="168275" indent="-168275" fontAlgn="base">
              <a:buClr>
                <a:srgbClr val="0078D4"/>
              </a:buClr>
              <a:buSzPct val="100000"/>
              <a:buFont typeface="Arial" panose="020B0604020202020204" pitchFamily="34" charset="0"/>
              <a:buChar char="•"/>
              <a:defRPr/>
            </a:pPr>
            <a:r>
              <a:rPr lang="en-GB" sz="1400" dirty="0">
                <a:latin typeface="Segoe UI"/>
              </a:rPr>
              <a:t>Understand customers spend and use of databases, as they can be created without need for deep developer skills with Access, which you can also connect to LOB business specific apps</a:t>
            </a:r>
          </a:p>
          <a:p>
            <a:pPr marL="168275" indent="-168275" fontAlgn="base">
              <a:buClr>
                <a:srgbClr val="0078D4"/>
              </a:buClr>
              <a:buSzPct val="100000"/>
              <a:buFont typeface="Arial" panose="020B0604020202020204" pitchFamily="34" charset="0"/>
              <a:buChar char="•"/>
              <a:defRPr/>
            </a:pPr>
            <a:r>
              <a:rPr lang="en-GB" sz="1400" dirty="0">
                <a:latin typeface="Segoe UI"/>
              </a:rPr>
              <a:t>Create professional, low-cost publications with Publisher </a:t>
            </a: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473234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nodeType="withEffect">
                                  <p:stCondLst>
                                    <p:cond delay="250"/>
                                  </p:stCondLst>
                                  <p:childTnLst>
                                    <p:animMotion origin="layout" path="M 1.25E-6 0 L 1.25E-6 0.01898 " pathEditMode="relative" rAng="0" ptsTypes="AA">
                                      <p:cBhvr>
                                        <p:cTn id="14" dur="700" spd="-100000" fill="hold"/>
                                        <p:tgtEl>
                                          <p:spTgt spid="18"/>
                                        </p:tgtEl>
                                        <p:attrNameLst>
                                          <p:attrName>ppt_x</p:attrName>
                                          <p:attrName>ppt_y</p:attrName>
                                        </p:attrNameLst>
                                      </p:cBhvr>
                                      <p:rCtr x="0" y="949"/>
                                    </p:animMotion>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250"/>
                                  </p:stCondLst>
                                  <p:childTnLst>
                                    <p:animMotion origin="layout" path="M 0 -1.48148E-6 L 0 0.01898 " pathEditMode="relative" rAng="0" ptsTypes="AA">
                                      <p:cBhvr>
                                        <p:cTn id="19" dur="700" spd="-100000" fill="hold"/>
                                        <p:tgtEl>
                                          <p:spTgt spid="7"/>
                                        </p:tgtEl>
                                        <p:attrNameLst>
                                          <p:attrName>ppt_x</p:attrName>
                                          <p:attrName>ppt_y</p:attrName>
                                        </p:attrNameLst>
                                      </p:cBhvr>
                                      <p:rCtr x="0" y="949"/>
                                    </p:animMotion>
                                  </p:childTnLst>
                                </p:cTn>
                              </p:par>
                              <p:par>
                                <p:cTn id="20" presetID="10" presetClass="entr" presetSubtype="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nodeType="withEffect">
                                  <p:stCondLst>
                                    <p:cond delay="500"/>
                                  </p:stCondLst>
                                  <p:childTnLst>
                                    <p:animMotion origin="layout" path="M -3.95833E-6 -4.07407E-6 L -3.95833E-6 0.01899 " pathEditMode="relative" rAng="0" ptsTypes="AA">
                                      <p:cBhvr>
                                        <p:cTn id="24" dur="700" spd="-100000" fill="hold"/>
                                        <p:tgtEl>
                                          <p:spTgt spid="1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27">
            <a:extLst>
              <a:ext uri="{FF2B5EF4-FFF2-40B4-BE49-F238E27FC236}">
                <a16:creationId xmlns:a16="http://schemas.microsoft.com/office/drawing/2014/main" id="{1ACAE64F-140D-4917-A2BD-0542625D057F}"/>
              </a:ext>
            </a:extLst>
          </p:cNvPr>
          <p:cNvGraphicFramePr>
            <a:graphicFrameLocks noGrp="1"/>
          </p:cNvGraphicFramePr>
          <p:nvPr>
            <p:extLst>
              <p:ext uri="{D42A27DB-BD31-4B8C-83A1-F6EECF244321}">
                <p14:modId xmlns:p14="http://schemas.microsoft.com/office/powerpoint/2010/main" val="3233180507"/>
              </p:ext>
            </p:extLst>
          </p:nvPr>
        </p:nvGraphicFramePr>
        <p:xfrm>
          <a:off x="472647" y="1286105"/>
          <a:ext cx="11272800" cy="4854322"/>
        </p:xfrm>
        <a:graphic>
          <a:graphicData uri="http://schemas.openxmlformats.org/drawingml/2006/table">
            <a:tbl>
              <a:tblPr>
                <a:tableStyleId>{5C22544A-7EE6-4342-B048-85BDC9FD1C3A}</a:tableStyleId>
              </a:tblPr>
              <a:tblGrid>
                <a:gridCol w="1362204">
                  <a:extLst>
                    <a:ext uri="{9D8B030D-6E8A-4147-A177-3AD203B41FA5}">
                      <a16:colId xmlns:a16="http://schemas.microsoft.com/office/drawing/2014/main" val="4184359211"/>
                    </a:ext>
                  </a:extLst>
                </a:gridCol>
                <a:gridCol w="3985379">
                  <a:extLst>
                    <a:ext uri="{9D8B030D-6E8A-4147-A177-3AD203B41FA5}">
                      <a16:colId xmlns:a16="http://schemas.microsoft.com/office/drawing/2014/main" val="1221889518"/>
                    </a:ext>
                  </a:extLst>
                </a:gridCol>
                <a:gridCol w="1490050">
                  <a:extLst>
                    <a:ext uri="{9D8B030D-6E8A-4147-A177-3AD203B41FA5}">
                      <a16:colId xmlns:a16="http://schemas.microsoft.com/office/drawing/2014/main" val="3694550101"/>
                    </a:ext>
                  </a:extLst>
                </a:gridCol>
                <a:gridCol w="4435167">
                  <a:extLst>
                    <a:ext uri="{9D8B030D-6E8A-4147-A177-3AD203B41FA5}">
                      <a16:colId xmlns:a16="http://schemas.microsoft.com/office/drawing/2014/main" val="1207666038"/>
                    </a:ext>
                  </a:extLst>
                </a:gridCol>
              </a:tblGrid>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t>Personalized, intelligent inbox helps you focus on what matters most – by grouping your most important emails together. Quickly view, edit and share documents even on the go with deep integration of all Office apps. </a:t>
                      </a:r>
                      <a:endParaRPr lang="en-GB" sz="100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Design and publish customized materials for any purpose. </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panose="020B0502040204020203" pitchFamily="34" charset="0"/>
                        </a:rPr>
                        <a:t>Create, edit and view PivotTables. Draw insights with functions such as New data types, Ideas, and XLOOKUP.</a:t>
                      </a: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Build and share databases in just a few seconds. Run reports and queries to put your data into the format you want. Integrate data between Access and line-of-business apps using the Access connector library. </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210755">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Enhance your content with Editor, Designer, Tap or the Presenter Coach and choose from various, customizable animations. Make use of rich formatting options for texts and shapes.</a:t>
                      </a:r>
                    </a:p>
                    <a:p>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chemeClr val="bg1">
                          <a:lumMod val="7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dirty="0">
                          <a:solidFill>
                            <a:srgbClr val="000000"/>
                          </a:solidFill>
                          <a:latin typeface="Segoe UI" panose="020B0502040204020203" pitchFamily="34" charset="0"/>
                          <a:ea typeface="+mn-ea"/>
                          <a:cs typeface="+mn-cs"/>
                        </a:rPr>
                        <a:t>Streamline appointment scheduling and management with an easy to customize tool. Help your staff stay on top of their schedule and avoid double-bookings. An easy to navigate webpage lets your customers find and book appointments around the clock.</a:t>
                      </a: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22205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Segoe UI" panose="020B0502040204020203" pitchFamily="34" charset="0"/>
                        </a:rPr>
                        <a:t>Add captions, citations and bibliography and get support for advanced collaboration to merge, compare and combine documents. Work more time-efficient with features like Dictation, Researcher and always stay up-to-date with Version History, Shared with Me or While You Were Away feature.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dirty="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9050" cap="flat" cmpd="sng" algn="ctr">
                      <a:solidFill>
                        <a:schemeClr val="bg1">
                          <a:lumMod val="7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sp>
        <p:nvSpPr>
          <p:cNvPr id="26" name="Title 1">
            <a:extLst>
              <a:ext uri="{FF2B5EF4-FFF2-40B4-BE49-F238E27FC236}">
                <a16:creationId xmlns:a16="http://schemas.microsoft.com/office/drawing/2014/main" id="{9399327D-D666-4E17-9B9B-9388C7B81A2D}"/>
              </a:ext>
            </a:extLst>
          </p:cNvPr>
          <p:cNvSpPr txBox="1">
            <a:spLocks/>
          </p:cNvSpPr>
          <p:nvPr/>
        </p:nvSpPr>
        <p:spPr>
          <a:xfrm>
            <a:off x="483013" y="363440"/>
            <a:ext cx="3936587"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360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t>Additional Value</a:t>
            </a:r>
            <a:b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br>
            <a:r>
              <a:rPr kumimoji="0" lang="en-GB" sz="1600" b="0" i="0" u="none" strike="noStrike" kern="1200" cap="none" spc="-50" normalizeH="0" baseline="0" noProof="0">
                <a:ln w="3175">
                  <a:noFill/>
                </a:ln>
                <a:solidFill>
                  <a:srgbClr val="000000"/>
                </a:solidFill>
                <a:effectLst/>
                <a:uLnTx/>
                <a:uFillTx/>
                <a:latin typeface="Segoe UI"/>
                <a:ea typeface="+mn-ea"/>
                <a:cs typeface="Segoe UI" pitchFamily="34" charset="0"/>
              </a:rPr>
              <a:t>…to </a:t>
            </a:r>
            <a:r>
              <a:rPr kumimoji="0" lang="en-GB" sz="1600" b="0" i="0" u="none" strike="noStrike" kern="1200" cap="none" spc="-50" normalizeH="0" baseline="0" noProof="0">
                <a:ln w="3175">
                  <a:noFill/>
                </a:ln>
                <a:solidFill>
                  <a:srgbClr val="0078D4"/>
                </a:solidFill>
                <a:effectLst/>
                <a:uLnTx/>
                <a:uFillTx/>
                <a:latin typeface="Segoe UI Semibold"/>
                <a:ea typeface="+mn-ea"/>
                <a:cs typeface="Segoe UI" pitchFamily="34" charset="0"/>
              </a:rPr>
              <a:t>Microsoft 365 Business Standard</a:t>
            </a:r>
            <a:endParaRPr kumimoji="0" lang="en-GB" sz="1800" b="0" i="0" u="none" strike="noStrike" kern="1200" cap="none" spc="-50" normalizeH="0" baseline="0" noProof="0">
              <a:ln w="3175">
                <a:noFill/>
              </a:ln>
              <a:solidFill>
                <a:srgbClr val="1A1A1A"/>
              </a:solidFill>
              <a:effectLst/>
              <a:uLnTx/>
              <a:uFillTx/>
              <a:latin typeface="Segoe UI Semibold"/>
              <a:ea typeface="+mn-ea"/>
              <a:cs typeface="Segoe UI" pitchFamily="34" charset="0"/>
            </a:endParaRPr>
          </a:p>
        </p:txBody>
      </p:sp>
      <p:pic>
        <p:nvPicPr>
          <p:cNvPr id="75" name="Picture 74" descr="Logo&#10;&#10;Description automatically generated">
            <a:extLst>
              <a:ext uri="{FF2B5EF4-FFF2-40B4-BE49-F238E27FC236}">
                <a16:creationId xmlns:a16="http://schemas.microsoft.com/office/drawing/2014/main" id="{309BE543-7F80-450A-B101-F49DB4231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612" y="3880617"/>
            <a:ext cx="804502" cy="804502"/>
          </a:xfrm>
          <a:prstGeom prst="rect">
            <a:avLst/>
          </a:prstGeom>
        </p:spPr>
      </p:pic>
      <p:pic>
        <p:nvPicPr>
          <p:cNvPr id="2" name="Picture 1" descr="A picture containing clock&#10;&#10;Description automatically generated">
            <a:extLst>
              <a:ext uri="{FF2B5EF4-FFF2-40B4-BE49-F238E27FC236}">
                <a16:creationId xmlns:a16="http://schemas.microsoft.com/office/drawing/2014/main" id="{710A9DC2-732B-40F2-9102-4BDDEC1728EE}"/>
              </a:ext>
            </a:extLst>
          </p:cNvPr>
          <p:cNvPicPr>
            <a:picLocks noChangeAspect="1"/>
          </p:cNvPicPr>
          <p:nvPr/>
        </p:nvPicPr>
        <p:blipFill>
          <a:blip r:embed="rId4"/>
          <a:stretch>
            <a:fillRect/>
          </a:stretch>
        </p:blipFill>
        <p:spPr>
          <a:xfrm>
            <a:off x="606384" y="2569561"/>
            <a:ext cx="952949" cy="952949"/>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4BB5EEA-81BB-4487-ABCB-DCFF9E97720F}"/>
              </a:ext>
            </a:extLst>
          </p:cNvPr>
          <p:cNvPicPr>
            <a:picLocks noChangeAspect="1"/>
          </p:cNvPicPr>
          <p:nvPr/>
        </p:nvPicPr>
        <p:blipFill>
          <a:blip r:embed="rId5"/>
          <a:stretch>
            <a:fillRect/>
          </a:stretch>
        </p:blipFill>
        <p:spPr>
          <a:xfrm>
            <a:off x="5974192" y="2579563"/>
            <a:ext cx="952949" cy="952949"/>
          </a:xfrm>
          <a:prstGeom prst="rect">
            <a:avLst/>
          </a:prstGeom>
        </p:spPr>
      </p:pic>
      <p:pic>
        <p:nvPicPr>
          <p:cNvPr id="5" name="Picture 4" descr="A close up of a logo&#10;&#10;Description automatically generated">
            <a:extLst>
              <a:ext uri="{FF2B5EF4-FFF2-40B4-BE49-F238E27FC236}">
                <a16:creationId xmlns:a16="http://schemas.microsoft.com/office/drawing/2014/main" id="{72DFF1C4-CFE4-4B33-9FF3-9D896C0AD02B}"/>
              </a:ext>
            </a:extLst>
          </p:cNvPr>
          <p:cNvPicPr>
            <a:picLocks noChangeAspect="1"/>
          </p:cNvPicPr>
          <p:nvPr/>
        </p:nvPicPr>
        <p:blipFill>
          <a:blip r:embed="rId6"/>
          <a:stretch>
            <a:fillRect/>
          </a:stretch>
        </p:blipFill>
        <p:spPr>
          <a:xfrm>
            <a:off x="640290" y="1308872"/>
            <a:ext cx="952949" cy="952949"/>
          </a:xfrm>
          <a:prstGeom prst="rect">
            <a:avLst/>
          </a:prstGeom>
        </p:spPr>
      </p:pic>
      <p:pic>
        <p:nvPicPr>
          <p:cNvPr id="6" name="Picture 5" descr="A close up of a logo&#10;&#10;Description automatically generated">
            <a:extLst>
              <a:ext uri="{FF2B5EF4-FFF2-40B4-BE49-F238E27FC236}">
                <a16:creationId xmlns:a16="http://schemas.microsoft.com/office/drawing/2014/main" id="{C44DCC61-8357-4AD9-AE40-B8FD3918CC8A}"/>
              </a:ext>
            </a:extLst>
          </p:cNvPr>
          <p:cNvPicPr>
            <a:picLocks noChangeAspect="1"/>
          </p:cNvPicPr>
          <p:nvPr/>
        </p:nvPicPr>
        <p:blipFill>
          <a:blip r:embed="rId7"/>
          <a:stretch>
            <a:fillRect/>
          </a:stretch>
        </p:blipFill>
        <p:spPr>
          <a:xfrm>
            <a:off x="640290" y="3754842"/>
            <a:ext cx="952949" cy="952949"/>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83BC1622-E8E2-4B69-96B5-854AF1FDBDD3}"/>
              </a:ext>
            </a:extLst>
          </p:cNvPr>
          <p:cNvPicPr>
            <a:picLocks noChangeAspect="1"/>
          </p:cNvPicPr>
          <p:nvPr/>
        </p:nvPicPr>
        <p:blipFill>
          <a:blip r:embed="rId8"/>
          <a:stretch>
            <a:fillRect/>
          </a:stretch>
        </p:blipFill>
        <p:spPr>
          <a:xfrm>
            <a:off x="6041968" y="1308872"/>
            <a:ext cx="952949" cy="952949"/>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53B70CF6-EEB7-4899-B933-E89CBCE94396}"/>
              </a:ext>
            </a:extLst>
          </p:cNvPr>
          <p:cNvPicPr>
            <a:picLocks noChangeAspect="1"/>
          </p:cNvPicPr>
          <p:nvPr/>
        </p:nvPicPr>
        <p:blipFill>
          <a:blip r:embed="rId9"/>
          <a:stretch>
            <a:fillRect/>
          </a:stretch>
        </p:blipFill>
        <p:spPr>
          <a:xfrm>
            <a:off x="622776" y="5010150"/>
            <a:ext cx="952949" cy="952949"/>
          </a:xfrm>
          <a:prstGeom prst="rect">
            <a:avLst/>
          </a:prstGeom>
        </p:spPr>
      </p:pic>
      <p:sp>
        <p:nvSpPr>
          <p:cNvPr id="9" name="TextBox 8">
            <a:extLst>
              <a:ext uri="{FF2B5EF4-FFF2-40B4-BE49-F238E27FC236}">
                <a16:creationId xmlns:a16="http://schemas.microsoft.com/office/drawing/2014/main" id="{94249E1A-86D8-4D9E-8A13-0C45713B84BE}"/>
              </a:ext>
            </a:extLst>
          </p:cNvPr>
          <p:cNvSpPr txBox="1"/>
          <p:nvPr/>
        </p:nvSpPr>
        <p:spPr>
          <a:xfrm>
            <a:off x="717799" y="2105907"/>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0" name="TextBox 9">
            <a:extLst>
              <a:ext uri="{FF2B5EF4-FFF2-40B4-BE49-F238E27FC236}">
                <a16:creationId xmlns:a16="http://schemas.microsoft.com/office/drawing/2014/main" id="{2CA82843-912E-451F-839E-202A75E2069B}"/>
              </a:ext>
            </a:extLst>
          </p:cNvPr>
          <p:cNvSpPr txBox="1"/>
          <p:nvPr/>
        </p:nvSpPr>
        <p:spPr>
          <a:xfrm>
            <a:off x="717799" y="5807185"/>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Word Desktop</a:t>
            </a:r>
          </a:p>
        </p:txBody>
      </p:sp>
      <p:sp>
        <p:nvSpPr>
          <p:cNvPr id="11" name="TextBox 10">
            <a:extLst>
              <a:ext uri="{FF2B5EF4-FFF2-40B4-BE49-F238E27FC236}">
                <a16:creationId xmlns:a16="http://schemas.microsoft.com/office/drawing/2014/main" id="{922087B8-9B44-474B-8483-DC1B5D2232DD}"/>
              </a:ext>
            </a:extLst>
          </p:cNvPr>
          <p:cNvSpPr txBox="1"/>
          <p:nvPr/>
        </p:nvSpPr>
        <p:spPr>
          <a:xfrm>
            <a:off x="735312" y="3366596"/>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Excel Desktop</a:t>
            </a:r>
          </a:p>
        </p:txBody>
      </p:sp>
      <p:sp>
        <p:nvSpPr>
          <p:cNvPr id="12" name="TextBox 11">
            <a:extLst>
              <a:ext uri="{FF2B5EF4-FFF2-40B4-BE49-F238E27FC236}">
                <a16:creationId xmlns:a16="http://schemas.microsoft.com/office/drawing/2014/main" id="{E36B300E-F70C-4150-98E6-44039778ABCC}"/>
              </a:ext>
            </a:extLst>
          </p:cNvPr>
          <p:cNvSpPr txBox="1"/>
          <p:nvPr/>
        </p:nvSpPr>
        <p:spPr>
          <a:xfrm>
            <a:off x="709999" y="4513119"/>
            <a:ext cx="849334" cy="2492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PowerPoint Desktop</a:t>
            </a:r>
          </a:p>
        </p:txBody>
      </p:sp>
      <p:sp>
        <p:nvSpPr>
          <p:cNvPr id="13" name="TextBox 12">
            <a:extLst>
              <a:ext uri="{FF2B5EF4-FFF2-40B4-BE49-F238E27FC236}">
                <a16:creationId xmlns:a16="http://schemas.microsoft.com/office/drawing/2014/main" id="{7EA65906-3C2B-4BEB-A922-3F3EB4BD94F0}"/>
              </a:ext>
            </a:extLst>
          </p:cNvPr>
          <p:cNvSpPr txBox="1"/>
          <p:nvPr/>
        </p:nvSpPr>
        <p:spPr>
          <a:xfrm>
            <a:off x="6109722" y="2105907"/>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4" name="TextBox 13">
            <a:extLst>
              <a:ext uri="{FF2B5EF4-FFF2-40B4-BE49-F238E27FC236}">
                <a16:creationId xmlns:a16="http://schemas.microsoft.com/office/drawing/2014/main" id="{1859E92A-9E33-4898-B97D-426E4D3102EC}"/>
              </a:ext>
            </a:extLst>
          </p:cNvPr>
          <p:cNvSpPr txBox="1"/>
          <p:nvPr/>
        </p:nvSpPr>
        <p:spPr>
          <a:xfrm>
            <a:off x="6041968" y="3376679"/>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Access</a:t>
            </a:r>
          </a:p>
        </p:txBody>
      </p:sp>
      <p:sp>
        <p:nvSpPr>
          <p:cNvPr id="16" name="TextBox 15">
            <a:extLst>
              <a:ext uri="{FF2B5EF4-FFF2-40B4-BE49-F238E27FC236}">
                <a16:creationId xmlns:a16="http://schemas.microsoft.com/office/drawing/2014/main" id="{6FBA4F63-2C73-46E7-819E-C90782F5C8C0}"/>
              </a:ext>
            </a:extLst>
          </p:cNvPr>
          <p:cNvSpPr txBox="1"/>
          <p:nvPr/>
        </p:nvSpPr>
        <p:spPr>
          <a:xfrm>
            <a:off x="5950110" y="4582506"/>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Bookings</a:t>
            </a:r>
          </a:p>
        </p:txBody>
      </p:sp>
    </p:spTree>
    <p:extLst>
      <p:ext uri="{BB962C8B-B14F-4D97-AF65-F5344CB8AC3E}">
        <p14:creationId xmlns:p14="http://schemas.microsoft.com/office/powerpoint/2010/main" val="147114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353664" y="249019"/>
            <a:ext cx="11480420" cy="430887"/>
          </a:xfrm>
        </p:spPr>
        <p:txBody>
          <a:bodyPr/>
          <a:lstStyle/>
          <a:p>
            <a:r>
              <a:rPr lang="en-US" dirty="0">
                <a:cs typeface="Segoe UI"/>
              </a:rPr>
              <a:t>Probing Questions</a:t>
            </a:r>
            <a:endParaRPr lang="en-US"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357919" y="74586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0C0"/>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411467" y="1176791"/>
            <a:ext cx="5349519" cy="404418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dirty="0">
                <a:ln>
                  <a:noFill/>
                </a:ln>
                <a:solidFill>
                  <a:srgbClr val="0070C0"/>
                </a:solidFill>
                <a:effectLst/>
                <a:uLnTx/>
                <a:uFillTx/>
                <a:latin typeface="Segoe UI"/>
                <a:ea typeface="+mn-ea"/>
                <a:cs typeface="Segoe UI Semilight" panose="020B0402040204020203" pitchFamily="34" charset="0"/>
              </a:rPr>
              <a:t>Productivity</a:t>
            </a:r>
            <a:endParaRPr kumimoji="0" lang="en-GB" sz="1400" b="0" i="0" u="none" strike="noStrike" kern="1200" cap="none" spc="0" normalizeH="0" baseline="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Improve productivity with the Desktop Apps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Edit files without Internet connection with the Desktop Applications of Word, Excel, OneNote &amp; PowerPoint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More collaboration</a:t>
            </a:r>
            <a:r>
              <a:rPr kumimoji="0" lang="en-GB" sz="1400" b="0" i="0" u="none" strike="noStrike" kern="1200" cap="none" spc="0" normalizeH="0" baseline="0" dirty="0">
                <a:ln>
                  <a:noFill/>
                </a:ln>
                <a:solidFill>
                  <a:srgbClr val="000000"/>
                </a:solidFill>
                <a:effectLst/>
                <a:uLnTx/>
                <a:uFillTx/>
                <a:latin typeface="Segoe UI"/>
                <a:ea typeface="+mn-ea"/>
                <a:cs typeface="Segoe UI Semilight" panose="020B0402040204020203" pitchFamily="34" charset="0"/>
              </a:rPr>
              <a:t> features in Word, like </a:t>
            </a:r>
            <a:r>
              <a:rPr lang="en-GB" sz="1400" dirty="0">
                <a:latin typeface="Segoe UI"/>
              </a:rPr>
              <a:t>turning on track changes, merge, compare, and combine documents to make it easier to work together on documents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Enable advanced Excel capabilities to enable in-depth analysis and improved productivity with features such as external data connections, advanced analysis views (Power View, Power Pivot, Slicers), formula tools, what-if analysis, offline viewing and more</a:t>
            </a:r>
          </a:p>
          <a:p>
            <a:pPr marL="168275" indent="-168275" fontAlgn="base">
              <a:buClr>
                <a:srgbClr val="0078D4"/>
              </a:buClr>
              <a:buSzPct val="100000"/>
              <a:buFont typeface="Arial" panose="020B0604020202020204" pitchFamily="34" charset="0"/>
              <a:buChar char="•"/>
              <a:defRPr/>
            </a:pPr>
            <a:r>
              <a:rPr kumimoji="0" lang="en-GB" sz="1400" b="0" i="0" u="none" strike="noStrike" kern="1200" cap="none" spc="0" normalizeH="0" baseline="0" dirty="0">
                <a:ln>
                  <a:noFill/>
                </a:ln>
                <a:solidFill>
                  <a:srgbClr val="000000"/>
                </a:solidFill>
                <a:effectLst/>
                <a:uLnTx/>
                <a:uFillTx/>
                <a:latin typeface="Segoe UI"/>
                <a:ea typeface="+mn-ea"/>
                <a:cs typeface="Segoe UI Semilight" panose="020B0402040204020203" pitchFamily="34" charset="0"/>
              </a:rPr>
              <a:t>Allow customers to schedule time with you via Customer Bookings in a customizable scheduling web page</a:t>
            </a:r>
          </a:p>
          <a:p>
            <a:pPr marL="168275" indent="-168275" fontAlgn="base">
              <a:buClr>
                <a:srgbClr val="0078D4"/>
              </a:buClr>
              <a:buSzPct val="100000"/>
              <a:buFont typeface="Arial" panose="020B0604020202020204" pitchFamily="34" charset="0"/>
              <a:buChar char="•"/>
              <a:defRPr/>
            </a:pPr>
            <a:r>
              <a:rPr lang="en-GB" sz="1400" dirty="0">
                <a:latin typeface="Segoe UI"/>
              </a:rPr>
              <a:t>Create your own database apps easily with Access and connect to business specific apps and create professional, low-cost publications with Publisher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357919" y="1106374"/>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9572EA-3150-436C-B480-02FAAF89D8F1}"/>
              </a:ext>
            </a:extLst>
          </p:cNvPr>
          <p:cNvSpPr txBox="1"/>
          <p:nvPr/>
        </p:nvSpPr>
        <p:spPr>
          <a:xfrm>
            <a:off x="355790" y="5137725"/>
            <a:ext cx="11407321" cy="1508105"/>
          </a:xfrm>
          <a:prstGeom prst="rect">
            <a:avLst/>
          </a:prstGeom>
          <a:noFill/>
        </p:spPr>
        <p:txBody>
          <a:bodyPr wrap="square" lIns="0" tIns="0" rIns="0" bIns="0" rtlCol="0">
            <a:spAutoFit/>
          </a:bodyPr>
          <a:lstStyle/>
          <a:p>
            <a:pPr marL="0" marR="0" lvl="0" indent="0" algn="ctr" defTabSz="932742" rtl="0" eaLnBrk="1" fontAlgn="base" latinLnBrk="0" hangingPunct="1">
              <a:lnSpc>
                <a:spcPct val="100000"/>
              </a:lnSpc>
              <a:spcBef>
                <a:spcPct val="20000"/>
              </a:spcBef>
              <a:spcAft>
                <a:spcPts val="0"/>
              </a:spcAft>
              <a:buClr>
                <a:srgbClr val="0078D4"/>
              </a:buClr>
              <a:buSzPct val="100000"/>
              <a:buFontTx/>
              <a:buNone/>
              <a:tabLst/>
              <a:defRPr/>
            </a:pPr>
            <a:r>
              <a:rPr lang="en-GB" sz="1400" b="1" dirty="0">
                <a:solidFill>
                  <a:srgbClr val="0070C0"/>
                </a:solidFill>
                <a:latin typeface="Segoe UI"/>
                <a:cs typeface="Segoe UI Semilight" panose="020B0402040204020203" pitchFamily="34" charset="0"/>
              </a:rPr>
              <a:t>Improve productivity and lower</a:t>
            </a: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 your IT spend by consolidating solutions! </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dirty="0">
                <a:ln>
                  <a:noFill/>
                </a:ln>
                <a:solidFill>
                  <a:srgbClr val="000000"/>
                </a:solidFill>
                <a:effectLst/>
                <a:uLnTx/>
                <a:uFillTx/>
                <a:latin typeface="Segoe UI"/>
                <a:ea typeface="+mn-ea"/>
                <a:cs typeface="Segoe UI Semilight" panose="020B0402040204020203" pitchFamily="34" charset="0"/>
              </a:rPr>
              <a:t>Point solutions are expensive and time consuming to manage. Microsoft 365 is the best of breed and the best platform. Consolidate &amp; save!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dirty="0">
                <a:ln>
                  <a:noFill/>
                </a:ln>
                <a:solidFill>
                  <a:srgbClr val="000000"/>
                </a:solidFill>
                <a:effectLst/>
                <a:uLnTx/>
                <a:uFillTx/>
                <a:latin typeface="Segoe UI"/>
                <a:ea typeface="+mn-ea"/>
                <a:cs typeface="Segoe UI Semilight" panose="020B0402040204020203" pitchFamily="34" charset="0"/>
              </a:rPr>
              <a:t>Google Workspace Business Starter (equivalent to M365 Business Basic) costs 21% more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solidFill>
                  <a:srgbClr val="000000"/>
                </a:solidFill>
                <a:latin typeface="Segoe UI"/>
                <a:cs typeface="Segoe UI Semilight" panose="020B0402040204020203" pitchFamily="34" charset="0"/>
              </a:rPr>
              <a:t>Customer booking solutions can be replaced with Bookings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solidFill>
                  <a:srgbClr val="000000"/>
                </a:solidFill>
                <a:latin typeface="Segoe UI"/>
                <a:cs typeface="Segoe UI Semilight" panose="020B0402040204020203" pitchFamily="34" charset="0"/>
              </a:rPr>
              <a:t>Database related costs can potentially be reduced with Access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dirty="0">
                <a:ln>
                  <a:noFill/>
                </a:ln>
                <a:solidFill>
                  <a:srgbClr val="000000"/>
                </a:solidFill>
                <a:effectLst/>
                <a:uLnTx/>
                <a:uFillTx/>
                <a:latin typeface="Segoe UI"/>
                <a:ea typeface="+mn-ea"/>
                <a:cs typeface="Segoe UI Semilight" panose="020B0402040204020203" pitchFamily="34" charset="0"/>
              </a:rPr>
              <a:t>Publishing costs can potentially be reduced with Publisher</a:t>
            </a:r>
          </a:p>
        </p:txBody>
      </p: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357916" y="1197264"/>
            <a:ext cx="5651995" cy="31454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Currently, you are relying on the web applications of Word, Excel and PowerPoint. Tell me about your experience.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How can your employees collaborate on files without Internet connection (while travelling etc)?</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How do you manage customer appointments and bookings?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 bit about </a:t>
            </a:r>
            <a:r>
              <a:rPr lang="en-GB" sz="1400" dirty="0">
                <a:latin typeface="Segoe UI"/>
              </a:rPr>
              <a:t>how and for what purposes your employees currently use Excel, PowerPoint, OneNote and Word</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Do you manage large amounts of data in Excel?</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Tell me about how you work with data and how you rely on databases? (sales, marketing etc)</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Do you rely on publishing needs?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408760" y="773698"/>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0C0"/>
                </a:solidFill>
                <a:effectLst/>
                <a:uLnTx/>
                <a:uFillTx/>
                <a:latin typeface="Segoe UI Semibold"/>
                <a:ea typeface="+mn-ea"/>
                <a:cs typeface="Segoe UI"/>
              </a:rPr>
              <a:t>Microsoft 365 Business Standard Solutions</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355790" y="504157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46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tx1"/>
                </a:solidFill>
              </a:rPr>
              <a:t>Expand your possibilities with </a:t>
            </a:r>
            <a:r>
              <a:rPr lang="en-US" sz="3200">
                <a:solidFill>
                  <a:schemeClr val="accent1"/>
                </a:solidFill>
              </a:rPr>
              <a:t>desktop apps </a:t>
            </a: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942" y="1397739"/>
            <a:ext cx="3362720" cy="1803486"/>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49855" cy="263149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dirty="0">
                <a:ln>
                  <a:noFill/>
                </a:ln>
                <a:solidFill>
                  <a:srgbClr val="FFFFFF"/>
                </a:solidFill>
                <a:effectLst/>
                <a:uLnTx/>
                <a:uFillTx/>
                <a:latin typeface="Segoe UI Semibold"/>
                <a:ea typeface="+mn-ea"/>
                <a:cs typeface="Segoe UI Semilight" panose="020B0402040204020203" pitchFamily="34" charset="0"/>
              </a:rPr>
              <a:t>More Office</a:t>
            </a:r>
            <a:r>
              <a:rPr kumimoji="0" lang="en-US" sz="2000" b="0" i="0" u="none" strike="noStrike" kern="0" cap="none" spc="0" normalizeH="0" noProof="0" dirty="0">
                <a:ln>
                  <a:noFill/>
                </a:ln>
                <a:solidFill>
                  <a:srgbClr val="FFFFFF"/>
                </a:solidFill>
                <a:effectLst/>
                <a:uLnTx/>
                <a:uFillTx/>
                <a:latin typeface="Segoe UI Semibold"/>
                <a:ea typeface="+mn-ea"/>
                <a:cs typeface="Segoe UI Semilight" panose="020B0402040204020203" pitchFamily="34" charset="0"/>
              </a:rPr>
              <a:t> </a:t>
            </a:r>
            <a:r>
              <a:rPr kumimoji="0" lang="en-US" sz="2000" b="0" i="0" u="none" strike="noStrike" kern="0" cap="none" spc="0" normalizeH="0" baseline="0" noProof="0" dirty="0">
                <a:ln>
                  <a:noFill/>
                </a:ln>
                <a:solidFill>
                  <a:srgbClr val="FFFFFF"/>
                </a:solidFill>
                <a:effectLst/>
                <a:uLnTx/>
                <a:uFillTx/>
                <a:latin typeface="Segoe UI Semibold"/>
                <a:ea typeface="+mn-ea"/>
                <a:cs typeface="Segoe UI Semilight" panose="020B0402040204020203" pitchFamily="34" charset="0"/>
              </a:rPr>
              <a:t>features</a:t>
            </a:r>
          </a:p>
          <a:p>
            <a:pPr marL="0" indent="0" defTabSz="932472" fontAlgn="base">
              <a:spcBef>
                <a:spcPct val="0"/>
              </a:spcBef>
              <a:spcAft>
                <a:spcPts val="1200"/>
              </a:spcAft>
              <a:buClr>
                <a:srgbClr val="0078D4"/>
              </a:buClr>
              <a:buSzTx/>
              <a:buNone/>
              <a:defRPr/>
            </a:pPr>
            <a:r>
              <a:rPr lang="en-GB" sz="1400" kern="0" dirty="0">
                <a:solidFill>
                  <a:srgbClr val="FFFFFF"/>
                </a:solidFill>
              </a:rPr>
              <a:t>Improve productivity with the Desktop Apps, and </a:t>
            </a:r>
            <a:r>
              <a:rPr lang="en-US" sz="1400" kern="0" dirty="0">
                <a:solidFill>
                  <a:srgbClr val="FFFFFF"/>
                </a:solidFill>
              </a:rPr>
              <a:t>install desktop apps on up to 5 PCs/Macs, 5 tablets and 5 mobile devices</a:t>
            </a:r>
            <a:endParaRPr lang="en-GB" sz="1400" kern="0" dirty="0">
              <a:solidFill>
                <a:srgbClr val="FFFFFF"/>
              </a:solidFill>
            </a:endParaRPr>
          </a:p>
          <a:p>
            <a:pPr marL="0" indent="0" defTabSz="932472" fontAlgn="base">
              <a:spcBef>
                <a:spcPct val="0"/>
              </a:spcBef>
              <a:spcAft>
                <a:spcPts val="1200"/>
              </a:spcAft>
              <a:buClr>
                <a:srgbClr val="0078D4"/>
              </a:buClr>
              <a:buSzTx/>
              <a:buNone/>
              <a:defRPr/>
            </a:pPr>
            <a:r>
              <a:rPr lang="en-GB" sz="1400" kern="0" dirty="0">
                <a:solidFill>
                  <a:srgbClr val="FFFFFF"/>
                </a:solidFill>
              </a:rPr>
              <a:t>Edit files without Internet connection with the Desktop Applications of Word, Excel, OneNote &amp; PowerPoint</a:t>
            </a:r>
            <a:endParaRPr lang="en-US" sz="1400" kern="0" dirty="0">
              <a:solidFill>
                <a:srgbClr val="FFFFFF"/>
              </a:solidFill>
            </a:endParaRPr>
          </a:p>
          <a:p>
            <a:pPr marL="0" lvl="0" indent="0" defTabSz="932472" fontAlgn="base">
              <a:spcBef>
                <a:spcPct val="0"/>
              </a:spcBef>
              <a:spcAft>
                <a:spcPts val="1200"/>
              </a:spcAft>
              <a:buClr>
                <a:srgbClr val="0078D4"/>
              </a:buClr>
              <a:buSzTx/>
              <a:buNone/>
              <a:defRPr/>
            </a:pPr>
            <a:r>
              <a:rPr lang="en-US" sz="1400" kern="0" dirty="0">
                <a:solidFill>
                  <a:srgbClr val="FFFFFF"/>
                </a:solidFill>
              </a:rPr>
              <a:t>Get Access &amp; Publisher</a:t>
            </a:r>
          </a:p>
        </p:txBody>
      </p:sp>
      <p:pic>
        <p:nvPicPr>
          <p:cNvPr id="5" name="Picture 4" descr="A person using a computer&#10;&#10;Description automatically generated">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94" y="1399627"/>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43143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dirty="0">
                <a:ln>
                  <a:noFill/>
                </a:ln>
                <a:solidFill>
                  <a:srgbClr val="FFFFFF"/>
                </a:solidFill>
                <a:effectLst/>
                <a:uLnTx/>
                <a:uFillTx/>
                <a:latin typeface="Segoe UI Semibold"/>
                <a:ea typeface="+mn-ea"/>
                <a:cs typeface="Segoe UI Semilight"/>
              </a:rPr>
              <a:t>Streamlining</a:t>
            </a:r>
            <a:r>
              <a:rPr kumimoji="0" lang="en-US" sz="2000" b="0" i="0" u="none" strike="noStrike" kern="0" cap="none" spc="0" normalizeH="0" noProof="0" dirty="0">
                <a:ln>
                  <a:noFill/>
                </a:ln>
                <a:solidFill>
                  <a:srgbClr val="FFFFFF"/>
                </a:solidFill>
                <a:effectLst/>
                <a:uLnTx/>
                <a:uFillTx/>
                <a:latin typeface="Segoe UI Semibold"/>
                <a:ea typeface="+mn-ea"/>
                <a:cs typeface="Segoe UI Semilight"/>
              </a:rPr>
              <a:t> appointments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lang="en-US" sz="1400" dirty="0">
                <a:solidFill>
                  <a:srgbClr val="FFFFFF"/>
                </a:solidFill>
                <a:cs typeface="Segoe UI Semilight"/>
              </a:rPr>
              <a:t>Make use of Bookings app across all organizational levels</a:t>
            </a:r>
          </a:p>
          <a:p>
            <a:pPr marL="0" lvl="0" indent="0" fontAlgn="base">
              <a:spcBef>
                <a:spcPts val="0"/>
              </a:spcBef>
              <a:spcAft>
                <a:spcPts val="600"/>
              </a:spcAft>
              <a:buNone/>
              <a:defRPr/>
            </a:pPr>
            <a:r>
              <a:rPr lang="en-US" sz="1400" dirty="0">
                <a:solidFill>
                  <a:srgbClr val="FFFFFF"/>
                </a:solidFill>
                <a:cs typeface="Segoe UI Semilight"/>
              </a:rPr>
              <a:t>Find available time slots quickly with Office calendar integration to ensure staff are not double-booked</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lang="en-US" sz="1400" dirty="0">
              <a:solidFill>
                <a:srgbClr val="FFFFFF"/>
              </a:solidFill>
              <a:latin typeface="Segoe UI Semibold"/>
              <a:cs typeface="Segoe UI Semilight"/>
            </a:endParaRP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Segoe UI Semilight"/>
            </a:endParaRPr>
          </a:p>
        </p:txBody>
      </p:sp>
      <p:sp>
        <p:nvSpPr>
          <p:cNvPr id="9" name="Text Placeholder 1">
            <a:extLst>
              <a:ext uri="{FF2B5EF4-FFF2-40B4-BE49-F238E27FC236}">
                <a16:creationId xmlns:a16="http://schemas.microsoft.com/office/drawing/2014/main" id="{D2C776EF-99FC-4673-9F94-75D221238FD8}"/>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Title</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grpSp>
        <p:nvGrpSpPr>
          <p:cNvPr id="10" name="Gruppieren 8">
            <a:extLst>
              <a:ext uri="{FF2B5EF4-FFF2-40B4-BE49-F238E27FC236}">
                <a16:creationId xmlns:a16="http://schemas.microsoft.com/office/drawing/2014/main" id="{59C85FC1-40FF-4D9D-BA73-D30802040C45}"/>
              </a:ext>
            </a:extLst>
          </p:cNvPr>
          <p:cNvGrpSpPr/>
          <p:nvPr/>
        </p:nvGrpSpPr>
        <p:grpSpPr>
          <a:xfrm>
            <a:off x="8241054" y="1399625"/>
            <a:ext cx="3365741" cy="4960832"/>
            <a:chOff x="582978" y="1399626"/>
            <a:chExt cx="3365741" cy="4960832"/>
          </a:xfrm>
        </p:grpSpPr>
        <p:sp>
          <p:nvSpPr>
            <p:cNvPr id="11" name="Rectangle 31">
              <a:extLst>
                <a:ext uri="{FF2B5EF4-FFF2-40B4-BE49-F238E27FC236}">
                  <a16:creationId xmlns:a16="http://schemas.microsoft.com/office/drawing/2014/main" id="{1DB32C67-5A6B-4F31-B531-A0DEEDFB2CDE}"/>
                </a:ext>
                <a:ext uri="{C183D7F6-B498-43B3-948B-1728B52AA6E4}">
                  <adec:decorative xmlns:adec="http://schemas.microsoft.com/office/drawing/2017/decorative" val="1"/>
                </a:ext>
              </a:extLst>
            </p:cNvPr>
            <p:cNvSpPr/>
            <p:nvPr/>
          </p:nvSpPr>
          <p:spPr bwMode="auto">
            <a:xfrm>
              <a:off x="582978" y="3198514"/>
              <a:ext cx="3365741" cy="3161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GB" sz="2000" b="0" i="0" u="none" strike="noStrike" kern="0" cap="none" spc="0" normalizeH="0" baseline="0" dirty="0">
                  <a:ln>
                    <a:noFill/>
                  </a:ln>
                  <a:solidFill>
                    <a:srgbClr val="FFFFFF"/>
                  </a:solidFill>
                  <a:effectLst/>
                  <a:uLnTx/>
                  <a:uFillTx/>
                  <a:latin typeface="Segoe UI Semibold"/>
                  <a:ea typeface="+mn-ea"/>
                  <a:cs typeface="+mn-cs"/>
                </a:rPr>
                <a:t>Improve productivity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solidFill>
                    <a:srgbClr val="FFFFFF"/>
                  </a:solidFill>
                  <a:cs typeface="Segoe UI Semilight"/>
                </a:rPr>
                <a:t>More collaboration features in Word and OneNote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solidFill>
                    <a:srgbClr val="FFFFFF"/>
                  </a:solidFill>
                  <a:cs typeface="Segoe UI Semilight"/>
                </a:rPr>
                <a:t>Advanced features in PowerPoint and Excel to enrich your presentations and analysis</a:t>
              </a:r>
            </a:p>
          </p:txBody>
        </p:sp>
        <p:pic>
          <p:nvPicPr>
            <p:cNvPr id="12" name="Grafik 5">
              <a:extLst>
                <a:ext uri="{FF2B5EF4-FFF2-40B4-BE49-F238E27FC236}">
                  <a16:creationId xmlns:a16="http://schemas.microsoft.com/office/drawing/2014/main" id="{6D574D0B-0247-4102-B275-521F38BDBF2B}"/>
                </a:ext>
              </a:extLst>
            </p:cNvPr>
            <p:cNvPicPr>
              <a:picLocks noChangeAspect="1"/>
            </p:cNvPicPr>
            <p:nvPr/>
          </p:nvPicPr>
          <p:blipFill rotWithShape="1">
            <a:blip r:embed="rId5"/>
            <a:srcRect t="9487"/>
            <a:stretch/>
          </p:blipFill>
          <p:spPr>
            <a:xfrm>
              <a:off x="582978" y="1399626"/>
              <a:ext cx="3365739" cy="1798888"/>
            </a:xfrm>
            <a:prstGeom prst="rect">
              <a:avLst/>
            </a:prstGeom>
          </p:spPr>
        </p:pic>
      </p:grpSp>
    </p:spTree>
    <p:extLst>
      <p:ext uri="{BB962C8B-B14F-4D97-AF65-F5344CB8AC3E}">
        <p14:creationId xmlns:p14="http://schemas.microsoft.com/office/powerpoint/2010/main" val="149811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8.33333E-7 -1.85185E-6 L 8.33333E-7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1.48148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grpId="1" nodeType="withEffect">
                                  <p:stCondLst>
                                    <p:cond delay="500"/>
                                  </p:stCondLst>
                                  <p:childTnLst>
                                    <p:animMotion origin="layout" path="M -2.08333E-7 -3.7037E-6 L -2.08333E-7 0.01899 " pathEditMode="relative" rAng="0" ptsTypes="AA">
                                      <p:cBhvr>
                                        <p:cTn id="19" dur="700" spd="-100000" fill="hold"/>
                                        <p:tgtEl>
                                          <p:spTgt spid="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7" grpId="0"/>
      <p:bldP spid="37"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D2953E-BA33-4E4C-A6FE-E180251F7B3D}"/>
              </a:ext>
            </a:extLst>
          </p:cNvPr>
          <p:cNvSpPr>
            <a:spLocks noGrp="1"/>
          </p:cNvSpPr>
          <p:nvPr>
            <p:ph type="title"/>
          </p:nvPr>
        </p:nvSpPr>
        <p:spPr>
          <a:xfrm>
            <a:off x="3492588" y="297141"/>
            <a:ext cx="5008318" cy="757914"/>
          </a:xfrm>
        </p:spPr>
        <p:txBody>
          <a:bodyPr/>
          <a:lstStyle/>
          <a:p>
            <a:pPr algn="ctr"/>
            <a:r>
              <a:rPr lang="en-US"/>
              <a:t>Microsoft 365 Portfolios</a:t>
            </a:r>
          </a:p>
        </p:txBody>
      </p:sp>
      <p:sp>
        <p:nvSpPr>
          <p:cNvPr id="8" name="TextBox 7">
            <a:extLst>
              <a:ext uri="{FF2B5EF4-FFF2-40B4-BE49-F238E27FC236}">
                <a16:creationId xmlns:a16="http://schemas.microsoft.com/office/drawing/2014/main" id="{CF9FFE80-F9D1-46B8-8BCE-FD65562A9AC1}"/>
              </a:ext>
            </a:extLst>
          </p:cNvPr>
          <p:cNvSpPr txBox="1"/>
          <p:nvPr/>
        </p:nvSpPr>
        <p:spPr>
          <a:xfrm>
            <a:off x="2258177" y="1789775"/>
            <a:ext cx="1525097" cy="572464"/>
          </a:xfrm>
          <a:prstGeom prst="rect">
            <a:avLst/>
          </a:prstGeom>
          <a:noFill/>
        </p:spPr>
        <p:txBody>
          <a:bodyPr wrap="none" lIns="182880" tIns="146304" rIns="182880" bIns="146304" rtlCol="0">
            <a:spAutoFit/>
          </a:bodyPr>
          <a:lstStyle/>
          <a:p>
            <a:pPr>
              <a:lnSpc>
                <a:spcPct val="90000"/>
              </a:lnSpc>
              <a:spcAft>
                <a:spcPts val="600"/>
              </a:spcAft>
            </a:pPr>
            <a:r>
              <a:rPr lang="en-GB" sz="2000">
                <a:gradFill>
                  <a:gsLst>
                    <a:gs pos="2917">
                      <a:schemeClr val="tx1"/>
                    </a:gs>
                    <a:gs pos="30000">
                      <a:schemeClr val="tx1"/>
                    </a:gs>
                  </a:gsLst>
                  <a:lin ang="5400000" scaled="0"/>
                </a:gradFill>
              </a:rPr>
              <a:t>Consumer</a:t>
            </a:r>
          </a:p>
        </p:txBody>
      </p:sp>
      <p:sp>
        <p:nvSpPr>
          <p:cNvPr id="9" name="TextBox 8">
            <a:extLst>
              <a:ext uri="{FF2B5EF4-FFF2-40B4-BE49-F238E27FC236}">
                <a16:creationId xmlns:a16="http://schemas.microsoft.com/office/drawing/2014/main" id="{5083661F-1756-4A47-BDF8-B2503C0A5019}"/>
              </a:ext>
            </a:extLst>
          </p:cNvPr>
          <p:cNvSpPr txBox="1"/>
          <p:nvPr/>
        </p:nvSpPr>
        <p:spPr>
          <a:xfrm>
            <a:off x="2258177" y="2693593"/>
            <a:ext cx="1696618" cy="572464"/>
          </a:xfrm>
          <a:prstGeom prst="rect">
            <a:avLst/>
          </a:prstGeom>
          <a:noFill/>
        </p:spPr>
        <p:txBody>
          <a:bodyPr wrap="none" lIns="182880" tIns="146304" rIns="182880" bIns="146304" rtlCol="0">
            <a:spAutoFit/>
          </a:bodyPr>
          <a:lstStyle/>
          <a:p>
            <a:pPr>
              <a:lnSpc>
                <a:spcPct val="90000"/>
              </a:lnSpc>
              <a:spcAft>
                <a:spcPts val="600"/>
              </a:spcAft>
            </a:pPr>
            <a:r>
              <a:rPr lang="en-GB" sz="2000">
                <a:gradFill>
                  <a:gsLst>
                    <a:gs pos="2917">
                      <a:schemeClr val="tx1"/>
                    </a:gs>
                    <a:gs pos="30000">
                      <a:schemeClr val="tx1"/>
                    </a:gs>
                  </a:gsLst>
                  <a:lin ang="5400000" scaled="0"/>
                </a:gradFill>
              </a:rPr>
              <a:t>SMB (&lt;300)</a:t>
            </a:r>
          </a:p>
        </p:txBody>
      </p:sp>
      <p:sp>
        <p:nvSpPr>
          <p:cNvPr id="10" name="TextBox 9">
            <a:extLst>
              <a:ext uri="{FF2B5EF4-FFF2-40B4-BE49-F238E27FC236}">
                <a16:creationId xmlns:a16="http://schemas.microsoft.com/office/drawing/2014/main" id="{43A019B3-3074-4165-A3E5-02DCC67236C6}"/>
              </a:ext>
            </a:extLst>
          </p:cNvPr>
          <p:cNvSpPr txBox="1"/>
          <p:nvPr/>
        </p:nvSpPr>
        <p:spPr>
          <a:xfrm>
            <a:off x="2258177" y="4794746"/>
            <a:ext cx="2313390" cy="572464"/>
          </a:xfrm>
          <a:prstGeom prst="rect">
            <a:avLst/>
          </a:prstGeom>
          <a:noFill/>
        </p:spPr>
        <p:txBody>
          <a:bodyPr wrap="none" lIns="182880" tIns="146304" rIns="182880" bIns="146304" rtlCol="0">
            <a:spAutoFit/>
          </a:bodyPr>
          <a:lstStyle/>
          <a:p>
            <a:pPr>
              <a:lnSpc>
                <a:spcPct val="90000"/>
              </a:lnSpc>
              <a:spcAft>
                <a:spcPts val="600"/>
              </a:spcAft>
            </a:pPr>
            <a:r>
              <a:rPr lang="en-GB" sz="2000">
                <a:gradFill>
                  <a:gsLst>
                    <a:gs pos="2917">
                      <a:schemeClr val="tx1"/>
                    </a:gs>
                    <a:gs pos="30000">
                      <a:schemeClr val="tx1"/>
                    </a:gs>
                  </a:gsLst>
                  <a:lin ang="5400000" scaled="0"/>
                </a:gradFill>
              </a:rPr>
              <a:t>Enterprise (&gt;300)</a:t>
            </a:r>
          </a:p>
        </p:txBody>
      </p:sp>
      <p:sp>
        <p:nvSpPr>
          <p:cNvPr id="11" name="TextBox 10">
            <a:extLst>
              <a:ext uri="{FF2B5EF4-FFF2-40B4-BE49-F238E27FC236}">
                <a16:creationId xmlns:a16="http://schemas.microsoft.com/office/drawing/2014/main" id="{7820ADC4-B2FB-444F-806D-ED6ED4207024}"/>
              </a:ext>
            </a:extLst>
          </p:cNvPr>
          <p:cNvSpPr txBox="1"/>
          <p:nvPr/>
        </p:nvSpPr>
        <p:spPr>
          <a:xfrm>
            <a:off x="2258177" y="5831842"/>
            <a:ext cx="1470595" cy="572464"/>
          </a:xfrm>
          <a:prstGeom prst="rect">
            <a:avLst/>
          </a:prstGeom>
          <a:noFill/>
        </p:spPr>
        <p:txBody>
          <a:bodyPr wrap="none" lIns="182880" tIns="146304" rIns="182880" bIns="146304" rtlCol="0">
            <a:spAutoFit/>
          </a:bodyPr>
          <a:lstStyle/>
          <a:p>
            <a:pPr>
              <a:lnSpc>
                <a:spcPct val="90000"/>
              </a:lnSpc>
              <a:spcAft>
                <a:spcPts val="600"/>
              </a:spcAft>
            </a:pPr>
            <a:r>
              <a:rPr lang="en-GB" sz="2000">
                <a:gradFill>
                  <a:gsLst>
                    <a:gs pos="2917">
                      <a:schemeClr val="tx1"/>
                    </a:gs>
                    <a:gs pos="30000">
                      <a:schemeClr val="tx1"/>
                    </a:gs>
                  </a:gsLst>
                  <a:lin ang="5400000" scaled="0"/>
                </a:gradFill>
              </a:rPr>
              <a:t>Academic</a:t>
            </a:r>
          </a:p>
        </p:txBody>
      </p:sp>
      <p:sp>
        <p:nvSpPr>
          <p:cNvPr id="12" name="TextBox 11">
            <a:extLst>
              <a:ext uri="{FF2B5EF4-FFF2-40B4-BE49-F238E27FC236}">
                <a16:creationId xmlns:a16="http://schemas.microsoft.com/office/drawing/2014/main" id="{834432BE-0561-4164-91CA-93A143E84D38}"/>
              </a:ext>
            </a:extLst>
          </p:cNvPr>
          <p:cNvSpPr txBox="1"/>
          <p:nvPr/>
        </p:nvSpPr>
        <p:spPr>
          <a:xfrm>
            <a:off x="8023361" y="1686744"/>
            <a:ext cx="2310248" cy="787908"/>
          </a:xfrm>
          <a:prstGeom prst="rect">
            <a:avLst/>
          </a:prstGeom>
          <a:noFill/>
        </p:spPr>
        <p:txBody>
          <a:bodyPr wrap="none" lIns="182880" tIns="146304" rIns="182880" bIns="146304" rtlCol="0">
            <a:spAutoFit/>
          </a:bodyPr>
          <a:lstStyle/>
          <a:p>
            <a:pPr>
              <a:lnSpc>
                <a:spcPct val="90000"/>
              </a:lnSpc>
              <a:spcAft>
                <a:spcPts val="600"/>
              </a:spcAft>
            </a:pPr>
            <a:r>
              <a:rPr lang="en-GB" sz="1500">
                <a:gradFill>
                  <a:gsLst>
                    <a:gs pos="2917">
                      <a:schemeClr val="tx1"/>
                    </a:gs>
                    <a:gs pos="30000">
                      <a:schemeClr val="tx1"/>
                    </a:gs>
                  </a:gsLst>
                  <a:lin ang="5400000" scaled="0"/>
                </a:gradFill>
              </a:rPr>
              <a:t>Microsoft 365 Personal</a:t>
            </a:r>
          </a:p>
          <a:p>
            <a:pPr>
              <a:lnSpc>
                <a:spcPct val="90000"/>
              </a:lnSpc>
              <a:spcAft>
                <a:spcPts val="600"/>
              </a:spcAft>
            </a:pPr>
            <a:r>
              <a:rPr lang="en-GB" sz="1500" b="1">
                <a:gradFill>
                  <a:gsLst>
                    <a:gs pos="2917">
                      <a:schemeClr val="tx1"/>
                    </a:gs>
                    <a:gs pos="30000">
                      <a:schemeClr val="tx1"/>
                    </a:gs>
                  </a:gsLst>
                  <a:lin ang="5400000" scaled="0"/>
                </a:gradFill>
              </a:rPr>
              <a:t>Microsoft 365 Family</a:t>
            </a:r>
          </a:p>
        </p:txBody>
      </p:sp>
      <p:sp>
        <p:nvSpPr>
          <p:cNvPr id="13" name="TextBox 12">
            <a:extLst>
              <a:ext uri="{FF2B5EF4-FFF2-40B4-BE49-F238E27FC236}">
                <a16:creationId xmlns:a16="http://schemas.microsoft.com/office/drawing/2014/main" id="{D9608FB9-01AA-4E5D-90BA-4ED7993E6B67}"/>
              </a:ext>
            </a:extLst>
          </p:cNvPr>
          <p:cNvSpPr txBox="1"/>
          <p:nvPr/>
        </p:nvSpPr>
        <p:spPr>
          <a:xfrm>
            <a:off x="8023361" y="2442964"/>
            <a:ext cx="3383811" cy="1072601"/>
          </a:xfrm>
          <a:prstGeom prst="rect">
            <a:avLst/>
          </a:prstGeom>
          <a:noFill/>
        </p:spPr>
        <p:txBody>
          <a:bodyPr wrap="none" lIns="182880" tIns="146304" rIns="182880" bIns="146304" rtlCol="0">
            <a:spAutoFit/>
          </a:bodyPr>
          <a:lstStyle/>
          <a:p>
            <a:pPr>
              <a:lnSpc>
                <a:spcPct val="90000"/>
              </a:lnSpc>
              <a:spcAft>
                <a:spcPts val="600"/>
              </a:spcAft>
            </a:pPr>
            <a:r>
              <a:rPr lang="en-GB" sz="1500">
                <a:gradFill>
                  <a:gsLst>
                    <a:gs pos="2917">
                      <a:schemeClr val="tx1"/>
                    </a:gs>
                    <a:gs pos="30000">
                      <a:schemeClr val="tx1"/>
                    </a:gs>
                  </a:gsLst>
                  <a:lin ang="5400000" scaled="0"/>
                </a:gradFill>
              </a:rPr>
              <a:t>Microsoft 365 Business Basic</a:t>
            </a:r>
          </a:p>
          <a:p>
            <a:pPr>
              <a:lnSpc>
                <a:spcPct val="90000"/>
              </a:lnSpc>
              <a:spcAft>
                <a:spcPts val="600"/>
              </a:spcAft>
            </a:pPr>
            <a:r>
              <a:rPr lang="en-GB" sz="1500">
                <a:gradFill>
                  <a:gsLst>
                    <a:gs pos="2917">
                      <a:schemeClr val="tx1"/>
                    </a:gs>
                    <a:gs pos="30000">
                      <a:schemeClr val="tx1"/>
                    </a:gs>
                  </a:gsLst>
                  <a:lin ang="5400000" scaled="0"/>
                </a:gradFill>
              </a:rPr>
              <a:t>Microsoft 365 Business Standard</a:t>
            </a:r>
          </a:p>
          <a:p>
            <a:pPr>
              <a:lnSpc>
                <a:spcPct val="90000"/>
              </a:lnSpc>
              <a:spcAft>
                <a:spcPts val="600"/>
              </a:spcAft>
            </a:pPr>
            <a:r>
              <a:rPr lang="en-GB" sz="1500" b="1">
                <a:gradFill>
                  <a:gsLst>
                    <a:gs pos="2917">
                      <a:schemeClr val="tx1"/>
                    </a:gs>
                    <a:gs pos="30000">
                      <a:schemeClr val="tx1"/>
                    </a:gs>
                  </a:gsLst>
                  <a:lin ang="5400000" scaled="0"/>
                </a:gradFill>
              </a:rPr>
              <a:t>Microsoft 365 Business Premium </a:t>
            </a:r>
          </a:p>
        </p:txBody>
      </p:sp>
      <p:sp>
        <p:nvSpPr>
          <p:cNvPr id="14" name="TextBox 13">
            <a:extLst>
              <a:ext uri="{FF2B5EF4-FFF2-40B4-BE49-F238E27FC236}">
                <a16:creationId xmlns:a16="http://schemas.microsoft.com/office/drawing/2014/main" id="{87193B1A-B85C-45F3-9594-7FCAD308258E}"/>
              </a:ext>
            </a:extLst>
          </p:cNvPr>
          <p:cNvSpPr txBox="1"/>
          <p:nvPr/>
        </p:nvSpPr>
        <p:spPr>
          <a:xfrm>
            <a:off x="8028797" y="4322651"/>
            <a:ext cx="3519233" cy="1449628"/>
          </a:xfrm>
          <a:prstGeom prst="rect">
            <a:avLst/>
          </a:prstGeom>
          <a:noFill/>
        </p:spPr>
        <p:txBody>
          <a:bodyPr wrap="none" lIns="182880" tIns="146304" rIns="182880" bIns="146304" rtlCol="0">
            <a:spAutoFit/>
          </a:bodyPr>
          <a:lstStyle/>
          <a:p>
            <a:pPr marL="0" algn="l" rtl="0" eaLnBrk="1" fontAlgn="t" latinLnBrk="0" hangingPunct="1">
              <a:spcBef>
                <a:spcPts val="0"/>
              </a:spcBef>
              <a:spcAft>
                <a:spcPts val="0"/>
              </a:spcAft>
            </a:pPr>
            <a:r>
              <a:rPr lang="en-GB" sz="1500">
                <a:solidFill>
                  <a:srgbClr val="282828"/>
                </a:solidFill>
                <a:latin typeface="Segoe UI" panose="020B0502040204020203" pitchFamily="34" charset="0"/>
              </a:rPr>
              <a:t>Office 365 E1</a:t>
            </a:r>
          </a:p>
          <a:p>
            <a:pPr marL="0" algn="l" rtl="0" eaLnBrk="1" fontAlgn="t" latinLnBrk="0" hangingPunct="1">
              <a:spcBef>
                <a:spcPts val="0"/>
              </a:spcBef>
              <a:spcAft>
                <a:spcPts val="0"/>
              </a:spcAft>
            </a:pPr>
            <a:r>
              <a:rPr lang="en-GB" sz="1500" b="0" i="0" u="none" strike="noStrike" kern="1200">
                <a:solidFill>
                  <a:srgbClr val="282828"/>
                </a:solidFill>
                <a:effectLst/>
                <a:latin typeface="Segoe UI" panose="020B0502040204020203" pitchFamily="34" charset="0"/>
              </a:rPr>
              <a:t>Office 365 E3 / EMS E3 / Windows E3</a:t>
            </a:r>
            <a:endParaRPr lang="en-GB" sz="15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500" b="0" i="0" u="none" strike="noStrike" kern="1200">
                <a:solidFill>
                  <a:srgbClr val="282828"/>
                </a:solidFill>
                <a:effectLst/>
                <a:latin typeface="Segoe UI" panose="020B0502040204020203" pitchFamily="34" charset="0"/>
              </a:rPr>
              <a:t>Office 365 E5 / EMS E5 / Windows E5</a:t>
            </a:r>
            <a:endParaRPr lang="en-GB" sz="15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500" b="0" i="0" u="none" strike="noStrike" kern="1200">
                <a:solidFill>
                  <a:srgbClr val="282828"/>
                </a:solidFill>
                <a:effectLst/>
                <a:latin typeface="Segoe UI" panose="020B0502040204020203" pitchFamily="34" charset="0"/>
              </a:rPr>
              <a:t>Microsoft 365 E3</a:t>
            </a:r>
            <a:endParaRPr lang="en-GB" sz="15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500" b="1" i="0" u="none" strike="noStrike" kern="1200">
                <a:solidFill>
                  <a:srgbClr val="282828"/>
                </a:solidFill>
                <a:effectLst/>
                <a:latin typeface="Segoe UI" panose="020B0502040204020203" pitchFamily="34" charset="0"/>
              </a:rPr>
              <a:t>Microsoft 365 E5</a:t>
            </a:r>
            <a:endParaRPr lang="en-GB" sz="1500" b="0" i="0" u="none" strike="noStrike">
              <a:effectLst/>
              <a:latin typeface="Arial" panose="020B0604020202020204" pitchFamily="34" charset="0"/>
            </a:endParaRPr>
          </a:p>
        </p:txBody>
      </p:sp>
      <p:sp>
        <p:nvSpPr>
          <p:cNvPr id="15" name="TextBox 14">
            <a:extLst>
              <a:ext uri="{FF2B5EF4-FFF2-40B4-BE49-F238E27FC236}">
                <a16:creationId xmlns:a16="http://schemas.microsoft.com/office/drawing/2014/main" id="{A2487428-F689-418F-9096-92988838AC8B}"/>
              </a:ext>
            </a:extLst>
          </p:cNvPr>
          <p:cNvSpPr txBox="1"/>
          <p:nvPr/>
        </p:nvSpPr>
        <p:spPr>
          <a:xfrm>
            <a:off x="8023361" y="5594314"/>
            <a:ext cx="1929054" cy="987963"/>
          </a:xfrm>
          <a:prstGeom prst="rect">
            <a:avLst/>
          </a:prstGeom>
          <a:noFill/>
        </p:spPr>
        <p:txBody>
          <a:bodyPr wrap="none" lIns="182880" tIns="146304" rIns="182880" bIns="146304" rtlCol="0">
            <a:spAutoFit/>
          </a:bodyPr>
          <a:lstStyle/>
          <a:p>
            <a:pPr marL="0" algn="l" rtl="0" eaLnBrk="1" fontAlgn="t" latinLnBrk="0" hangingPunct="1">
              <a:spcBef>
                <a:spcPts val="0"/>
              </a:spcBef>
              <a:spcAft>
                <a:spcPts val="0"/>
              </a:spcAft>
            </a:pPr>
            <a:r>
              <a:rPr lang="en-GB" sz="1500" b="0" i="0" u="none" strike="noStrike" kern="1200">
                <a:solidFill>
                  <a:srgbClr val="282828"/>
                </a:solidFill>
                <a:effectLst/>
                <a:latin typeface="Segoe UI" panose="020B0502040204020203" pitchFamily="34" charset="0"/>
              </a:rPr>
              <a:t>Microsoft 365 A1</a:t>
            </a:r>
            <a:endParaRPr lang="en-GB" sz="15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500" b="0" i="0" u="none" strike="noStrike" kern="1200">
                <a:solidFill>
                  <a:srgbClr val="282828"/>
                </a:solidFill>
                <a:effectLst/>
                <a:latin typeface="Segoe UI" panose="020B0502040204020203" pitchFamily="34" charset="0"/>
              </a:rPr>
              <a:t>Microsoft 365 A3</a:t>
            </a:r>
            <a:endParaRPr lang="en-GB" sz="15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500" b="1" i="0" u="none" strike="noStrike" kern="1200">
                <a:solidFill>
                  <a:srgbClr val="282828"/>
                </a:solidFill>
                <a:effectLst/>
                <a:latin typeface="Segoe UI" panose="020B0502040204020203" pitchFamily="34" charset="0"/>
              </a:rPr>
              <a:t>Microsoft 365 A5</a:t>
            </a:r>
            <a:endParaRPr lang="en-GB" sz="1500" b="1" i="0" u="none" strike="noStrike">
              <a:effectLst/>
              <a:latin typeface="Arial" panose="020B0604020202020204" pitchFamily="34" charset="0"/>
            </a:endParaRPr>
          </a:p>
        </p:txBody>
      </p:sp>
      <p:sp>
        <p:nvSpPr>
          <p:cNvPr id="17" name="TextBox 16">
            <a:extLst>
              <a:ext uri="{FF2B5EF4-FFF2-40B4-BE49-F238E27FC236}">
                <a16:creationId xmlns:a16="http://schemas.microsoft.com/office/drawing/2014/main" id="{A195B488-EB48-4ADA-BAC6-B3F605491807}"/>
              </a:ext>
            </a:extLst>
          </p:cNvPr>
          <p:cNvSpPr txBox="1"/>
          <p:nvPr/>
        </p:nvSpPr>
        <p:spPr>
          <a:xfrm>
            <a:off x="5834496" y="1793518"/>
            <a:ext cx="1523494" cy="572464"/>
          </a:xfrm>
          <a:prstGeom prst="rect">
            <a:avLst/>
          </a:prstGeom>
          <a:noFill/>
        </p:spPr>
        <p:txBody>
          <a:bodyPr wrap="none" lIns="182880" tIns="146304" rIns="182880" bIns="146304" rtlCol="0">
            <a:spAutoFit/>
          </a:bodyPr>
          <a:lstStyle/>
          <a:p>
            <a:pPr>
              <a:lnSpc>
                <a:spcPct val="90000"/>
              </a:lnSpc>
              <a:spcAft>
                <a:spcPts val="600"/>
              </a:spcAft>
            </a:pPr>
            <a:r>
              <a:rPr lang="en-GB" sz="2000">
                <a:solidFill>
                  <a:schemeClr val="accent1"/>
                </a:solidFill>
                <a:latin typeface="+mj-lt"/>
              </a:rPr>
              <a:t>For Home</a:t>
            </a:r>
          </a:p>
        </p:txBody>
      </p:sp>
      <p:sp>
        <p:nvSpPr>
          <p:cNvPr id="18" name="TextBox 17">
            <a:extLst>
              <a:ext uri="{FF2B5EF4-FFF2-40B4-BE49-F238E27FC236}">
                <a16:creationId xmlns:a16="http://schemas.microsoft.com/office/drawing/2014/main" id="{1A47336E-32FD-455F-A141-BF67B473467C}"/>
              </a:ext>
            </a:extLst>
          </p:cNvPr>
          <p:cNvSpPr txBox="1"/>
          <p:nvPr/>
        </p:nvSpPr>
        <p:spPr>
          <a:xfrm>
            <a:off x="5834496" y="2693025"/>
            <a:ext cx="1805623" cy="572464"/>
          </a:xfrm>
          <a:prstGeom prst="rect">
            <a:avLst/>
          </a:prstGeom>
          <a:noFill/>
        </p:spPr>
        <p:txBody>
          <a:bodyPr wrap="none" lIns="182880" tIns="146304" rIns="182880" bIns="146304" rtlCol="0">
            <a:spAutoFit/>
          </a:bodyPr>
          <a:lstStyle/>
          <a:p>
            <a:pPr>
              <a:lnSpc>
                <a:spcPct val="90000"/>
              </a:lnSpc>
              <a:spcAft>
                <a:spcPts val="600"/>
              </a:spcAft>
            </a:pPr>
            <a:r>
              <a:rPr lang="en-GB" sz="2000">
                <a:solidFill>
                  <a:schemeClr val="accent1"/>
                </a:solidFill>
                <a:latin typeface="+mj-lt"/>
              </a:rPr>
              <a:t>For Business</a:t>
            </a:r>
          </a:p>
        </p:txBody>
      </p:sp>
      <p:sp>
        <p:nvSpPr>
          <p:cNvPr id="19" name="TextBox 18">
            <a:extLst>
              <a:ext uri="{FF2B5EF4-FFF2-40B4-BE49-F238E27FC236}">
                <a16:creationId xmlns:a16="http://schemas.microsoft.com/office/drawing/2014/main" id="{EAC3F7BB-7F21-49D6-BBF0-A54ED025B2C6}"/>
              </a:ext>
            </a:extLst>
          </p:cNvPr>
          <p:cNvSpPr txBox="1"/>
          <p:nvPr/>
        </p:nvSpPr>
        <p:spPr>
          <a:xfrm>
            <a:off x="5834496" y="4792302"/>
            <a:ext cx="1983685" cy="572464"/>
          </a:xfrm>
          <a:prstGeom prst="rect">
            <a:avLst/>
          </a:prstGeom>
          <a:noFill/>
        </p:spPr>
        <p:txBody>
          <a:bodyPr wrap="none" lIns="182880" tIns="146304" rIns="182880" bIns="146304" rtlCol="0">
            <a:spAutoFit/>
          </a:bodyPr>
          <a:lstStyle/>
          <a:p>
            <a:pPr>
              <a:lnSpc>
                <a:spcPct val="90000"/>
              </a:lnSpc>
              <a:spcAft>
                <a:spcPts val="600"/>
              </a:spcAft>
            </a:pPr>
            <a:r>
              <a:rPr lang="en-GB" sz="2000">
                <a:solidFill>
                  <a:schemeClr val="accent1"/>
                </a:solidFill>
                <a:latin typeface="+mj-lt"/>
              </a:rPr>
              <a:t>For Enterprise</a:t>
            </a:r>
          </a:p>
        </p:txBody>
      </p:sp>
      <p:sp>
        <p:nvSpPr>
          <p:cNvPr id="21" name="TextBox 20">
            <a:extLst>
              <a:ext uri="{FF2B5EF4-FFF2-40B4-BE49-F238E27FC236}">
                <a16:creationId xmlns:a16="http://schemas.microsoft.com/office/drawing/2014/main" id="{1867C10D-8FFB-4C13-B791-FCE872540E34}"/>
              </a:ext>
            </a:extLst>
          </p:cNvPr>
          <p:cNvSpPr txBox="1"/>
          <p:nvPr/>
        </p:nvSpPr>
        <p:spPr>
          <a:xfrm>
            <a:off x="5834496" y="5834176"/>
            <a:ext cx="1970732" cy="572464"/>
          </a:xfrm>
          <a:prstGeom prst="rect">
            <a:avLst/>
          </a:prstGeom>
          <a:noFill/>
        </p:spPr>
        <p:txBody>
          <a:bodyPr wrap="none" lIns="182880" tIns="146304" rIns="182880" bIns="146304" rtlCol="0">
            <a:spAutoFit/>
          </a:bodyPr>
          <a:lstStyle/>
          <a:p>
            <a:pPr>
              <a:lnSpc>
                <a:spcPct val="90000"/>
              </a:lnSpc>
              <a:spcAft>
                <a:spcPts val="600"/>
              </a:spcAft>
            </a:pPr>
            <a:r>
              <a:rPr lang="en-GB" sz="2000">
                <a:solidFill>
                  <a:schemeClr val="accent1"/>
                </a:solidFill>
                <a:latin typeface="+mj-lt"/>
              </a:rPr>
              <a:t>For Education</a:t>
            </a:r>
          </a:p>
        </p:txBody>
      </p:sp>
      <p:sp>
        <p:nvSpPr>
          <p:cNvPr id="25" name="Left Brace 24">
            <a:extLst>
              <a:ext uri="{FF2B5EF4-FFF2-40B4-BE49-F238E27FC236}">
                <a16:creationId xmlns:a16="http://schemas.microsoft.com/office/drawing/2014/main" id="{7310C63F-E133-41CE-97B4-1CDFEE655002}"/>
              </a:ext>
            </a:extLst>
          </p:cNvPr>
          <p:cNvSpPr/>
          <p:nvPr/>
        </p:nvSpPr>
        <p:spPr>
          <a:xfrm>
            <a:off x="7912830" y="1793518"/>
            <a:ext cx="110531" cy="572464"/>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Left Brace 25">
            <a:extLst>
              <a:ext uri="{FF2B5EF4-FFF2-40B4-BE49-F238E27FC236}">
                <a16:creationId xmlns:a16="http://schemas.microsoft.com/office/drawing/2014/main" id="{A66750D3-D43E-4B2B-985A-71B2566CE2E4}"/>
              </a:ext>
            </a:extLst>
          </p:cNvPr>
          <p:cNvSpPr/>
          <p:nvPr/>
        </p:nvSpPr>
        <p:spPr>
          <a:xfrm>
            <a:off x="7912830" y="2548731"/>
            <a:ext cx="110531" cy="787907"/>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Left Brace 26">
            <a:extLst>
              <a:ext uri="{FF2B5EF4-FFF2-40B4-BE49-F238E27FC236}">
                <a16:creationId xmlns:a16="http://schemas.microsoft.com/office/drawing/2014/main" id="{A3E7BDC9-93BD-4448-974A-9AA5111F5C35}"/>
              </a:ext>
            </a:extLst>
          </p:cNvPr>
          <p:cNvSpPr/>
          <p:nvPr/>
        </p:nvSpPr>
        <p:spPr>
          <a:xfrm>
            <a:off x="7912829" y="4520230"/>
            <a:ext cx="110531" cy="1114405"/>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e 28">
            <a:extLst>
              <a:ext uri="{FF2B5EF4-FFF2-40B4-BE49-F238E27FC236}">
                <a16:creationId xmlns:a16="http://schemas.microsoft.com/office/drawing/2014/main" id="{132CA50B-2F1F-4A95-B697-0DC8C19F0E1E}"/>
              </a:ext>
            </a:extLst>
          </p:cNvPr>
          <p:cNvSpPr/>
          <p:nvPr/>
        </p:nvSpPr>
        <p:spPr>
          <a:xfrm>
            <a:off x="7912829" y="5772279"/>
            <a:ext cx="110531" cy="666607"/>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7FFF971B-9B93-4D52-B20F-B16B24AE8E85}"/>
              </a:ext>
            </a:extLst>
          </p:cNvPr>
          <p:cNvCxnSpPr>
            <a:cxnSpLocks/>
            <a:stCxn id="8" idx="3"/>
            <a:endCxn id="17" idx="1"/>
          </p:cNvCxnSpPr>
          <p:nvPr/>
        </p:nvCxnSpPr>
        <p:spPr>
          <a:xfrm>
            <a:off x="3783274" y="2076007"/>
            <a:ext cx="2051222" cy="3743"/>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F4218767-5245-4D7F-AEEC-594BBBEDDBAB}"/>
              </a:ext>
            </a:extLst>
          </p:cNvPr>
          <p:cNvCxnSpPr>
            <a:cxnSpLocks/>
            <a:stCxn id="9" idx="3"/>
            <a:endCxn id="18" idx="1"/>
          </p:cNvCxnSpPr>
          <p:nvPr/>
        </p:nvCxnSpPr>
        <p:spPr>
          <a:xfrm flipV="1">
            <a:off x="3954795" y="2979257"/>
            <a:ext cx="1879701" cy="568"/>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194E6350-5EC6-4B22-962E-DD7E00E952DD}"/>
              </a:ext>
            </a:extLst>
          </p:cNvPr>
          <p:cNvCxnSpPr>
            <a:cxnSpLocks/>
            <a:stCxn id="10" idx="3"/>
            <a:endCxn id="19" idx="1"/>
          </p:cNvCxnSpPr>
          <p:nvPr/>
        </p:nvCxnSpPr>
        <p:spPr>
          <a:xfrm flipV="1">
            <a:off x="4571567" y="5078534"/>
            <a:ext cx="1262929" cy="2444"/>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20364E0D-65EC-46F5-BDE5-6FE454020007}"/>
              </a:ext>
            </a:extLst>
          </p:cNvPr>
          <p:cNvCxnSpPr>
            <a:cxnSpLocks/>
            <a:stCxn id="11" idx="3"/>
            <a:endCxn id="21" idx="1"/>
          </p:cNvCxnSpPr>
          <p:nvPr/>
        </p:nvCxnSpPr>
        <p:spPr>
          <a:xfrm>
            <a:off x="3728772" y="6118074"/>
            <a:ext cx="2105724" cy="2334"/>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48" name="Graphic 147" descr="Schoolhouse">
            <a:extLst>
              <a:ext uri="{FF2B5EF4-FFF2-40B4-BE49-F238E27FC236}">
                <a16:creationId xmlns:a16="http://schemas.microsoft.com/office/drawing/2014/main" id="{A58AAA77-BFD1-448D-9528-5EE55DEE93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3658" y="5643078"/>
            <a:ext cx="848202" cy="848202"/>
          </a:xfrm>
          <a:prstGeom prst="rect">
            <a:avLst/>
          </a:prstGeom>
        </p:spPr>
      </p:pic>
      <p:pic>
        <p:nvPicPr>
          <p:cNvPr id="150" name="Graphic 149" descr="House">
            <a:extLst>
              <a:ext uri="{FF2B5EF4-FFF2-40B4-BE49-F238E27FC236}">
                <a16:creationId xmlns:a16="http://schemas.microsoft.com/office/drawing/2014/main" id="{EA124AF0-176F-40C6-BF75-99FCD69F2F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8258" y="1528515"/>
            <a:ext cx="848202" cy="848202"/>
          </a:xfrm>
          <a:prstGeom prst="rect">
            <a:avLst/>
          </a:prstGeom>
        </p:spPr>
      </p:pic>
      <p:pic>
        <p:nvPicPr>
          <p:cNvPr id="153" name="Graphic 152" descr="Store">
            <a:extLst>
              <a:ext uri="{FF2B5EF4-FFF2-40B4-BE49-F238E27FC236}">
                <a16:creationId xmlns:a16="http://schemas.microsoft.com/office/drawing/2014/main" id="{26384964-425C-4E32-823B-227F8BA8F7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3289" y="2537322"/>
            <a:ext cx="848202" cy="848202"/>
          </a:xfrm>
          <a:prstGeom prst="rect">
            <a:avLst/>
          </a:prstGeom>
        </p:spPr>
      </p:pic>
      <p:pic>
        <p:nvPicPr>
          <p:cNvPr id="155" name="Graphic 154" descr="City">
            <a:extLst>
              <a:ext uri="{FF2B5EF4-FFF2-40B4-BE49-F238E27FC236}">
                <a16:creationId xmlns:a16="http://schemas.microsoft.com/office/drawing/2014/main" id="{C252057F-9CB0-4BBF-A5F3-7F514355F7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43819" y="4641430"/>
            <a:ext cx="848202" cy="848202"/>
          </a:xfrm>
          <a:prstGeom prst="rect">
            <a:avLst/>
          </a:prstGeom>
        </p:spPr>
      </p:pic>
      <p:sp>
        <p:nvSpPr>
          <p:cNvPr id="156" name="TextBox 155">
            <a:extLst>
              <a:ext uri="{FF2B5EF4-FFF2-40B4-BE49-F238E27FC236}">
                <a16:creationId xmlns:a16="http://schemas.microsoft.com/office/drawing/2014/main" id="{0A47C898-789D-41EA-AAEF-A892E1E8952B}"/>
              </a:ext>
            </a:extLst>
          </p:cNvPr>
          <p:cNvSpPr txBox="1"/>
          <p:nvPr/>
        </p:nvSpPr>
        <p:spPr>
          <a:xfrm>
            <a:off x="2754032" y="812849"/>
            <a:ext cx="6485430" cy="544765"/>
          </a:xfrm>
          <a:prstGeom prst="rect">
            <a:avLst/>
          </a:prstGeom>
          <a:noFill/>
        </p:spPr>
        <p:txBody>
          <a:bodyPr wrap="none" lIns="182880" tIns="146304" rIns="182880" bIns="146304" rtlCol="0">
            <a:spAutoFit/>
          </a:bodyPr>
          <a:lstStyle/>
          <a:p>
            <a:pPr>
              <a:lnSpc>
                <a:spcPct val="90000"/>
              </a:lnSpc>
              <a:spcAft>
                <a:spcPts val="600"/>
              </a:spcAft>
            </a:pPr>
            <a:r>
              <a:rPr lang="en-GB">
                <a:gradFill>
                  <a:gsLst>
                    <a:gs pos="2917">
                      <a:schemeClr val="tx1"/>
                    </a:gs>
                    <a:gs pos="30000">
                      <a:schemeClr val="tx1"/>
                    </a:gs>
                  </a:gsLst>
                  <a:lin ang="5400000" scaled="0"/>
                </a:gradFill>
              </a:rPr>
              <a:t>Start by identifying what type of customer you are talking to</a:t>
            </a:r>
          </a:p>
        </p:txBody>
      </p:sp>
      <p:sp>
        <p:nvSpPr>
          <p:cNvPr id="2" name="Rectangle 1">
            <a:extLst>
              <a:ext uri="{FF2B5EF4-FFF2-40B4-BE49-F238E27FC236}">
                <a16:creationId xmlns:a16="http://schemas.microsoft.com/office/drawing/2014/main" id="{EEAB89A0-4B9E-4B9B-B7D4-90860BE544AF}"/>
              </a:ext>
            </a:extLst>
          </p:cNvPr>
          <p:cNvSpPr/>
          <p:nvPr/>
        </p:nvSpPr>
        <p:spPr bwMode="auto">
          <a:xfrm>
            <a:off x="394138" y="2362239"/>
            <a:ext cx="11403724" cy="1161744"/>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Left Brace 15">
            <a:extLst>
              <a:ext uri="{FF2B5EF4-FFF2-40B4-BE49-F238E27FC236}">
                <a16:creationId xmlns:a16="http://schemas.microsoft.com/office/drawing/2014/main" id="{90922F84-C92F-4476-8F91-FBEA621C28C7}"/>
              </a:ext>
            </a:extLst>
          </p:cNvPr>
          <p:cNvSpPr/>
          <p:nvPr/>
        </p:nvSpPr>
        <p:spPr>
          <a:xfrm>
            <a:off x="7912828" y="3834833"/>
            <a:ext cx="110531" cy="390865"/>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 name="Graphic 2" descr="Factory with solid fill">
            <a:extLst>
              <a:ext uri="{FF2B5EF4-FFF2-40B4-BE49-F238E27FC236}">
                <a16:creationId xmlns:a16="http://schemas.microsoft.com/office/drawing/2014/main" id="{CAE0D569-7190-4062-9E63-D1D31E72A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238258" y="3590184"/>
            <a:ext cx="848202" cy="848202"/>
          </a:xfrm>
          <a:prstGeom prst="rect">
            <a:avLst/>
          </a:prstGeom>
        </p:spPr>
      </p:pic>
      <p:sp>
        <p:nvSpPr>
          <p:cNvPr id="4" name="TextBox 3">
            <a:extLst>
              <a:ext uri="{FF2B5EF4-FFF2-40B4-BE49-F238E27FC236}">
                <a16:creationId xmlns:a16="http://schemas.microsoft.com/office/drawing/2014/main" id="{20228E92-6520-478E-BCEF-AB7CCED4F6E9}"/>
              </a:ext>
            </a:extLst>
          </p:cNvPr>
          <p:cNvSpPr txBox="1"/>
          <p:nvPr/>
        </p:nvSpPr>
        <p:spPr>
          <a:xfrm>
            <a:off x="2274908" y="3770562"/>
            <a:ext cx="1446358" cy="572464"/>
          </a:xfrm>
          <a:prstGeom prst="rect">
            <a:avLst/>
          </a:prstGeom>
          <a:noFill/>
        </p:spPr>
        <p:txBody>
          <a:bodyPr wrap="none" lIns="182880" tIns="146304" rIns="182880" bIns="146304" rtlCol="0">
            <a:spAutoFit/>
          </a:bodyPr>
          <a:lstStyle/>
          <a:p>
            <a:pPr>
              <a:lnSpc>
                <a:spcPct val="90000"/>
              </a:lnSpc>
              <a:spcAft>
                <a:spcPts val="600"/>
              </a:spcAft>
            </a:pPr>
            <a:r>
              <a:rPr lang="en-GB" sz="2000">
                <a:gradFill>
                  <a:gsLst>
                    <a:gs pos="2917">
                      <a:schemeClr val="tx1"/>
                    </a:gs>
                    <a:gs pos="30000">
                      <a:schemeClr val="tx1"/>
                    </a:gs>
                  </a:gsLst>
                  <a:lin ang="5400000" scaled="0"/>
                </a:gradFill>
              </a:rPr>
              <a:t>Frontline</a:t>
            </a:r>
          </a:p>
        </p:txBody>
      </p:sp>
      <p:sp>
        <p:nvSpPr>
          <p:cNvPr id="5" name="TextBox 4">
            <a:extLst>
              <a:ext uri="{FF2B5EF4-FFF2-40B4-BE49-F238E27FC236}">
                <a16:creationId xmlns:a16="http://schemas.microsoft.com/office/drawing/2014/main" id="{DFA49057-0E15-48E1-8703-32AE5B893D70}"/>
              </a:ext>
            </a:extLst>
          </p:cNvPr>
          <p:cNvSpPr txBox="1"/>
          <p:nvPr/>
        </p:nvSpPr>
        <p:spPr>
          <a:xfrm>
            <a:off x="5851227" y="3768118"/>
            <a:ext cx="1807226" cy="572464"/>
          </a:xfrm>
          <a:prstGeom prst="rect">
            <a:avLst/>
          </a:prstGeom>
          <a:noFill/>
        </p:spPr>
        <p:txBody>
          <a:bodyPr wrap="none" lIns="182880" tIns="146304" rIns="182880" bIns="146304" rtlCol="0">
            <a:spAutoFit/>
          </a:bodyPr>
          <a:lstStyle/>
          <a:p>
            <a:pPr>
              <a:lnSpc>
                <a:spcPct val="90000"/>
              </a:lnSpc>
              <a:spcAft>
                <a:spcPts val="600"/>
              </a:spcAft>
            </a:pPr>
            <a:r>
              <a:rPr lang="en-GB" sz="2000">
                <a:solidFill>
                  <a:schemeClr val="accent1"/>
                </a:solidFill>
                <a:latin typeface="+mj-lt"/>
              </a:rPr>
              <a:t>For Deskless</a:t>
            </a:r>
          </a:p>
        </p:txBody>
      </p:sp>
      <p:cxnSp>
        <p:nvCxnSpPr>
          <p:cNvPr id="22" name="Straight Arrow Connector 21">
            <a:extLst>
              <a:ext uri="{FF2B5EF4-FFF2-40B4-BE49-F238E27FC236}">
                <a16:creationId xmlns:a16="http://schemas.microsoft.com/office/drawing/2014/main" id="{FCA21C2F-2D04-4523-8A8F-5EDC94E6F9D8}"/>
              </a:ext>
            </a:extLst>
          </p:cNvPr>
          <p:cNvCxnSpPr>
            <a:cxnSpLocks/>
            <a:stCxn id="4" idx="3"/>
            <a:endCxn id="5" idx="1"/>
          </p:cNvCxnSpPr>
          <p:nvPr/>
        </p:nvCxnSpPr>
        <p:spPr>
          <a:xfrm flipV="1">
            <a:off x="3721266" y="4054350"/>
            <a:ext cx="2129961" cy="2444"/>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52FF21D-E928-42C5-8B60-FD52A5FF55EA}"/>
              </a:ext>
            </a:extLst>
          </p:cNvPr>
          <p:cNvSpPr txBox="1"/>
          <p:nvPr/>
        </p:nvSpPr>
        <p:spPr>
          <a:xfrm>
            <a:off x="8111066" y="3708416"/>
            <a:ext cx="2116667" cy="553998"/>
          </a:xfrm>
          <a:prstGeom prst="rect">
            <a:avLst/>
          </a:prstGeom>
          <a:noFill/>
        </p:spPr>
        <p:txBody>
          <a:bodyPr wrap="square">
            <a:spAutoFit/>
          </a:bodyPr>
          <a:lstStyle/>
          <a:p>
            <a:pPr marL="0" algn="l" rtl="0" eaLnBrk="1" fontAlgn="t" latinLnBrk="0" hangingPunct="1">
              <a:spcBef>
                <a:spcPts val="0"/>
              </a:spcBef>
              <a:spcAft>
                <a:spcPts val="0"/>
              </a:spcAft>
            </a:pPr>
            <a:r>
              <a:rPr lang="en-GB" sz="1500" b="0" i="0" u="none" strike="noStrike" kern="1200">
                <a:solidFill>
                  <a:srgbClr val="282828"/>
                </a:solidFill>
                <a:effectLst/>
              </a:rPr>
              <a:t>Microsoft 365 F1</a:t>
            </a:r>
            <a:endParaRPr lang="en-GB" sz="1500" b="0" i="0" u="none" strike="noStrike">
              <a:effectLst/>
            </a:endParaRPr>
          </a:p>
          <a:p>
            <a:pPr marL="0" algn="l" rtl="0" eaLnBrk="1" fontAlgn="t" latinLnBrk="0" hangingPunct="1">
              <a:spcBef>
                <a:spcPts val="0"/>
              </a:spcBef>
              <a:spcAft>
                <a:spcPts val="0"/>
              </a:spcAft>
            </a:pPr>
            <a:r>
              <a:rPr lang="en-GB" sz="1500" b="1" i="0" u="none" strike="noStrike" kern="1200">
                <a:solidFill>
                  <a:srgbClr val="282828"/>
                </a:solidFill>
                <a:effectLst/>
              </a:rPr>
              <a:t>Microsoft 365 F3</a:t>
            </a:r>
            <a:endParaRPr lang="en-GB" sz="1500" b="1" i="0" u="none" strike="noStrike">
              <a:effectLst/>
            </a:endParaRPr>
          </a:p>
        </p:txBody>
      </p:sp>
    </p:spTree>
    <p:extLst>
      <p:ext uri="{BB962C8B-B14F-4D97-AF65-F5344CB8AC3E}">
        <p14:creationId xmlns:p14="http://schemas.microsoft.com/office/powerpoint/2010/main" val="293083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98CF7B8-3456-4053-9692-0408C2A01973}"/>
              </a:ext>
            </a:extLst>
          </p:cNvPr>
          <p:cNvSpPr txBox="1"/>
          <p:nvPr/>
        </p:nvSpPr>
        <p:spPr>
          <a:xfrm>
            <a:off x="8169782" y="4347065"/>
            <a:ext cx="3094910"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Productivity Suites (without desktop apps)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Appointment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endParaRPr kumimoji="0" lang="en-GB" sz="1600" b="0" i="0" u="none" strike="noStrike" kern="1200" cap="none" spc="0" normalizeH="0" baseline="0" noProof="0">
              <a:ln>
                <a:noFill/>
              </a:ln>
              <a:solidFill>
                <a:srgbClr val="1A1A1A"/>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7AC2DE54-E228-4818-89F7-2ED1293660B1}"/>
              </a:ext>
            </a:extLst>
          </p:cNvPr>
          <p:cNvSpPr/>
          <p:nvPr/>
        </p:nvSpPr>
        <p:spPr bwMode="auto">
          <a:xfrm>
            <a:off x="5728565" y="3843349"/>
            <a:ext cx="896815" cy="17873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4" name="Rectangle 3">
            <a:extLst>
              <a:ext uri="{FF2B5EF4-FFF2-40B4-BE49-F238E27FC236}">
                <a16:creationId xmlns:a16="http://schemas.microsoft.com/office/drawing/2014/main" id="{6AFF57A1-EE75-4CCB-A4B3-4392F85E2C23}"/>
              </a:ext>
            </a:extLst>
          </p:cNvPr>
          <p:cNvSpPr/>
          <p:nvPr/>
        </p:nvSpPr>
        <p:spPr bwMode="auto">
          <a:xfrm>
            <a:off x="927308" y="5017561"/>
            <a:ext cx="896815" cy="5979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E643457-0A30-4285-874F-C1C6B69113D2}"/>
              </a:ext>
            </a:extLst>
          </p:cNvPr>
          <p:cNvSpPr txBox="1"/>
          <p:nvPr/>
        </p:nvSpPr>
        <p:spPr>
          <a:xfrm>
            <a:off x="815467" y="5809003"/>
            <a:ext cx="1120500"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Basic</a:t>
            </a:r>
          </a:p>
        </p:txBody>
      </p:sp>
      <p:sp>
        <p:nvSpPr>
          <p:cNvPr id="8" name="TextBox 7">
            <a:extLst>
              <a:ext uri="{FF2B5EF4-FFF2-40B4-BE49-F238E27FC236}">
                <a16:creationId xmlns:a16="http://schemas.microsoft.com/office/drawing/2014/main" id="{58FA7C4A-C2AE-4758-9448-71638E6C533B}"/>
              </a:ext>
            </a:extLst>
          </p:cNvPr>
          <p:cNvSpPr txBox="1"/>
          <p:nvPr/>
        </p:nvSpPr>
        <p:spPr>
          <a:xfrm>
            <a:off x="3365188" y="5809003"/>
            <a:ext cx="14297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a:t>
            </a: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4254758"/>
            <a:ext cx="896815" cy="13607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TextBox 53">
            <a:extLst>
              <a:ext uri="{FF2B5EF4-FFF2-40B4-BE49-F238E27FC236}">
                <a16:creationId xmlns:a16="http://schemas.microsoft.com/office/drawing/2014/main" id="{709B1041-3037-4433-8193-00E261E00575}"/>
              </a:ext>
            </a:extLst>
          </p:cNvPr>
          <p:cNvSpPr txBox="1"/>
          <p:nvPr/>
        </p:nvSpPr>
        <p:spPr>
          <a:xfrm>
            <a:off x="1039920" y="4709784"/>
            <a:ext cx="6715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$5.00</a:t>
            </a:r>
          </a:p>
        </p:txBody>
      </p:sp>
      <p:sp>
        <p:nvSpPr>
          <p:cNvPr id="56" name="TextBox 55">
            <a:extLst>
              <a:ext uri="{FF2B5EF4-FFF2-40B4-BE49-F238E27FC236}">
                <a16:creationId xmlns:a16="http://schemas.microsoft.com/office/drawing/2014/main" id="{9E3EB784-0396-4B90-9E7A-7486D097CF88}"/>
              </a:ext>
            </a:extLst>
          </p:cNvPr>
          <p:cNvSpPr txBox="1"/>
          <p:nvPr/>
        </p:nvSpPr>
        <p:spPr>
          <a:xfrm>
            <a:off x="3744213" y="3726778"/>
            <a:ext cx="78419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$12.50</a:t>
            </a:r>
          </a:p>
        </p:txBody>
      </p:sp>
      <p:sp>
        <p:nvSpPr>
          <p:cNvPr id="19" name="TextBox 18">
            <a:extLst>
              <a:ext uri="{FF2B5EF4-FFF2-40B4-BE49-F238E27FC236}">
                <a16:creationId xmlns:a16="http://schemas.microsoft.com/office/drawing/2014/main" id="{60B9E4E6-836A-4143-9052-DD8E5FAE79C0}"/>
              </a:ext>
            </a:extLst>
          </p:cNvPr>
          <p:cNvSpPr txBox="1"/>
          <p:nvPr/>
        </p:nvSpPr>
        <p:spPr>
          <a:xfrm>
            <a:off x="5785352" y="2707262"/>
            <a:ext cx="79404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$21.00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691961" y="5809003"/>
            <a:ext cx="98084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Competitors</a:t>
            </a:r>
          </a:p>
        </p:txBody>
      </p:sp>
      <p:sp>
        <p:nvSpPr>
          <p:cNvPr id="34" name="TextBox 33">
            <a:extLst>
              <a:ext uri="{FF2B5EF4-FFF2-40B4-BE49-F238E27FC236}">
                <a16:creationId xmlns:a16="http://schemas.microsoft.com/office/drawing/2014/main" id="{123EB76B-6DAE-4943-A31F-188ED91E6571}"/>
              </a:ext>
            </a:extLst>
          </p:cNvPr>
          <p:cNvSpPr txBox="1"/>
          <p:nvPr/>
        </p:nvSpPr>
        <p:spPr>
          <a:xfrm>
            <a:off x="8082229" y="1647975"/>
            <a:ext cx="203870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Step up and save</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1374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780401" y="1371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537355" y="1371987"/>
            <a:ext cx="133575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Alternative</a:t>
            </a:r>
          </a:p>
        </p:txBody>
      </p:sp>
      <p:cxnSp>
        <p:nvCxnSpPr>
          <p:cNvPr id="50" name="Straight Connector 49">
            <a:extLst>
              <a:ext uri="{FF2B5EF4-FFF2-40B4-BE49-F238E27FC236}">
                <a16:creationId xmlns:a16="http://schemas.microsoft.com/office/drawing/2014/main" id="{DDDCA1C6-42ED-4B3A-AF8F-2218592BB5F3}"/>
              </a:ext>
            </a:extLst>
          </p:cNvPr>
          <p:cNvCxnSpPr>
            <a:cxnSpLocks/>
          </p:cNvCxnSpPr>
          <p:nvPr/>
        </p:nvCxnSpPr>
        <p:spPr>
          <a:xfrm>
            <a:off x="5728563" y="4254758"/>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A2E13A4-2D4C-494A-B48C-4C3C40D92AAD}"/>
              </a:ext>
            </a:extLst>
          </p:cNvPr>
          <p:cNvSpPr txBox="1"/>
          <p:nvPr/>
        </p:nvSpPr>
        <p:spPr>
          <a:xfrm>
            <a:off x="5841177" y="2441281"/>
            <a:ext cx="67158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+24%</a:t>
            </a:r>
          </a:p>
        </p:txBody>
      </p:sp>
      <p:sp>
        <p:nvSpPr>
          <p:cNvPr id="6" name="TextBox 5">
            <a:extLst>
              <a:ext uri="{FF2B5EF4-FFF2-40B4-BE49-F238E27FC236}">
                <a16:creationId xmlns:a16="http://schemas.microsoft.com/office/drawing/2014/main" id="{9ACC492C-A99A-43B4-A794-B2A785A63AEA}"/>
              </a:ext>
            </a:extLst>
          </p:cNvPr>
          <p:cNvSpPr txBox="1"/>
          <p:nvPr/>
        </p:nvSpPr>
        <p:spPr>
          <a:xfrm>
            <a:off x="8342156" y="2124901"/>
            <a:ext cx="3989031" cy="1477328"/>
          </a:xfrm>
          <a:prstGeom prst="rect">
            <a:avLst/>
          </a:prstGeom>
          <a:noFill/>
        </p:spPr>
        <p:txBody>
          <a:bodyPr wrap="square" lIns="0" tIns="0" rIns="0" bIns="0" rtlCol="0">
            <a:spAutoFit/>
          </a:bodyPr>
          <a:lstStyle/>
          <a:p>
            <a:pPr marL="0" marR="0" lvl="0" indent="0" algn="l" defTabSz="8667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Basic 	($5.00)</a:t>
            </a:r>
          </a:p>
          <a:p>
            <a:pPr marL="0" marR="0" lvl="0" indent="0" algn="l" defTabSz="8667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$13.25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Apps for Business 	($8.25)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Bookings</a:t>
            </a:r>
            <a:b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endPar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3" name="Rectangle 12">
            <a:extLst>
              <a:ext uri="{FF2B5EF4-FFF2-40B4-BE49-F238E27FC236}">
                <a16:creationId xmlns:a16="http://schemas.microsoft.com/office/drawing/2014/main" id="{CE281DAB-1361-4F7B-B21C-838F40E3CFCD}"/>
              </a:ext>
            </a:extLst>
          </p:cNvPr>
          <p:cNvSpPr/>
          <p:nvPr/>
        </p:nvSpPr>
        <p:spPr bwMode="auto">
          <a:xfrm>
            <a:off x="5728562" y="3195375"/>
            <a:ext cx="896815" cy="64633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5EADC3D3-3DD9-472C-B73F-5169CBE2EAEC}"/>
              </a:ext>
            </a:extLst>
          </p:cNvPr>
          <p:cNvSpPr txBox="1"/>
          <p:nvPr/>
        </p:nvSpPr>
        <p:spPr>
          <a:xfrm>
            <a:off x="8071482" y="3853300"/>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pic>
        <p:nvPicPr>
          <p:cNvPr id="21" name="Picture 20">
            <a:extLst>
              <a:ext uri="{FF2B5EF4-FFF2-40B4-BE49-F238E27FC236}">
                <a16:creationId xmlns:a16="http://schemas.microsoft.com/office/drawing/2014/main" id="{6E3572BC-768D-43CB-989D-8F0477679827}"/>
              </a:ext>
            </a:extLst>
          </p:cNvPr>
          <p:cNvPicPr>
            <a:picLocks noChangeAspect="1"/>
          </p:cNvPicPr>
          <p:nvPr/>
        </p:nvPicPr>
        <p:blipFill>
          <a:blip r:embed="rId3"/>
          <a:stretch>
            <a:fillRect/>
          </a:stretch>
        </p:blipFill>
        <p:spPr>
          <a:xfrm>
            <a:off x="8198219" y="5335157"/>
            <a:ext cx="1130358" cy="285765"/>
          </a:xfrm>
          <a:prstGeom prst="rect">
            <a:avLst/>
          </a:prstGeom>
        </p:spPr>
      </p:pic>
      <p:sp>
        <p:nvSpPr>
          <p:cNvPr id="26" name="Right Brace 25">
            <a:extLst>
              <a:ext uri="{FF2B5EF4-FFF2-40B4-BE49-F238E27FC236}">
                <a16:creationId xmlns:a16="http://schemas.microsoft.com/office/drawing/2014/main" id="{5DC18EB3-DCFB-4C94-9E5C-5AB381E31436}"/>
              </a:ext>
            </a:extLst>
          </p:cNvPr>
          <p:cNvSpPr/>
          <p:nvPr/>
        </p:nvSpPr>
        <p:spPr>
          <a:xfrm>
            <a:off x="10729906" y="2473611"/>
            <a:ext cx="99527" cy="588379"/>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0B6D13CE-5BA8-4997-8370-FDA798B665F7}"/>
              </a:ext>
            </a:extLst>
          </p:cNvPr>
          <p:cNvSpPr txBox="1"/>
          <p:nvPr/>
        </p:nvSpPr>
        <p:spPr>
          <a:xfrm>
            <a:off x="9465443" y="4617581"/>
            <a:ext cx="216731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71596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Premium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49" name="Right Brace 48">
            <a:extLst>
              <a:ext uri="{FF2B5EF4-FFF2-40B4-BE49-F238E27FC236}">
                <a16:creationId xmlns:a16="http://schemas.microsoft.com/office/drawing/2014/main" id="{7402C16B-CDA5-41D9-AD19-2F275A6C457B}"/>
              </a:ext>
            </a:extLst>
          </p:cNvPr>
          <p:cNvSpPr/>
          <p:nvPr/>
        </p:nvSpPr>
        <p:spPr>
          <a:xfrm>
            <a:off x="6777728" y="3195374"/>
            <a:ext cx="95327" cy="1059383"/>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22CBECF-647D-4E5B-8FA7-8BD72BCA00A6}"/>
              </a:ext>
            </a:extLst>
          </p:cNvPr>
          <p:cNvSpPr txBox="1"/>
          <p:nvPr/>
        </p:nvSpPr>
        <p:spPr>
          <a:xfrm>
            <a:off x="6932794" y="3571176"/>
            <a:ext cx="98933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+70%</a:t>
            </a:r>
            <a:endParaRPr kumimoji="0" lang="en-GB" sz="1400" b="0" i="0" u="none" strike="noStrike" kern="1200" cap="none" spc="0" normalizeH="0" baseline="0" noProof="0">
              <a:ln>
                <a:noFill/>
              </a:ln>
              <a:solidFill>
                <a:srgbClr val="1A1A1A"/>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BE4836E-084A-4F51-8F5C-2519DE161F22}"/>
              </a:ext>
            </a:extLst>
          </p:cNvPr>
          <p:cNvPicPr>
            <a:picLocks noChangeAspect="1"/>
          </p:cNvPicPr>
          <p:nvPr/>
        </p:nvPicPr>
        <p:blipFill>
          <a:blip r:embed="rId4"/>
          <a:stretch>
            <a:fillRect/>
          </a:stretch>
        </p:blipFill>
        <p:spPr>
          <a:xfrm>
            <a:off x="8218629" y="4627106"/>
            <a:ext cx="1282766" cy="254013"/>
          </a:xfrm>
          <a:prstGeom prst="rect">
            <a:avLst/>
          </a:prstGeom>
        </p:spPr>
      </p:pic>
      <p:sp>
        <p:nvSpPr>
          <p:cNvPr id="23" name="Rechteck 22">
            <a:extLst>
              <a:ext uri="{FF2B5EF4-FFF2-40B4-BE49-F238E27FC236}">
                <a16:creationId xmlns:a16="http://schemas.microsoft.com/office/drawing/2014/main" id="{38E9E86C-9F89-4F64-AD10-35170686AA9C}"/>
              </a:ext>
            </a:extLst>
          </p:cNvPr>
          <p:cNvSpPr/>
          <p:nvPr/>
        </p:nvSpPr>
        <p:spPr bwMode="auto">
          <a:xfrm>
            <a:off x="8198219" y="4347065"/>
            <a:ext cx="3346081" cy="61247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hteck 24">
            <a:extLst>
              <a:ext uri="{FF2B5EF4-FFF2-40B4-BE49-F238E27FC236}">
                <a16:creationId xmlns:a16="http://schemas.microsoft.com/office/drawing/2014/main" id="{01996D64-AB2D-473E-87A0-5586B72F3E15}"/>
              </a:ext>
            </a:extLst>
          </p:cNvPr>
          <p:cNvSpPr/>
          <p:nvPr/>
        </p:nvSpPr>
        <p:spPr bwMode="auto">
          <a:xfrm>
            <a:off x="8198218" y="5013482"/>
            <a:ext cx="3346081" cy="673332"/>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75768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98CF7B8-3456-4053-9692-0408C2A01973}"/>
              </a:ext>
            </a:extLst>
          </p:cNvPr>
          <p:cNvSpPr txBox="1"/>
          <p:nvPr/>
        </p:nvSpPr>
        <p:spPr>
          <a:xfrm>
            <a:off x="8169782" y="4347065"/>
            <a:ext cx="3094910"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Productivity Suites (without desktop apps)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Appointment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Milage Tracking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endParaRPr kumimoji="0" lang="en-GB" sz="1600" b="0" i="0" u="none" strike="noStrike" kern="1200" cap="none" spc="0" normalizeH="0" baseline="0" noProof="0">
              <a:ln>
                <a:noFill/>
              </a:ln>
              <a:solidFill>
                <a:srgbClr val="1A1A1A"/>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7AC2DE54-E228-4818-89F7-2ED1293660B1}"/>
              </a:ext>
            </a:extLst>
          </p:cNvPr>
          <p:cNvSpPr/>
          <p:nvPr/>
        </p:nvSpPr>
        <p:spPr bwMode="auto">
          <a:xfrm>
            <a:off x="5728565" y="3843349"/>
            <a:ext cx="896815" cy="17873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4" name="Rectangle 3">
            <a:extLst>
              <a:ext uri="{FF2B5EF4-FFF2-40B4-BE49-F238E27FC236}">
                <a16:creationId xmlns:a16="http://schemas.microsoft.com/office/drawing/2014/main" id="{6AFF57A1-EE75-4CCB-A4B3-4392F85E2C23}"/>
              </a:ext>
            </a:extLst>
          </p:cNvPr>
          <p:cNvSpPr/>
          <p:nvPr/>
        </p:nvSpPr>
        <p:spPr bwMode="auto">
          <a:xfrm>
            <a:off x="927308" y="5017561"/>
            <a:ext cx="896815" cy="5979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E643457-0A30-4285-874F-C1C6B69113D2}"/>
              </a:ext>
            </a:extLst>
          </p:cNvPr>
          <p:cNvSpPr txBox="1"/>
          <p:nvPr/>
        </p:nvSpPr>
        <p:spPr>
          <a:xfrm>
            <a:off x="815467" y="5809003"/>
            <a:ext cx="1120500"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Basic</a:t>
            </a:r>
          </a:p>
        </p:txBody>
      </p:sp>
      <p:sp>
        <p:nvSpPr>
          <p:cNvPr id="8" name="TextBox 7">
            <a:extLst>
              <a:ext uri="{FF2B5EF4-FFF2-40B4-BE49-F238E27FC236}">
                <a16:creationId xmlns:a16="http://schemas.microsoft.com/office/drawing/2014/main" id="{58FA7C4A-C2AE-4758-9448-71638E6C533B}"/>
              </a:ext>
            </a:extLst>
          </p:cNvPr>
          <p:cNvSpPr txBox="1"/>
          <p:nvPr/>
        </p:nvSpPr>
        <p:spPr>
          <a:xfrm>
            <a:off x="3365188" y="5809003"/>
            <a:ext cx="14297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a:t>
            </a: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4254758"/>
            <a:ext cx="896815" cy="13607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TextBox 53">
            <a:extLst>
              <a:ext uri="{FF2B5EF4-FFF2-40B4-BE49-F238E27FC236}">
                <a16:creationId xmlns:a16="http://schemas.microsoft.com/office/drawing/2014/main" id="{709B1041-3037-4433-8193-00E261E00575}"/>
              </a:ext>
            </a:extLst>
          </p:cNvPr>
          <p:cNvSpPr txBox="1"/>
          <p:nvPr/>
        </p:nvSpPr>
        <p:spPr>
          <a:xfrm>
            <a:off x="1039920" y="4709784"/>
            <a:ext cx="6715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$5.00</a:t>
            </a:r>
          </a:p>
        </p:txBody>
      </p:sp>
      <p:sp>
        <p:nvSpPr>
          <p:cNvPr id="56" name="TextBox 55">
            <a:extLst>
              <a:ext uri="{FF2B5EF4-FFF2-40B4-BE49-F238E27FC236}">
                <a16:creationId xmlns:a16="http://schemas.microsoft.com/office/drawing/2014/main" id="{9E3EB784-0396-4B90-9E7A-7486D097CF88}"/>
              </a:ext>
            </a:extLst>
          </p:cNvPr>
          <p:cNvSpPr txBox="1"/>
          <p:nvPr/>
        </p:nvSpPr>
        <p:spPr>
          <a:xfrm>
            <a:off x="3744213" y="3726778"/>
            <a:ext cx="78419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gradFill>
                  <a:gsLst>
                    <a:gs pos="2917">
                      <a:srgbClr val="1A1A1A"/>
                    </a:gs>
                    <a:gs pos="30000">
                      <a:srgbClr val="1A1A1A"/>
                    </a:gs>
                  </a:gsLst>
                  <a:lin ang="5400000" scaled="0"/>
                </a:gradFill>
                <a:latin typeface="Segoe UI"/>
              </a:rPr>
              <a:t>$12.50</a:t>
            </a:r>
            <a:endPar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9" name="TextBox 18">
            <a:extLst>
              <a:ext uri="{FF2B5EF4-FFF2-40B4-BE49-F238E27FC236}">
                <a16:creationId xmlns:a16="http://schemas.microsoft.com/office/drawing/2014/main" id="{60B9E4E6-836A-4143-9052-DD8E5FAE79C0}"/>
              </a:ext>
            </a:extLst>
          </p:cNvPr>
          <p:cNvSpPr txBox="1"/>
          <p:nvPr/>
        </p:nvSpPr>
        <p:spPr>
          <a:xfrm>
            <a:off x="5785352" y="1981328"/>
            <a:ext cx="79404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$31.00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691961" y="5809003"/>
            <a:ext cx="98084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Competitors</a:t>
            </a:r>
          </a:p>
        </p:txBody>
      </p:sp>
      <p:sp>
        <p:nvSpPr>
          <p:cNvPr id="34" name="TextBox 33">
            <a:extLst>
              <a:ext uri="{FF2B5EF4-FFF2-40B4-BE49-F238E27FC236}">
                <a16:creationId xmlns:a16="http://schemas.microsoft.com/office/drawing/2014/main" id="{123EB76B-6DAE-4943-A31F-188ED91E6571}"/>
              </a:ext>
            </a:extLst>
          </p:cNvPr>
          <p:cNvSpPr txBox="1"/>
          <p:nvPr/>
        </p:nvSpPr>
        <p:spPr>
          <a:xfrm>
            <a:off x="8082229" y="1647975"/>
            <a:ext cx="203870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Step up and save</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1374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780401" y="1371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537355" y="1371987"/>
            <a:ext cx="133575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Alternative</a:t>
            </a:r>
          </a:p>
        </p:txBody>
      </p:sp>
      <p:cxnSp>
        <p:nvCxnSpPr>
          <p:cNvPr id="50" name="Straight Connector 49">
            <a:extLst>
              <a:ext uri="{FF2B5EF4-FFF2-40B4-BE49-F238E27FC236}">
                <a16:creationId xmlns:a16="http://schemas.microsoft.com/office/drawing/2014/main" id="{DDDCA1C6-42ED-4B3A-AF8F-2218592BB5F3}"/>
              </a:ext>
            </a:extLst>
          </p:cNvPr>
          <p:cNvCxnSpPr>
            <a:cxnSpLocks/>
          </p:cNvCxnSpPr>
          <p:nvPr/>
        </p:nvCxnSpPr>
        <p:spPr>
          <a:xfrm>
            <a:off x="5728563" y="4254758"/>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A2E13A4-2D4C-494A-B48C-4C3C40D92AAD}"/>
              </a:ext>
            </a:extLst>
          </p:cNvPr>
          <p:cNvSpPr txBox="1"/>
          <p:nvPr/>
        </p:nvSpPr>
        <p:spPr>
          <a:xfrm>
            <a:off x="5841177" y="2441281"/>
            <a:ext cx="67158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+24%</a:t>
            </a:r>
          </a:p>
        </p:txBody>
      </p:sp>
      <p:sp>
        <p:nvSpPr>
          <p:cNvPr id="6" name="TextBox 5">
            <a:extLst>
              <a:ext uri="{FF2B5EF4-FFF2-40B4-BE49-F238E27FC236}">
                <a16:creationId xmlns:a16="http://schemas.microsoft.com/office/drawing/2014/main" id="{9ACC492C-A99A-43B4-A794-B2A785A63AEA}"/>
              </a:ext>
            </a:extLst>
          </p:cNvPr>
          <p:cNvSpPr txBox="1"/>
          <p:nvPr/>
        </p:nvSpPr>
        <p:spPr>
          <a:xfrm>
            <a:off x="8342156" y="2124901"/>
            <a:ext cx="3989031" cy="1477328"/>
          </a:xfrm>
          <a:prstGeom prst="rect">
            <a:avLst/>
          </a:prstGeom>
          <a:noFill/>
        </p:spPr>
        <p:txBody>
          <a:bodyPr wrap="square" lIns="0" tIns="0" rIns="0" bIns="0" rtlCol="0">
            <a:spAutoFit/>
          </a:bodyPr>
          <a:lstStyle/>
          <a:p>
            <a:pPr marL="0" marR="0" lvl="0" indent="0" algn="l" defTabSz="8667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Basic 	($5.00)</a:t>
            </a:r>
          </a:p>
          <a:p>
            <a:pPr defTabSz="866775">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r>
              <a:rPr lang="en-GB" sz="1200" b="1">
                <a:gradFill>
                  <a:gsLst>
                    <a:gs pos="2917">
                      <a:srgbClr val="1A1A1A"/>
                    </a:gs>
                    <a:gs pos="30000">
                      <a:srgbClr val="1A1A1A"/>
                    </a:gs>
                  </a:gsLst>
                  <a:lin ang="5400000" scaled="0"/>
                </a:gradFill>
                <a:latin typeface="Segoe UI"/>
              </a:rPr>
              <a:t>13.25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Apps for Business 	($8.25)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Bookings &amp; MileIQ</a:t>
            </a:r>
            <a:b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endPar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3" name="Rectangle 12">
            <a:extLst>
              <a:ext uri="{FF2B5EF4-FFF2-40B4-BE49-F238E27FC236}">
                <a16:creationId xmlns:a16="http://schemas.microsoft.com/office/drawing/2014/main" id="{CE281DAB-1361-4F7B-B21C-838F40E3CFCD}"/>
              </a:ext>
            </a:extLst>
          </p:cNvPr>
          <p:cNvSpPr/>
          <p:nvPr/>
        </p:nvSpPr>
        <p:spPr bwMode="auto">
          <a:xfrm>
            <a:off x="5728562" y="3195375"/>
            <a:ext cx="896815" cy="64633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5EADC3D3-3DD9-472C-B73F-5169CBE2EAEC}"/>
              </a:ext>
            </a:extLst>
          </p:cNvPr>
          <p:cNvSpPr txBox="1"/>
          <p:nvPr/>
        </p:nvSpPr>
        <p:spPr>
          <a:xfrm>
            <a:off x="8071482" y="3853300"/>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sp>
        <p:nvSpPr>
          <p:cNvPr id="16" name="Rectangle 15">
            <a:extLst>
              <a:ext uri="{FF2B5EF4-FFF2-40B4-BE49-F238E27FC236}">
                <a16:creationId xmlns:a16="http://schemas.microsoft.com/office/drawing/2014/main" id="{47940AF8-147C-4BE0-98E3-50E9627D5C53}"/>
              </a:ext>
            </a:extLst>
          </p:cNvPr>
          <p:cNvSpPr/>
          <p:nvPr/>
        </p:nvSpPr>
        <p:spPr bwMode="auto">
          <a:xfrm>
            <a:off x="5728563" y="2408593"/>
            <a:ext cx="896815" cy="773340"/>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6E3572BC-768D-43CB-989D-8F0477679827}"/>
              </a:ext>
            </a:extLst>
          </p:cNvPr>
          <p:cNvPicPr>
            <a:picLocks noChangeAspect="1"/>
          </p:cNvPicPr>
          <p:nvPr/>
        </p:nvPicPr>
        <p:blipFill>
          <a:blip r:embed="rId3"/>
          <a:stretch>
            <a:fillRect/>
          </a:stretch>
        </p:blipFill>
        <p:spPr>
          <a:xfrm>
            <a:off x="8198219" y="5335157"/>
            <a:ext cx="1130358" cy="285765"/>
          </a:xfrm>
          <a:prstGeom prst="rect">
            <a:avLst/>
          </a:prstGeom>
        </p:spPr>
      </p:pic>
      <p:pic>
        <p:nvPicPr>
          <p:cNvPr id="24" name="Picture 23">
            <a:extLst>
              <a:ext uri="{FF2B5EF4-FFF2-40B4-BE49-F238E27FC236}">
                <a16:creationId xmlns:a16="http://schemas.microsoft.com/office/drawing/2014/main" id="{02C0BB49-8BBF-4C9F-BC2D-DD166AB59F10}"/>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8198219" y="5975025"/>
            <a:ext cx="810687" cy="373173"/>
          </a:xfrm>
          <a:prstGeom prst="rect">
            <a:avLst/>
          </a:prstGeom>
        </p:spPr>
      </p:pic>
      <p:sp>
        <p:nvSpPr>
          <p:cNvPr id="26" name="Right Brace 25">
            <a:extLst>
              <a:ext uri="{FF2B5EF4-FFF2-40B4-BE49-F238E27FC236}">
                <a16:creationId xmlns:a16="http://schemas.microsoft.com/office/drawing/2014/main" id="{5DC18EB3-DCFB-4C94-9E5C-5AB381E31436}"/>
              </a:ext>
            </a:extLst>
          </p:cNvPr>
          <p:cNvSpPr/>
          <p:nvPr/>
        </p:nvSpPr>
        <p:spPr>
          <a:xfrm>
            <a:off x="10729906" y="2473611"/>
            <a:ext cx="99527" cy="588379"/>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0B6D13CE-5BA8-4997-8370-FDA798B665F7}"/>
              </a:ext>
            </a:extLst>
          </p:cNvPr>
          <p:cNvSpPr txBox="1"/>
          <p:nvPr/>
        </p:nvSpPr>
        <p:spPr>
          <a:xfrm>
            <a:off x="9465443" y="4617581"/>
            <a:ext cx="216731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71596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Premium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	</a:t>
            </a:r>
            <a:r>
              <a:rPr lang="en-GB" sz="1200" b="1">
                <a:gradFill>
                  <a:gsLst>
                    <a:gs pos="2917">
                      <a:srgbClr val="1A1A1A"/>
                    </a:gs>
                    <a:gs pos="30000">
                      <a:srgbClr val="1A1A1A"/>
                    </a:gs>
                  </a:gsLst>
                  <a:lin ang="5400000" scaled="0"/>
                </a:gradFill>
                <a:latin typeface="Segoe UI"/>
              </a:rPr>
              <a:t>$10.00</a:t>
            </a:r>
            <a:endParaRPr kumimoji="0" lang="en-GB" sz="1200" b="0" i="0" u="none" strike="noStrike" kern="1200" cap="none" spc="0" normalizeH="0" baseline="0" noProof="0">
              <a:ln>
                <a:noFill/>
              </a:ln>
              <a:solidFill>
                <a:srgbClr val="1A1A1A"/>
              </a:solidFill>
              <a:effectLst/>
              <a:uLnTx/>
              <a:uFillTx/>
              <a:latin typeface="Segoe UI"/>
              <a:ea typeface="+mn-ea"/>
              <a:cs typeface="+mn-cs"/>
            </a:endParaRPr>
          </a:p>
        </p:txBody>
      </p:sp>
      <p:sp>
        <p:nvSpPr>
          <p:cNvPr id="49" name="Right Brace 48">
            <a:extLst>
              <a:ext uri="{FF2B5EF4-FFF2-40B4-BE49-F238E27FC236}">
                <a16:creationId xmlns:a16="http://schemas.microsoft.com/office/drawing/2014/main" id="{7402C16B-CDA5-41D9-AD19-2F275A6C457B}"/>
              </a:ext>
            </a:extLst>
          </p:cNvPr>
          <p:cNvSpPr/>
          <p:nvPr/>
        </p:nvSpPr>
        <p:spPr>
          <a:xfrm>
            <a:off x="6762124" y="2399068"/>
            <a:ext cx="110932" cy="1855690"/>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22CBECF-647D-4E5B-8FA7-8BD72BCA00A6}"/>
              </a:ext>
            </a:extLst>
          </p:cNvPr>
          <p:cNvSpPr txBox="1"/>
          <p:nvPr/>
        </p:nvSpPr>
        <p:spPr>
          <a:xfrm>
            <a:off x="6836191" y="3171426"/>
            <a:ext cx="98933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+150%</a:t>
            </a:r>
            <a:endParaRPr kumimoji="0" lang="en-GB" sz="1400" b="0" i="0" u="none" strike="noStrike" kern="1200" cap="none" spc="0" normalizeH="0" baseline="0" noProof="0">
              <a:ln>
                <a:noFill/>
              </a:ln>
              <a:solidFill>
                <a:srgbClr val="1A1A1A"/>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BE4836E-084A-4F51-8F5C-2519DE161F22}"/>
              </a:ext>
            </a:extLst>
          </p:cNvPr>
          <p:cNvPicPr>
            <a:picLocks noChangeAspect="1"/>
          </p:cNvPicPr>
          <p:nvPr/>
        </p:nvPicPr>
        <p:blipFill>
          <a:blip r:embed="rId5"/>
          <a:stretch>
            <a:fillRect/>
          </a:stretch>
        </p:blipFill>
        <p:spPr>
          <a:xfrm>
            <a:off x="8218629" y="4627106"/>
            <a:ext cx="1282766" cy="254013"/>
          </a:xfrm>
          <a:prstGeom prst="rect">
            <a:avLst/>
          </a:prstGeom>
        </p:spPr>
      </p:pic>
      <p:sp>
        <p:nvSpPr>
          <p:cNvPr id="23" name="Rechteck 22">
            <a:extLst>
              <a:ext uri="{FF2B5EF4-FFF2-40B4-BE49-F238E27FC236}">
                <a16:creationId xmlns:a16="http://schemas.microsoft.com/office/drawing/2014/main" id="{38E9E86C-9F89-4F64-AD10-35170686AA9C}"/>
              </a:ext>
            </a:extLst>
          </p:cNvPr>
          <p:cNvSpPr/>
          <p:nvPr/>
        </p:nvSpPr>
        <p:spPr bwMode="auto">
          <a:xfrm>
            <a:off x="8198219" y="4347065"/>
            <a:ext cx="3346081" cy="61247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hteck 24">
            <a:extLst>
              <a:ext uri="{FF2B5EF4-FFF2-40B4-BE49-F238E27FC236}">
                <a16:creationId xmlns:a16="http://schemas.microsoft.com/office/drawing/2014/main" id="{01996D64-AB2D-473E-87A0-5586B72F3E15}"/>
              </a:ext>
            </a:extLst>
          </p:cNvPr>
          <p:cNvSpPr/>
          <p:nvPr/>
        </p:nvSpPr>
        <p:spPr bwMode="auto">
          <a:xfrm>
            <a:off x="8198218" y="5013482"/>
            <a:ext cx="3346081" cy="673332"/>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15">
            <a:extLst>
              <a:ext uri="{FF2B5EF4-FFF2-40B4-BE49-F238E27FC236}">
                <a16:creationId xmlns:a16="http://schemas.microsoft.com/office/drawing/2014/main" id="{C192A10B-6F66-4676-8984-1532445E8035}"/>
              </a:ext>
            </a:extLst>
          </p:cNvPr>
          <p:cNvSpPr/>
          <p:nvPr/>
        </p:nvSpPr>
        <p:spPr bwMode="auto">
          <a:xfrm>
            <a:off x="8198218" y="5727316"/>
            <a:ext cx="3346081" cy="673332"/>
          </a:xfrm>
          <a:prstGeom prst="rect">
            <a:avLst/>
          </a:prstGeom>
          <a:no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67037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1652953"/>
            <a:chOff x="585216" y="1649945"/>
            <a:chExt cx="7096841" cy="1652953"/>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116339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b="1"/>
                <a:t>Q: “I’m concerned about training and implementation costs.”</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a:t>A: Office integration enables your workers to use the Office apps that are deeply familiar to many—like Word, Excel, PowerPoint, Outlook, etc. New software makes remote work more available to employees, which is critical for maintaining productivity in the current economic landscape.</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a:t> Direct customers to https://aka.ms/SmallBusinessHelpAndLearning for additional help and learning resources. </a:t>
              </a: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549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3.33333E-6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Microsoft 365 Apps for Business</a:t>
            </a:r>
            <a:br>
              <a:rPr lang="en-GB" sz="4000"/>
            </a:br>
            <a:br>
              <a:rPr lang="en-GB" sz="4000"/>
            </a:br>
            <a:br>
              <a:rPr lang="en-GB" sz="4000"/>
            </a:br>
            <a:r>
              <a:rPr lang="en-GB" sz="4000">
                <a:latin typeface="+mn-lt"/>
              </a:rPr>
              <a:t>to </a:t>
            </a:r>
            <a:r>
              <a:rPr lang="en-GB" sz="4000">
                <a:solidFill>
                  <a:schemeClr val="accent1"/>
                </a:solidFill>
              </a:rPr>
              <a:t>Microsoft 365 Business Standard</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1"/>
            <a:ext cx="9401560" cy="365670"/>
          </a:xfrm>
        </p:spPr>
        <p:txBody>
          <a:bodyPr/>
          <a:lstStyle/>
          <a:p>
            <a:r>
              <a:rPr lang="en-GB" sz="1800"/>
              <a:t>Scenario 3</a:t>
            </a:r>
          </a:p>
        </p:txBody>
      </p:sp>
      <p:pic>
        <p:nvPicPr>
          <p:cNvPr id="26" name="Picture 25" descr="A picture containing clock&#10;&#10;Description automatically generated">
            <a:extLst>
              <a:ext uri="{FF2B5EF4-FFF2-40B4-BE49-F238E27FC236}">
                <a16:creationId xmlns:a16="http://schemas.microsoft.com/office/drawing/2014/main" id="{50F3837E-85D5-4B8E-8E1A-D420ACBC8653}"/>
              </a:ext>
            </a:extLst>
          </p:cNvPr>
          <p:cNvPicPr>
            <a:picLocks noChangeAspect="1"/>
          </p:cNvPicPr>
          <p:nvPr/>
        </p:nvPicPr>
        <p:blipFill>
          <a:blip r:embed="rId2"/>
          <a:stretch>
            <a:fillRect/>
          </a:stretch>
        </p:blipFill>
        <p:spPr>
          <a:xfrm>
            <a:off x="296422" y="4660158"/>
            <a:ext cx="677664" cy="677664"/>
          </a:xfrm>
          <a:prstGeom prst="rect">
            <a:avLst/>
          </a:prstGeom>
          <a:ln>
            <a:noFill/>
            <a:prstDash val="dash"/>
          </a:ln>
        </p:spPr>
      </p:pic>
      <p:pic>
        <p:nvPicPr>
          <p:cNvPr id="27" name="Picture 26" descr="A picture containing clock&#10;&#10;Description automatically generated">
            <a:extLst>
              <a:ext uri="{FF2B5EF4-FFF2-40B4-BE49-F238E27FC236}">
                <a16:creationId xmlns:a16="http://schemas.microsoft.com/office/drawing/2014/main" id="{9F17DB85-35FC-4B41-814E-C44395F555B6}"/>
              </a:ext>
            </a:extLst>
          </p:cNvPr>
          <p:cNvPicPr>
            <a:picLocks noChangeAspect="1"/>
          </p:cNvPicPr>
          <p:nvPr/>
        </p:nvPicPr>
        <p:blipFill>
          <a:blip r:embed="rId3"/>
          <a:stretch>
            <a:fillRect/>
          </a:stretch>
        </p:blipFill>
        <p:spPr>
          <a:xfrm>
            <a:off x="5632255" y="4670206"/>
            <a:ext cx="677664" cy="677664"/>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F5D65864-E08F-48DD-8F3D-9664D23CD96E}"/>
              </a:ext>
            </a:extLst>
          </p:cNvPr>
          <p:cNvPicPr>
            <a:picLocks noChangeAspect="1"/>
          </p:cNvPicPr>
          <p:nvPr/>
        </p:nvPicPr>
        <p:blipFill>
          <a:blip r:embed="rId4"/>
          <a:stretch>
            <a:fillRect/>
          </a:stretch>
        </p:blipFill>
        <p:spPr>
          <a:xfrm>
            <a:off x="7309308" y="4670125"/>
            <a:ext cx="677664" cy="677664"/>
          </a:xfrm>
          <a:prstGeom prst="rect">
            <a:avLst/>
          </a:prstGeom>
        </p:spPr>
      </p:pic>
      <p:pic>
        <p:nvPicPr>
          <p:cNvPr id="29" name="Picture 28" descr="A picture containing clock&#10;&#10;Description automatically generated">
            <a:extLst>
              <a:ext uri="{FF2B5EF4-FFF2-40B4-BE49-F238E27FC236}">
                <a16:creationId xmlns:a16="http://schemas.microsoft.com/office/drawing/2014/main" id="{FC6D1C3F-8937-4F75-BCA3-AEA28155134F}"/>
              </a:ext>
            </a:extLst>
          </p:cNvPr>
          <p:cNvPicPr>
            <a:picLocks noChangeAspect="1"/>
          </p:cNvPicPr>
          <p:nvPr/>
        </p:nvPicPr>
        <p:blipFill>
          <a:blip r:embed="rId5"/>
          <a:stretch>
            <a:fillRect/>
          </a:stretch>
        </p:blipFill>
        <p:spPr>
          <a:xfrm>
            <a:off x="855439" y="4660158"/>
            <a:ext cx="677664" cy="677664"/>
          </a:xfrm>
          <a:prstGeom prst="rect">
            <a:avLst/>
          </a:prstGeom>
        </p:spPr>
      </p:pic>
      <p:pic>
        <p:nvPicPr>
          <p:cNvPr id="31" name="Picture 30" descr="A close up of a logo&#10;&#10;Description automatically generated">
            <a:extLst>
              <a:ext uri="{FF2B5EF4-FFF2-40B4-BE49-F238E27FC236}">
                <a16:creationId xmlns:a16="http://schemas.microsoft.com/office/drawing/2014/main" id="{BAF469F2-30C5-4478-90D0-4C7380576AE3}"/>
              </a:ext>
            </a:extLst>
          </p:cNvPr>
          <p:cNvPicPr>
            <a:picLocks noChangeAspect="1"/>
          </p:cNvPicPr>
          <p:nvPr/>
        </p:nvPicPr>
        <p:blipFill>
          <a:blip r:embed="rId6"/>
          <a:stretch>
            <a:fillRect/>
          </a:stretch>
        </p:blipFill>
        <p:spPr>
          <a:xfrm>
            <a:off x="3866302" y="4670206"/>
            <a:ext cx="677664" cy="677664"/>
          </a:xfrm>
          <a:prstGeom prst="rect">
            <a:avLst/>
          </a:prstGeom>
        </p:spPr>
      </p:pic>
      <p:pic>
        <p:nvPicPr>
          <p:cNvPr id="33" name="Picture 32" descr="A close up of a logo&#10;&#10;Description automatically generated">
            <a:extLst>
              <a:ext uri="{FF2B5EF4-FFF2-40B4-BE49-F238E27FC236}">
                <a16:creationId xmlns:a16="http://schemas.microsoft.com/office/drawing/2014/main" id="{58062D27-A264-4E80-97A4-D88884F9573D}"/>
              </a:ext>
            </a:extLst>
          </p:cNvPr>
          <p:cNvPicPr>
            <a:picLocks noChangeAspect="1"/>
          </p:cNvPicPr>
          <p:nvPr/>
        </p:nvPicPr>
        <p:blipFill>
          <a:blip r:embed="rId7"/>
          <a:stretch>
            <a:fillRect/>
          </a:stretch>
        </p:blipFill>
        <p:spPr>
          <a:xfrm>
            <a:off x="4514220" y="4670206"/>
            <a:ext cx="677664" cy="677664"/>
          </a:xfrm>
          <a:prstGeom prst="rect">
            <a:avLst/>
          </a:prstGeom>
        </p:spPr>
      </p:pic>
      <p:pic>
        <p:nvPicPr>
          <p:cNvPr id="34" name="Picture 33" descr="A close up of a logo&#10;&#10;Description automatically generated">
            <a:extLst>
              <a:ext uri="{FF2B5EF4-FFF2-40B4-BE49-F238E27FC236}">
                <a16:creationId xmlns:a16="http://schemas.microsoft.com/office/drawing/2014/main" id="{A53E6FE0-453B-45AB-8316-59AE9BCA0C04}"/>
              </a:ext>
            </a:extLst>
          </p:cNvPr>
          <p:cNvPicPr>
            <a:picLocks noChangeAspect="1"/>
          </p:cNvPicPr>
          <p:nvPr/>
        </p:nvPicPr>
        <p:blipFill>
          <a:blip r:embed="rId8"/>
          <a:stretch>
            <a:fillRect/>
          </a:stretch>
        </p:blipFill>
        <p:spPr>
          <a:xfrm>
            <a:off x="6191273" y="4670206"/>
            <a:ext cx="677664" cy="677664"/>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44050179-7A20-4F5C-8D36-277304115F85}"/>
              </a:ext>
            </a:extLst>
          </p:cNvPr>
          <p:cNvPicPr>
            <a:picLocks noChangeAspect="1"/>
          </p:cNvPicPr>
          <p:nvPr/>
        </p:nvPicPr>
        <p:blipFill>
          <a:blip r:embed="rId9"/>
          <a:stretch>
            <a:fillRect/>
          </a:stretch>
        </p:blipFill>
        <p:spPr>
          <a:xfrm>
            <a:off x="6750290" y="4670206"/>
            <a:ext cx="677664" cy="677664"/>
          </a:xfrm>
          <a:prstGeom prst="rect">
            <a:avLst/>
          </a:prstGeom>
        </p:spPr>
      </p:pic>
      <p:pic>
        <p:nvPicPr>
          <p:cNvPr id="36" name="Picture 35" descr="A close up of a logo&#10;&#10;Description automatically generated">
            <a:extLst>
              <a:ext uri="{FF2B5EF4-FFF2-40B4-BE49-F238E27FC236}">
                <a16:creationId xmlns:a16="http://schemas.microsoft.com/office/drawing/2014/main" id="{CB00C149-91FB-4C1A-8FE6-DD72BB8A660E}"/>
              </a:ext>
            </a:extLst>
          </p:cNvPr>
          <p:cNvPicPr>
            <a:picLocks noChangeAspect="1"/>
          </p:cNvPicPr>
          <p:nvPr/>
        </p:nvPicPr>
        <p:blipFill>
          <a:blip r:embed="rId10"/>
          <a:stretch>
            <a:fillRect/>
          </a:stretch>
        </p:blipFill>
        <p:spPr>
          <a:xfrm>
            <a:off x="1414457" y="4660158"/>
            <a:ext cx="677664" cy="677664"/>
          </a:xfrm>
          <a:prstGeom prst="rect">
            <a:avLst/>
          </a:prstGeom>
        </p:spPr>
      </p:pic>
      <p:pic>
        <p:nvPicPr>
          <p:cNvPr id="37" name="Picture 36" descr="A picture containing clock&#10;&#10;Description automatically generated">
            <a:extLst>
              <a:ext uri="{FF2B5EF4-FFF2-40B4-BE49-F238E27FC236}">
                <a16:creationId xmlns:a16="http://schemas.microsoft.com/office/drawing/2014/main" id="{465BED2C-7A57-47EE-8F21-0E2615E1C9EC}"/>
              </a:ext>
            </a:extLst>
          </p:cNvPr>
          <p:cNvPicPr>
            <a:picLocks noChangeAspect="1"/>
          </p:cNvPicPr>
          <p:nvPr/>
        </p:nvPicPr>
        <p:blipFill>
          <a:blip r:embed="rId11"/>
          <a:stretch>
            <a:fillRect/>
          </a:stretch>
        </p:blipFill>
        <p:spPr>
          <a:xfrm>
            <a:off x="5073237" y="4670206"/>
            <a:ext cx="677664" cy="677664"/>
          </a:xfrm>
          <a:prstGeom prst="rect">
            <a:avLst/>
          </a:prstGeom>
        </p:spPr>
      </p:pic>
      <p:sp>
        <p:nvSpPr>
          <p:cNvPr id="38" name="TextBox 37">
            <a:extLst>
              <a:ext uri="{FF2B5EF4-FFF2-40B4-BE49-F238E27FC236}">
                <a16:creationId xmlns:a16="http://schemas.microsoft.com/office/drawing/2014/main" id="{D63FA36F-1623-4E06-9846-D82230D161B0}"/>
              </a:ext>
            </a:extLst>
          </p:cNvPr>
          <p:cNvSpPr txBox="1"/>
          <p:nvPr/>
        </p:nvSpPr>
        <p:spPr>
          <a:xfrm>
            <a:off x="380490"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39" name="TextBox 38">
            <a:extLst>
              <a:ext uri="{FF2B5EF4-FFF2-40B4-BE49-F238E27FC236}">
                <a16:creationId xmlns:a16="http://schemas.microsoft.com/office/drawing/2014/main" id="{CD2534F4-616A-4B12-B756-F922DC1779B9}"/>
              </a:ext>
            </a:extLst>
          </p:cNvPr>
          <p:cNvSpPr txBox="1"/>
          <p:nvPr/>
        </p:nvSpPr>
        <p:spPr>
          <a:xfrm>
            <a:off x="923034"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40" name="TextBox 39">
            <a:extLst>
              <a:ext uri="{FF2B5EF4-FFF2-40B4-BE49-F238E27FC236}">
                <a16:creationId xmlns:a16="http://schemas.microsoft.com/office/drawing/2014/main" id="{852B6EA3-31A8-479E-AE91-AB3D8B344705}"/>
              </a:ext>
            </a:extLst>
          </p:cNvPr>
          <p:cNvSpPr txBox="1"/>
          <p:nvPr/>
        </p:nvSpPr>
        <p:spPr>
          <a:xfrm>
            <a:off x="1482074"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41" name="TextBox 40">
            <a:extLst>
              <a:ext uri="{FF2B5EF4-FFF2-40B4-BE49-F238E27FC236}">
                <a16:creationId xmlns:a16="http://schemas.microsoft.com/office/drawing/2014/main" id="{4E232FA1-9CBD-47AA-B9A6-65D12DF2B047}"/>
              </a:ext>
            </a:extLst>
          </p:cNvPr>
          <p:cNvSpPr txBox="1"/>
          <p:nvPr/>
        </p:nvSpPr>
        <p:spPr>
          <a:xfrm>
            <a:off x="393394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42" name="TextBox 41">
            <a:extLst>
              <a:ext uri="{FF2B5EF4-FFF2-40B4-BE49-F238E27FC236}">
                <a16:creationId xmlns:a16="http://schemas.microsoft.com/office/drawing/2014/main" id="{FC1FFF5F-E228-4C71-A6B6-3E2E9FF71976}"/>
              </a:ext>
            </a:extLst>
          </p:cNvPr>
          <p:cNvSpPr txBox="1"/>
          <p:nvPr/>
        </p:nvSpPr>
        <p:spPr>
          <a:xfrm>
            <a:off x="458188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43" name="TextBox 42">
            <a:extLst>
              <a:ext uri="{FF2B5EF4-FFF2-40B4-BE49-F238E27FC236}">
                <a16:creationId xmlns:a16="http://schemas.microsoft.com/office/drawing/2014/main" id="{4C867D5B-6E5F-4B44-B830-902D35956844}"/>
              </a:ext>
            </a:extLst>
          </p:cNvPr>
          <p:cNvSpPr txBox="1"/>
          <p:nvPr/>
        </p:nvSpPr>
        <p:spPr>
          <a:xfrm>
            <a:off x="514092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44" name="TextBox 43">
            <a:extLst>
              <a:ext uri="{FF2B5EF4-FFF2-40B4-BE49-F238E27FC236}">
                <a16:creationId xmlns:a16="http://schemas.microsoft.com/office/drawing/2014/main" id="{831B3936-EC56-4B1D-885D-23B849A7EF1F}"/>
              </a:ext>
            </a:extLst>
          </p:cNvPr>
          <p:cNvSpPr txBox="1"/>
          <p:nvPr/>
        </p:nvSpPr>
        <p:spPr>
          <a:xfrm>
            <a:off x="569996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45" name="TextBox 44">
            <a:extLst>
              <a:ext uri="{FF2B5EF4-FFF2-40B4-BE49-F238E27FC236}">
                <a16:creationId xmlns:a16="http://schemas.microsoft.com/office/drawing/2014/main" id="{D9D8D940-9AB5-40D2-8D84-D9D83E322DFF}"/>
              </a:ext>
            </a:extLst>
          </p:cNvPr>
          <p:cNvSpPr txBox="1"/>
          <p:nvPr/>
        </p:nvSpPr>
        <p:spPr>
          <a:xfrm>
            <a:off x="6228271" y="5236081"/>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46" name="TextBox 45">
            <a:extLst>
              <a:ext uri="{FF2B5EF4-FFF2-40B4-BE49-F238E27FC236}">
                <a16:creationId xmlns:a16="http://schemas.microsoft.com/office/drawing/2014/main" id="{C74D66AC-A9D3-47B7-A335-61FCB7E44F37}"/>
              </a:ext>
            </a:extLst>
          </p:cNvPr>
          <p:cNvSpPr txBox="1"/>
          <p:nvPr/>
        </p:nvSpPr>
        <p:spPr>
          <a:xfrm>
            <a:off x="681804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47" name="TextBox 46">
            <a:extLst>
              <a:ext uri="{FF2B5EF4-FFF2-40B4-BE49-F238E27FC236}">
                <a16:creationId xmlns:a16="http://schemas.microsoft.com/office/drawing/2014/main" id="{E4C70DD6-7CF7-41D9-9EF2-C06E1D349319}"/>
              </a:ext>
            </a:extLst>
          </p:cNvPr>
          <p:cNvSpPr txBox="1"/>
          <p:nvPr/>
        </p:nvSpPr>
        <p:spPr>
          <a:xfrm>
            <a:off x="737708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48" name="Picture 12" descr="See the source image">
            <a:extLst>
              <a:ext uri="{FF2B5EF4-FFF2-40B4-BE49-F238E27FC236}">
                <a16:creationId xmlns:a16="http://schemas.microsoft.com/office/drawing/2014/main" id="{496C9531-4EAA-4761-96F2-4D9A74745D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8006" y="4843948"/>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9402C57-45A7-44AF-9F28-08BD106E8530}"/>
              </a:ext>
            </a:extLst>
          </p:cNvPr>
          <p:cNvSpPr txBox="1"/>
          <p:nvPr/>
        </p:nvSpPr>
        <p:spPr>
          <a:xfrm>
            <a:off x="2105517" y="5179522"/>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50" name="Group 49">
            <a:extLst>
              <a:ext uri="{FF2B5EF4-FFF2-40B4-BE49-F238E27FC236}">
                <a16:creationId xmlns:a16="http://schemas.microsoft.com/office/drawing/2014/main" id="{DB34A67B-FA70-4F61-894F-934504BC8583}"/>
              </a:ext>
            </a:extLst>
          </p:cNvPr>
          <p:cNvGrpSpPr/>
          <p:nvPr/>
        </p:nvGrpSpPr>
        <p:grpSpPr>
          <a:xfrm>
            <a:off x="3338588" y="4804116"/>
            <a:ext cx="419329" cy="413798"/>
            <a:chOff x="6476801" y="488780"/>
            <a:chExt cx="963217" cy="950515"/>
          </a:xfrm>
        </p:grpSpPr>
        <p:pic>
          <p:nvPicPr>
            <p:cNvPr id="53" name="Picture 52">
              <a:extLst>
                <a:ext uri="{FF2B5EF4-FFF2-40B4-BE49-F238E27FC236}">
                  <a16:creationId xmlns:a16="http://schemas.microsoft.com/office/drawing/2014/main" id="{CFD4A55A-C2BC-40C1-99DA-DDA933D350F8}"/>
                </a:ext>
              </a:extLst>
            </p:cNvPr>
            <p:cNvPicPr>
              <a:picLocks noChangeAspect="1"/>
            </p:cNvPicPr>
            <p:nvPr/>
          </p:nvPicPr>
          <p:blipFill rotWithShape="1">
            <a:blip r:embed="rId13"/>
            <a:srcRect l="60866" r="30240"/>
            <a:stretch/>
          </p:blipFill>
          <p:spPr>
            <a:xfrm>
              <a:off x="6476801" y="488780"/>
              <a:ext cx="725503" cy="604547"/>
            </a:xfrm>
            <a:prstGeom prst="rect">
              <a:avLst/>
            </a:prstGeom>
          </p:spPr>
        </p:pic>
        <p:pic>
          <p:nvPicPr>
            <p:cNvPr id="51" name="Picture 50">
              <a:extLst>
                <a:ext uri="{FF2B5EF4-FFF2-40B4-BE49-F238E27FC236}">
                  <a16:creationId xmlns:a16="http://schemas.microsoft.com/office/drawing/2014/main" id="{850CD7AE-6787-46A7-ABA5-7BE4C41920DC}"/>
                </a:ext>
              </a:extLst>
            </p:cNvPr>
            <p:cNvPicPr>
              <a:picLocks noChangeAspect="1"/>
            </p:cNvPicPr>
            <p:nvPr/>
          </p:nvPicPr>
          <p:blipFill rotWithShape="1">
            <a:blip r:embed="rId13"/>
            <a:srcRect l="-102" r="92030"/>
            <a:stretch/>
          </p:blipFill>
          <p:spPr>
            <a:xfrm>
              <a:off x="6812406" y="863128"/>
              <a:ext cx="627612" cy="576167"/>
            </a:xfrm>
            <a:prstGeom prst="diamond">
              <a:avLst/>
            </a:prstGeom>
          </p:spPr>
        </p:pic>
      </p:grpSp>
      <p:sp>
        <p:nvSpPr>
          <p:cNvPr id="55" name="TextBox 54">
            <a:extLst>
              <a:ext uri="{FF2B5EF4-FFF2-40B4-BE49-F238E27FC236}">
                <a16:creationId xmlns:a16="http://schemas.microsoft.com/office/drawing/2014/main" id="{085F990E-4ABC-4142-8582-6ACFBE568431}"/>
              </a:ext>
            </a:extLst>
          </p:cNvPr>
          <p:cNvSpPr txBox="1"/>
          <p:nvPr/>
        </p:nvSpPr>
        <p:spPr>
          <a:xfrm>
            <a:off x="3139336" y="5223855"/>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3" name="Picture 2" descr="A picture containing clock&#10;&#10;Description automatically generated">
            <a:extLst>
              <a:ext uri="{FF2B5EF4-FFF2-40B4-BE49-F238E27FC236}">
                <a16:creationId xmlns:a16="http://schemas.microsoft.com/office/drawing/2014/main" id="{C9524B07-9AE0-416D-A727-62A621268EAD}"/>
              </a:ext>
            </a:extLst>
          </p:cNvPr>
          <p:cNvPicPr>
            <a:picLocks noChangeAspect="1"/>
          </p:cNvPicPr>
          <p:nvPr/>
        </p:nvPicPr>
        <p:blipFill>
          <a:blip r:embed="rId3"/>
          <a:stretch>
            <a:fillRect/>
          </a:stretch>
        </p:blipFill>
        <p:spPr>
          <a:xfrm>
            <a:off x="2121743" y="2953615"/>
            <a:ext cx="677664" cy="6776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5BEF031-E77B-466F-BC50-507761480EA8}"/>
              </a:ext>
            </a:extLst>
          </p:cNvPr>
          <p:cNvPicPr>
            <a:picLocks noChangeAspect="1"/>
          </p:cNvPicPr>
          <p:nvPr/>
        </p:nvPicPr>
        <p:blipFill>
          <a:blip r:embed="rId4"/>
          <a:stretch>
            <a:fillRect/>
          </a:stretch>
        </p:blipFill>
        <p:spPr>
          <a:xfrm>
            <a:off x="3798796" y="2953534"/>
            <a:ext cx="677664" cy="677664"/>
          </a:xfrm>
          <a:prstGeom prst="rect">
            <a:avLst/>
          </a:prstGeom>
        </p:spPr>
      </p:pic>
      <p:pic>
        <p:nvPicPr>
          <p:cNvPr id="30" name="Picture 29" descr="A close up of a logo&#10;&#10;Description automatically generated">
            <a:extLst>
              <a:ext uri="{FF2B5EF4-FFF2-40B4-BE49-F238E27FC236}">
                <a16:creationId xmlns:a16="http://schemas.microsoft.com/office/drawing/2014/main" id="{E8987531-F163-41C9-9012-89B97ACE76A3}"/>
              </a:ext>
            </a:extLst>
          </p:cNvPr>
          <p:cNvPicPr>
            <a:picLocks noChangeAspect="1"/>
          </p:cNvPicPr>
          <p:nvPr/>
        </p:nvPicPr>
        <p:blipFill>
          <a:blip r:embed="rId6"/>
          <a:stretch>
            <a:fillRect/>
          </a:stretch>
        </p:blipFill>
        <p:spPr>
          <a:xfrm>
            <a:off x="355790" y="2953615"/>
            <a:ext cx="677664" cy="677664"/>
          </a:xfrm>
          <a:prstGeom prst="rect">
            <a:avLst/>
          </a:prstGeom>
        </p:spPr>
      </p:pic>
      <p:pic>
        <p:nvPicPr>
          <p:cNvPr id="32" name="Picture 31" descr="A close up of a logo&#10;&#10;Description automatically generated">
            <a:extLst>
              <a:ext uri="{FF2B5EF4-FFF2-40B4-BE49-F238E27FC236}">
                <a16:creationId xmlns:a16="http://schemas.microsoft.com/office/drawing/2014/main" id="{D98B9B46-7CD5-4678-B8AB-56FE9C380990}"/>
              </a:ext>
            </a:extLst>
          </p:cNvPr>
          <p:cNvPicPr>
            <a:picLocks noChangeAspect="1"/>
          </p:cNvPicPr>
          <p:nvPr/>
        </p:nvPicPr>
        <p:blipFill>
          <a:blip r:embed="rId7"/>
          <a:stretch>
            <a:fillRect/>
          </a:stretch>
        </p:blipFill>
        <p:spPr>
          <a:xfrm>
            <a:off x="1003708" y="2953615"/>
            <a:ext cx="677664" cy="677664"/>
          </a:xfrm>
          <a:prstGeom prst="rect">
            <a:avLst/>
          </a:prstGeom>
        </p:spPr>
      </p:pic>
      <p:pic>
        <p:nvPicPr>
          <p:cNvPr id="65" name="Picture 64" descr="A close up of a logo&#10;&#10;Description automatically generated">
            <a:extLst>
              <a:ext uri="{FF2B5EF4-FFF2-40B4-BE49-F238E27FC236}">
                <a16:creationId xmlns:a16="http://schemas.microsoft.com/office/drawing/2014/main" id="{B9E680F4-9848-433C-B24A-9C4FE552FB5C}"/>
              </a:ext>
            </a:extLst>
          </p:cNvPr>
          <p:cNvPicPr>
            <a:picLocks noChangeAspect="1"/>
          </p:cNvPicPr>
          <p:nvPr/>
        </p:nvPicPr>
        <p:blipFill>
          <a:blip r:embed="rId8"/>
          <a:stretch>
            <a:fillRect/>
          </a:stretch>
        </p:blipFill>
        <p:spPr>
          <a:xfrm>
            <a:off x="2680761" y="2953615"/>
            <a:ext cx="677664" cy="677664"/>
          </a:xfrm>
          <a:prstGeom prst="rect">
            <a:avLst/>
          </a:prstGeom>
        </p:spPr>
      </p:pic>
      <p:pic>
        <p:nvPicPr>
          <p:cNvPr id="67" name="Picture 66" descr="A picture containing clock&#10;&#10;Description automatically generated">
            <a:extLst>
              <a:ext uri="{FF2B5EF4-FFF2-40B4-BE49-F238E27FC236}">
                <a16:creationId xmlns:a16="http://schemas.microsoft.com/office/drawing/2014/main" id="{B09603BC-E5A7-41A0-ADF5-008075D5442A}"/>
              </a:ext>
            </a:extLst>
          </p:cNvPr>
          <p:cNvPicPr>
            <a:picLocks noChangeAspect="1"/>
          </p:cNvPicPr>
          <p:nvPr/>
        </p:nvPicPr>
        <p:blipFill>
          <a:blip r:embed="rId9"/>
          <a:stretch>
            <a:fillRect/>
          </a:stretch>
        </p:blipFill>
        <p:spPr>
          <a:xfrm>
            <a:off x="3239778" y="2953615"/>
            <a:ext cx="677664" cy="677664"/>
          </a:xfrm>
          <a:prstGeom prst="rect">
            <a:avLst/>
          </a:prstGeom>
        </p:spPr>
      </p:pic>
      <p:pic>
        <p:nvPicPr>
          <p:cNvPr id="69" name="Picture 68" descr="A picture containing clock&#10;&#10;Description automatically generated">
            <a:extLst>
              <a:ext uri="{FF2B5EF4-FFF2-40B4-BE49-F238E27FC236}">
                <a16:creationId xmlns:a16="http://schemas.microsoft.com/office/drawing/2014/main" id="{3E8A2F5E-8A7D-4C5E-9EA8-FF806C72F94B}"/>
              </a:ext>
            </a:extLst>
          </p:cNvPr>
          <p:cNvPicPr>
            <a:picLocks noChangeAspect="1"/>
          </p:cNvPicPr>
          <p:nvPr/>
        </p:nvPicPr>
        <p:blipFill>
          <a:blip r:embed="rId11"/>
          <a:stretch>
            <a:fillRect/>
          </a:stretch>
        </p:blipFill>
        <p:spPr>
          <a:xfrm>
            <a:off x="1562725" y="2953615"/>
            <a:ext cx="677664" cy="677664"/>
          </a:xfrm>
          <a:prstGeom prst="rect">
            <a:avLst/>
          </a:prstGeom>
        </p:spPr>
      </p:pic>
      <p:sp>
        <p:nvSpPr>
          <p:cNvPr id="71" name="TextBox 70">
            <a:extLst>
              <a:ext uri="{FF2B5EF4-FFF2-40B4-BE49-F238E27FC236}">
                <a16:creationId xmlns:a16="http://schemas.microsoft.com/office/drawing/2014/main" id="{C519196F-96EE-49A7-8BF5-E25509DAB700}"/>
              </a:ext>
            </a:extLst>
          </p:cNvPr>
          <p:cNvSpPr txBox="1"/>
          <p:nvPr/>
        </p:nvSpPr>
        <p:spPr>
          <a:xfrm>
            <a:off x="423431" y="351949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73" name="TextBox 72">
            <a:extLst>
              <a:ext uri="{FF2B5EF4-FFF2-40B4-BE49-F238E27FC236}">
                <a16:creationId xmlns:a16="http://schemas.microsoft.com/office/drawing/2014/main" id="{E84811C6-8994-4782-85FB-1CBAD85A4E60}"/>
              </a:ext>
            </a:extLst>
          </p:cNvPr>
          <p:cNvSpPr txBox="1"/>
          <p:nvPr/>
        </p:nvSpPr>
        <p:spPr>
          <a:xfrm>
            <a:off x="1071371" y="351949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75" name="TextBox 74">
            <a:extLst>
              <a:ext uri="{FF2B5EF4-FFF2-40B4-BE49-F238E27FC236}">
                <a16:creationId xmlns:a16="http://schemas.microsoft.com/office/drawing/2014/main" id="{B76C0C66-F597-4BC2-AA27-F57FC4F4CE16}"/>
              </a:ext>
            </a:extLst>
          </p:cNvPr>
          <p:cNvSpPr txBox="1"/>
          <p:nvPr/>
        </p:nvSpPr>
        <p:spPr>
          <a:xfrm>
            <a:off x="1630411" y="351949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77" name="TextBox 76">
            <a:extLst>
              <a:ext uri="{FF2B5EF4-FFF2-40B4-BE49-F238E27FC236}">
                <a16:creationId xmlns:a16="http://schemas.microsoft.com/office/drawing/2014/main" id="{E6F097DA-6E55-488F-BB3F-99705A549E7C}"/>
              </a:ext>
            </a:extLst>
          </p:cNvPr>
          <p:cNvSpPr txBox="1"/>
          <p:nvPr/>
        </p:nvSpPr>
        <p:spPr>
          <a:xfrm>
            <a:off x="2189451" y="351949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79" name="TextBox 78">
            <a:extLst>
              <a:ext uri="{FF2B5EF4-FFF2-40B4-BE49-F238E27FC236}">
                <a16:creationId xmlns:a16="http://schemas.microsoft.com/office/drawing/2014/main" id="{ECA54F65-CC21-49EF-A408-957D9A5F0D4F}"/>
              </a:ext>
            </a:extLst>
          </p:cNvPr>
          <p:cNvSpPr txBox="1"/>
          <p:nvPr/>
        </p:nvSpPr>
        <p:spPr>
          <a:xfrm>
            <a:off x="2717759" y="3519490"/>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81" name="TextBox 80">
            <a:extLst>
              <a:ext uri="{FF2B5EF4-FFF2-40B4-BE49-F238E27FC236}">
                <a16:creationId xmlns:a16="http://schemas.microsoft.com/office/drawing/2014/main" id="{C56938F5-FE1F-4593-939B-AA96D359A192}"/>
              </a:ext>
            </a:extLst>
          </p:cNvPr>
          <p:cNvSpPr txBox="1"/>
          <p:nvPr/>
        </p:nvSpPr>
        <p:spPr>
          <a:xfrm>
            <a:off x="3307531" y="351949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83" name="TextBox 82">
            <a:extLst>
              <a:ext uri="{FF2B5EF4-FFF2-40B4-BE49-F238E27FC236}">
                <a16:creationId xmlns:a16="http://schemas.microsoft.com/office/drawing/2014/main" id="{C024AE43-292E-4FE2-8A2B-F799386E4699}"/>
              </a:ext>
            </a:extLst>
          </p:cNvPr>
          <p:cNvSpPr txBox="1"/>
          <p:nvPr/>
        </p:nvSpPr>
        <p:spPr>
          <a:xfrm>
            <a:off x="3866571" y="351949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85" name="Picture 8" descr="See the source image">
            <a:extLst>
              <a:ext uri="{FF2B5EF4-FFF2-40B4-BE49-F238E27FC236}">
                <a16:creationId xmlns:a16="http://schemas.microsoft.com/office/drawing/2014/main" id="{32C69C51-179A-4721-AA75-CDFC1F0C64E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250" r="27713"/>
          <a:stretch/>
        </p:blipFill>
        <p:spPr bwMode="auto">
          <a:xfrm>
            <a:off x="2712421" y="4812224"/>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7EE98C1A-2CD7-4ECC-A719-9ED71E4EECFB}"/>
              </a:ext>
            </a:extLst>
          </p:cNvPr>
          <p:cNvSpPr txBox="1"/>
          <p:nvPr/>
        </p:nvSpPr>
        <p:spPr>
          <a:xfrm>
            <a:off x="2563467" y="5221933"/>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59" name="Group 58">
            <a:extLst>
              <a:ext uri="{FF2B5EF4-FFF2-40B4-BE49-F238E27FC236}">
                <a16:creationId xmlns:a16="http://schemas.microsoft.com/office/drawing/2014/main" id="{C31BAD61-FD4F-44CF-A8BF-7A5D9C588173}"/>
              </a:ext>
            </a:extLst>
          </p:cNvPr>
          <p:cNvGrpSpPr/>
          <p:nvPr/>
        </p:nvGrpSpPr>
        <p:grpSpPr>
          <a:xfrm>
            <a:off x="8824686" y="-20712"/>
            <a:ext cx="3380745" cy="3921664"/>
            <a:chOff x="8824686" y="-20712"/>
            <a:chExt cx="3380745" cy="3921664"/>
          </a:xfrm>
        </p:grpSpPr>
        <p:sp>
          <p:nvSpPr>
            <p:cNvPr id="60" name="Isosceles Triangle 59">
              <a:extLst>
                <a:ext uri="{FF2B5EF4-FFF2-40B4-BE49-F238E27FC236}">
                  <a16:creationId xmlns:a16="http://schemas.microsoft.com/office/drawing/2014/main" id="{8FD95561-A59C-4DDB-9E6D-69FCFBE4A9BC}"/>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61" name="Isosceles Triangle 60">
              <a:extLst>
                <a:ext uri="{FF2B5EF4-FFF2-40B4-BE49-F238E27FC236}">
                  <a16:creationId xmlns:a16="http://schemas.microsoft.com/office/drawing/2014/main" id="{B41F4724-6D5C-4D1C-9061-22C62F4F860E}"/>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52" name="Picture 17" descr="Logo&#10;&#10;Description automatically generated">
            <a:extLst>
              <a:ext uri="{FF2B5EF4-FFF2-40B4-BE49-F238E27FC236}">
                <a16:creationId xmlns:a16="http://schemas.microsoft.com/office/drawing/2014/main" id="{DCCB837A-59C5-4906-96A6-996E19151B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4523" y="4804273"/>
            <a:ext cx="476135" cy="476135"/>
          </a:xfrm>
          <a:prstGeom prst="rect">
            <a:avLst/>
          </a:prstGeom>
        </p:spPr>
      </p:pic>
      <p:sp>
        <p:nvSpPr>
          <p:cNvPr id="56" name="TextBox 19">
            <a:extLst>
              <a:ext uri="{FF2B5EF4-FFF2-40B4-BE49-F238E27FC236}">
                <a16:creationId xmlns:a16="http://schemas.microsoft.com/office/drawing/2014/main" id="{20DFBDD6-E17D-430F-B5BB-43519F720AE4}"/>
              </a:ext>
            </a:extLst>
          </p:cNvPr>
          <p:cNvSpPr txBox="1"/>
          <p:nvPr/>
        </p:nvSpPr>
        <p:spPr>
          <a:xfrm>
            <a:off x="7868325" y="5242709"/>
            <a:ext cx="675149" cy="217239"/>
          </a:xfrm>
          <a:prstGeom prst="rect">
            <a:avLst/>
          </a:prstGeom>
          <a:noFill/>
        </p:spPr>
        <p:txBody>
          <a:bodyPr wrap="square" lIns="0" tIns="0" rIns="0" bIns="0" rtlCol="0">
            <a:spAutoFit/>
          </a:bodyPr>
          <a:lstStyle>
            <a:defPPr>
              <a:defRPr lang="en-US"/>
            </a:defPPr>
            <a:lvl1pPr marR="0" lvl="0" indent="0" algn="ctr" defTabSz="914314" fontAlgn="auto">
              <a:lnSpc>
                <a:spcPct val="90000"/>
              </a:lnSpc>
              <a:spcBef>
                <a:spcPts val="0"/>
              </a:spcBef>
              <a:spcAft>
                <a:spcPts val="588"/>
              </a:spcAft>
              <a:buClrTx/>
              <a:buSzTx/>
              <a:buFontTx/>
              <a:buNone/>
              <a:tabLst/>
              <a:defRPr kumimoji="0" sz="784" b="0" i="0" u="none" strike="noStrike" cap="none" spc="0" normalizeH="0" baseline="0">
                <a:ln>
                  <a:noFill/>
                </a:ln>
                <a:solidFill>
                  <a:srgbClr val="282828"/>
                </a:solidFill>
                <a:effectLst/>
                <a:uLnTx/>
                <a:uFillTx/>
                <a:latin typeface="Segoe UI"/>
              </a:defRPr>
            </a:lvl1pPr>
          </a:lstStyle>
          <a:p>
            <a:r>
              <a:rPr lang="en-US"/>
              <a:t>Bookings</a:t>
            </a:r>
            <a:br>
              <a:rPr lang="en-US"/>
            </a:br>
            <a:r>
              <a:rPr lang="en-US"/>
              <a:t>&amp; MileIQ</a:t>
            </a:r>
          </a:p>
        </p:txBody>
      </p:sp>
      <p:pic>
        <p:nvPicPr>
          <p:cNvPr id="6" name="Picture 5">
            <a:extLst>
              <a:ext uri="{FF2B5EF4-FFF2-40B4-BE49-F238E27FC236}">
                <a16:creationId xmlns:a16="http://schemas.microsoft.com/office/drawing/2014/main" id="{078E8BEE-FCC3-4C36-8208-A15B8A6C14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72538" y="4753177"/>
            <a:ext cx="463442" cy="463442"/>
          </a:xfrm>
          <a:prstGeom prst="rect">
            <a:avLst/>
          </a:prstGeom>
        </p:spPr>
      </p:pic>
      <p:sp>
        <p:nvSpPr>
          <p:cNvPr id="7" name="TextBox 6">
            <a:extLst>
              <a:ext uri="{FF2B5EF4-FFF2-40B4-BE49-F238E27FC236}">
                <a16:creationId xmlns:a16="http://schemas.microsoft.com/office/drawing/2014/main" id="{59D254B1-2A4B-41B8-B2BA-FE8E91380988}"/>
              </a:ext>
            </a:extLst>
          </p:cNvPr>
          <p:cNvSpPr txBox="1"/>
          <p:nvPr/>
        </p:nvSpPr>
        <p:spPr>
          <a:xfrm>
            <a:off x="8948694" y="5225988"/>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F24BA23-07EB-4158-9E2F-442EF76406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16501" y="4761545"/>
            <a:ext cx="463442" cy="463442"/>
          </a:xfrm>
          <a:prstGeom prst="rect">
            <a:avLst/>
          </a:prstGeom>
        </p:spPr>
      </p:pic>
      <p:sp>
        <p:nvSpPr>
          <p:cNvPr id="9" name="TextBox 8">
            <a:extLst>
              <a:ext uri="{FF2B5EF4-FFF2-40B4-BE49-F238E27FC236}">
                <a16:creationId xmlns:a16="http://schemas.microsoft.com/office/drawing/2014/main" id="{7C848BCB-91A1-4773-B6E9-6E43B9D30C20}"/>
              </a:ext>
            </a:extLst>
          </p:cNvPr>
          <p:cNvSpPr txBox="1"/>
          <p:nvPr/>
        </p:nvSpPr>
        <p:spPr>
          <a:xfrm>
            <a:off x="8475741" y="5212304"/>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a:t>
            </a:r>
          </a:p>
        </p:txBody>
      </p:sp>
      <p:pic>
        <p:nvPicPr>
          <p:cNvPr id="10" name="Picture 9">
            <a:extLst>
              <a:ext uri="{FF2B5EF4-FFF2-40B4-BE49-F238E27FC236}">
                <a16:creationId xmlns:a16="http://schemas.microsoft.com/office/drawing/2014/main" id="{D89A403F-4488-40B4-97B9-76F2EBE7004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30437" y="4725801"/>
            <a:ext cx="528607" cy="528607"/>
          </a:xfrm>
          <a:prstGeom prst="rect">
            <a:avLst/>
          </a:prstGeom>
        </p:spPr>
      </p:pic>
      <p:sp>
        <p:nvSpPr>
          <p:cNvPr id="11" name="TextBox 10">
            <a:extLst>
              <a:ext uri="{FF2B5EF4-FFF2-40B4-BE49-F238E27FC236}">
                <a16:creationId xmlns:a16="http://schemas.microsoft.com/office/drawing/2014/main" id="{1AF2B7F1-086B-4A92-955B-46E0A1FE90C8}"/>
              </a:ext>
            </a:extLst>
          </p:cNvPr>
          <p:cNvSpPr txBox="1"/>
          <p:nvPr/>
        </p:nvSpPr>
        <p:spPr>
          <a:xfrm>
            <a:off x="9544205" y="5218573"/>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4" name="Picture 13">
            <a:extLst>
              <a:ext uri="{FF2B5EF4-FFF2-40B4-BE49-F238E27FC236}">
                <a16:creationId xmlns:a16="http://schemas.microsoft.com/office/drawing/2014/main" id="{69B290EF-E2DF-48F2-BA98-06AE9804DE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31113" y="3034516"/>
            <a:ext cx="521939" cy="521939"/>
          </a:xfrm>
          <a:prstGeom prst="rect">
            <a:avLst/>
          </a:prstGeom>
        </p:spPr>
      </p:pic>
      <p:sp>
        <p:nvSpPr>
          <p:cNvPr id="15" name="TextBox 14">
            <a:extLst>
              <a:ext uri="{FF2B5EF4-FFF2-40B4-BE49-F238E27FC236}">
                <a16:creationId xmlns:a16="http://schemas.microsoft.com/office/drawing/2014/main" id="{632855C5-7411-4DAC-95F2-40E32BF59BE9}"/>
              </a:ext>
            </a:extLst>
          </p:cNvPr>
          <p:cNvSpPr txBox="1"/>
          <p:nvPr/>
        </p:nvSpPr>
        <p:spPr>
          <a:xfrm>
            <a:off x="4312664" y="3512045"/>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spTree>
    <p:extLst>
      <p:ext uri="{BB962C8B-B14F-4D97-AF65-F5344CB8AC3E}">
        <p14:creationId xmlns:p14="http://schemas.microsoft.com/office/powerpoint/2010/main" val="33073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Microsoft 365 Apps for Business</a:t>
            </a:r>
            <a:r>
              <a:rPr lang="en-US" sz="1600">
                <a:cs typeface="Segoe UI"/>
              </a:rPr>
              <a:t>…</a:t>
            </a:r>
            <a:endParaRPr lang="en-US" sz="1600"/>
          </a:p>
        </p:txBody>
      </p:sp>
      <p:grpSp>
        <p:nvGrpSpPr>
          <p:cNvPr id="26" name="Group 17">
            <a:extLst>
              <a:ext uri="{FF2B5EF4-FFF2-40B4-BE49-F238E27FC236}">
                <a16:creationId xmlns:a16="http://schemas.microsoft.com/office/drawing/2014/main" id="{B568E640-92B9-4889-884C-0CE5BB0C5864}"/>
              </a:ext>
            </a:extLst>
          </p:cNvPr>
          <p:cNvGrpSpPr/>
          <p:nvPr/>
        </p:nvGrpSpPr>
        <p:grpSpPr>
          <a:xfrm>
            <a:off x="588263" y="1225026"/>
            <a:ext cx="4595530" cy="1494284"/>
            <a:chOff x="585217" y="1649945"/>
            <a:chExt cx="5852678" cy="1494284"/>
          </a:xfrm>
        </p:grpSpPr>
        <p:sp>
          <p:nvSpPr>
            <p:cNvPr id="27" name="Text Placeholder 1">
              <a:extLst>
                <a:ext uri="{FF2B5EF4-FFF2-40B4-BE49-F238E27FC236}">
                  <a16:creationId xmlns:a16="http://schemas.microsoft.com/office/drawing/2014/main" id="{F922C4BA-59B8-4CB8-99F2-71440E5F404D}"/>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Productivity</a:t>
              </a:r>
            </a:p>
          </p:txBody>
        </p:sp>
        <p:sp>
          <p:nvSpPr>
            <p:cNvPr id="29" name="Text Placeholder 1">
              <a:extLst>
                <a:ext uri="{FF2B5EF4-FFF2-40B4-BE49-F238E27FC236}">
                  <a16:creationId xmlns:a16="http://schemas.microsoft.com/office/drawing/2014/main" id="{583BCB32-9CFB-4238-BF50-4A3C40EE92BF}"/>
                </a:ext>
              </a:extLst>
            </p:cNvPr>
            <p:cNvSpPr txBox="1">
              <a:spLocks/>
            </p:cNvSpPr>
            <p:nvPr/>
          </p:nvSpPr>
          <p:spPr>
            <a:xfrm>
              <a:off x="585217" y="2227055"/>
              <a:ext cx="5852678" cy="9171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30" name="Straight Connector 27">
              <a:extLst>
                <a:ext uri="{FF2B5EF4-FFF2-40B4-BE49-F238E27FC236}">
                  <a16:creationId xmlns:a16="http://schemas.microsoft.com/office/drawing/2014/main" id="{D887550A-13EA-4DAC-B8B4-5E908A0EB472}"/>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1" name="Group 2">
            <a:extLst>
              <a:ext uri="{FF2B5EF4-FFF2-40B4-BE49-F238E27FC236}">
                <a16:creationId xmlns:a16="http://schemas.microsoft.com/office/drawing/2014/main" id="{38E55959-5D96-475B-934B-A646BFCD4D70}"/>
              </a:ext>
            </a:extLst>
          </p:cNvPr>
          <p:cNvGrpSpPr/>
          <p:nvPr/>
        </p:nvGrpSpPr>
        <p:grpSpPr>
          <a:xfrm>
            <a:off x="588263" y="4448826"/>
            <a:ext cx="4919908" cy="792554"/>
            <a:chOff x="585217" y="1649945"/>
            <a:chExt cx="4919908" cy="792554"/>
          </a:xfrm>
        </p:grpSpPr>
        <p:sp>
          <p:nvSpPr>
            <p:cNvPr id="32" name="Text Placeholder 1">
              <a:extLst>
                <a:ext uri="{FF2B5EF4-FFF2-40B4-BE49-F238E27FC236}">
                  <a16:creationId xmlns:a16="http://schemas.microsoft.com/office/drawing/2014/main" id="{6A07A9A9-8FA1-4C0E-980F-7D5EC424EEDE}"/>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Task Management</a:t>
              </a:r>
            </a:p>
          </p:txBody>
        </p:sp>
        <p:sp>
          <p:nvSpPr>
            <p:cNvPr id="33" name="Text Placeholder 1">
              <a:extLst>
                <a:ext uri="{FF2B5EF4-FFF2-40B4-BE49-F238E27FC236}">
                  <a16:creationId xmlns:a16="http://schemas.microsoft.com/office/drawing/2014/main" id="{D92860A5-E63D-457B-83D1-372E1C440946}"/>
                </a:ext>
              </a:extLst>
            </p:cNvPr>
            <p:cNvSpPr txBox="1">
              <a:spLocks/>
            </p:cNvSpPr>
            <p:nvPr/>
          </p:nvSpPr>
          <p:spPr>
            <a:xfrm>
              <a:off x="585217" y="2227055"/>
              <a:ext cx="4919908" cy="2154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34" name="Straight Connector 18">
              <a:extLst>
                <a:ext uri="{FF2B5EF4-FFF2-40B4-BE49-F238E27FC236}">
                  <a16:creationId xmlns:a16="http://schemas.microsoft.com/office/drawing/2014/main" id="{32BAFC12-6813-4ECF-96EF-37C51DED42DE}"/>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5" name="Group 4">
            <a:extLst>
              <a:ext uri="{FF2B5EF4-FFF2-40B4-BE49-F238E27FC236}">
                <a16:creationId xmlns:a16="http://schemas.microsoft.com/office/drawing/2014/main" id="{ACEC49E2-9E7A-4EEB-8611-7D889E245076}"/>
              </a:ext>
            </a:extLst>
          </p:cNvPr>
          <p:cNvGrpSpPr/>
          <p:nvPr/>
        </p:nvGrpSpPr>
        <p:grpSpPr>
          <a:xfrm>
            <a:off x="5943095" y="4448826"/>
            <a:ext cx="5852678" cy="761776"/>
            <a:chOff x="585217" y="3326331"/>
            <a:chExt cx="5852678" cy="761776"/>
          </a:xfrm>
        </p:grpSpPr>
        <p:sp>
          <p:nvSpPr>
            <p:cNvPr id="36" name="Text Placeholder 1">
              <a:extLst>
                <a:ext uri="{FF2B5EF4-FFF2-40B4-BE49-F238E27FC236}">
                  <a16:creationId xmlns:a16="http://schemas.microsoft.com/office/drawing/2014/main" id="{1AF4536E-96D4-4A2E-B712-6360256441C6}"/>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Customer Insights</a:t>
              </a:r>
            </a:p>
          </p:txBody>
        </p:sp>
        <p:sp>
          <p:nvSpPr>
            <p:cNvPr id="37" name="Text Placeholder 1">
              <a:extLst>
                <a:ext uri="{FF2B5EF4-FFF2-40B4-BE49-F238E27FC236}">
                  <a16:creationId xmlns:a16="http://schemas.microsoft.com/office/drawing/2014/main" id="{CC8960B0-0AE2-41C2-A77E-F4A5ECB7C55F}"/>
                </a:ext>
              </a:extLst>
            </p:cNvPr>
            <p:cNvSpPr txBox="1">
              <a:spLocks/>
            </p:cNvSpPr>
            <p:nvPr/>
          </p:nvSpPr>
          <p:spPr>
            <a:xfrm>
              <a:off x="585217" y="3903441"/>
              <a:ext cx="5852678" cy="1846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38" name="Straight Connector 22">
              <a:extLst>
                <a:ext uri="{FF2B5EF4-FFF2-40B4-BE49-F238E27FC236}">
                  <a16:creationId xmlns:a16="http://schemas.microsoft.com/office/drawing/2014/main" id="{10051484-0D41-42E6-B91F-BB4C659E7150}"/>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9" name="Group 28">
            <a:extLst>
              <a:ext uri="{FF2B5EF4-FFF2-40B4-BE49-F238E27FC236}">
                <a16:creationId xmlns:a16="http://schemas.microsoft.com/office/drawing/2014/main" id="{185E6383-B667-4B42-B067-9F145F620D7C}"/>
              </a:ext>
            </a:extLst>
          </p:cNvPr>
          <p:cNvGrpSpPr/>
          <p:nvPr/>
        </p:nvGrpSpPr>
        <p:grpSpPr>
          <a:xfrm>
            <a:off x="5943095" y="1225026"/>
            <a:ext cx="5852678" cy="1051086"/>
            <a:chOff x="585217" y="3326331"/>
            <a:chExt cx="5852678" cy="1051086"/>
          </a:xfrm>
        </p:grpSpPr>
        <p:sp>
          <p:nvSpPr>
            <p:cNvPr id="40" name="Text Placeholder 1">
              <a:extLst>
                <a:ext uri="{FF2B5EF4-FFF2-40B4-BE49-F238E27FC236}">
                  <a16:creationId xmlns:a16="http://schemas.microsoft.com/office/drawing/2014/main" id="{D53D789D-E73D-4857-A52F-E671709F3801}"/>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Communication</a:t>
              </a:r>
            </a:p>
          </p:txBody>
        </p:sp>
        <p:sp>
          <p:nvSpPr>
            <p:cNvPr id="41" name="Text Placeholder 1">
              <a:extLst>
                <a:ext uri="{FF2B5EF4-FFF2-40B4-BE49-F238E27FC236}">
                  <a16:creationId xmlns:a16="http://schemas.microsoft.com/office/drawing/2014/main" id="{18B24D46-6358-49C9-AF02-02E16A170B7D}"/>
                </a:ext>
              </a:extLst>
            </p:cNvPr>
            <p:cNvSpPr txBox="1">
              <a:spLocks/>
            </p:cNvSpPr>
            <p:nvPr/>
          </p:nvSpPr>
          <p:spPr>
            <a:xfrm>
              <a:off x="585217" y="3903441"/>
              <a:ext cx="5852678" cy="4739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42" name="Straight Connector 31">
              <a:extLst>
                <a:ext uri="{FF2B5EF4-FFF2-40B4-BE49-F238E27FC236}">
                  <a16:creationId xmlns:a16="http://schemas.microsoft.com/office/drawing/2014/main" id="{97849F3B-098E-4397-BCA5-34B4EA5041E2}"/>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 name="Text Placeholder 1">
            <a:extLst>
              <a:ext uri="{FF2B5EF4-FFF2-40B4-BE49-F238E27FC236}">
                <a16:creationId xmlns:a16="http://schemas.microsoft.com/office/drawing/2014/main" id="{83F2B1D9-1892-45E1-8843-D6BE662E30BA}"/>
              </a:ext>
            </a:extLst>
          </p:cNvPr>
          <p:cNvSpPr txBox="1">
            <a:spLocks/>
          </p:cNvSpPr>
          <p:nvPr/>
        </p:nvSpPr>
        <p:spPr>
          <a:xfrm>
            <a:off x="5943095" y="1802136"/>
            <a:ext cx="5852678" cy="25853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Uses multiple applications to chat (e.g. </a:t>
            </a:r>
            <a:r>
              <a:rPr kumimoji="0" lang="en-US" sz="1400" b="0" i="0" u="none" strike="noStrike" kern="1200" cap="none" spc="0" normalizeH="0" baseline="0" noProof="0" err="1">
                <a:ln>
                  <a:noFill/>
                </a:ln>
                <a:solidFill>
                  <a:srgbClr val="171717"/>
                </a:solidFill>
                <a:effectLst/>
                <a:uLnTx/>
                <a:uFillTx/>
                <a:latin typeface="Segoe UI" panose="020B0502040204020203" pitchFamily="34" charset="0"/>
                <a:ea typeface="+mn-ea"/>
                <a:cs typeface="Segoe UI Semilight" panose="020B0402040204020203" pitchFamily="34" charset="0"/>
              </a:rPr>
              <a:t>Whatsapp</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and do videoconferences (e.g. Zoom) – disjointed user experience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Dealing with multiple vendors make it hard to manage applications and keep them secured and control where data &amp; confidential info lives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Receives inbound calls to a fixed landline in an office </a:t>
            </a:r>
            <a:r>
              <a:rPr lang="en-US" sz="1400">
                <a:solidFill>
                  <a:srgbClr val="171717"/>
                </a:solidFill>
                <a:latin typeface="Segoe UI" panose="020B0502040204020203" pitchFamily="34" charset="0"/>
              </a:rPr>
              <a:t>(impacted business continuity during COVID lockdown)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a:t>
            </a:r>
            <a:r>
              <a:rPr lang="en-US" sz="1400">
                <a:solidFill>
                  <a:srgbClr val="171717"/>
                </a:solidFill>
                <a:latin typeface="Segoe UI" panose="020B0502040204020203" pitchFamily="34" charset="0"/>
              </a:rPr>
              <a:t>n on-premises PBX (private brunch exchange) to receive calls, rout to different departments and take voicemails. Incurs in hardware and software maintenance costs</a:t>
            </a: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7" name="Text Placeholder 1">
            <a:extLst>
              <a:ext uri="{FF2B5EF4-FFF2-40B4-BE49-F238E27FC236}">
                <a16:creationId xmlns:a16="http://schemas.microsoft.com/office/drawing/2014/main" id="{F30DEED5-4DF1-417D-95DC-FCE394B36F63}"/>
              </a:ext>
            </a:extLst>
          </p:cNvPr>
          <p:cNvSpPr txBox="1">
            <a:spLocks/>
          </p:cNvSpPr>
          <p:nvPr/>
        </p:nvSpPr>
        <p:spPr>
          <a:xfrm>
            <a:off x="588263" y="5025936"/>
            <a:ext cx="4919908" cy="90486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Keeps a list of to-dos on paper to organize their day and avoid forgetting important tasks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use </a:t>
            </a:r>
            <a:r>
              <a:rPr lang="en-US" sz="1400">
                <a:solidFill>
                  <a:srgbClr val="171717"/>
                </a:solidFill>
                <a:latin typeface="Segoe UI" panose="020B0502040204020203" pitchFamily="34" charset="0"/>
              </a:rPr>
              <a:t>a whiteboard and sticky notes to assign tasks to project members and keep track of progress/completion</a:t>
            </a: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sp>
        <p:nvSpPr>
          <p:cNvPr id="8" name="Text Placeholder 1">
            <a:extLst>
              <a:ext uri="{FF2B5EF4-FFF2-40B4-BE49-F238E27FC236}">
                <a16:creationId xmlns:a16="http://schemas.microsoft.com/office/drawing/2014/main" id="{A3DD7F81-2590-472F-9E46-D6908B8B40B4}"/>
              </a:ext>
            </a:extLst>
          </p:cNvPr>
          <p:cNvSpPr txBox="1">
            <a:spLocks/>
          </p:cNvSpPr>
          <p:nvPr/>
        </p:nvSpPr>
        <p:spPr>
          <a:xfrm>
            <a:off x="5943095" y="5025936"/>
            <a:ext cx="5852678" cy="112646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Depends on verbal feedback from customers to improve which may not usually happen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May pay for a 3</a:t>
            </a:r>
            <a:r>
              <a:rPr lang="en-US" sz="1400" baseline="30000">
                <a:solidFill>
                  <a:srgbClr val="171717"/>
                </a:solidFill>
                <a:latin typeface="Segoe UI" panose="020B0502040204020203" pitchFamily="34" charset="0"/>
              </a:rPr>
              <a:t>rd</a:t>
            </a:r>
            <a:r>
              <a:rPr lang="en-US" sz="1400">
                <a:solidFill>
                  <a:srgbClr val="171717"/>
                </a:solidFill>
                <a:latin typeface="Segoe UI" panose="020B0502040204020203" pitchFamily="34" charset="0"/>
              </a:rPr>
              <a:t> party application (e.g. Survey Monkey) to capture customer feedback</a:t>
            </a: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sp>
        <p:nvSpPr>
          <p:cNvPr id="9" name="Text Placeholder 1">
            <a:extLst>
              <a:ext uri="{FF2B5EF4-FFF2-40B4-BE49-F238E27FC236}">
                <a16:creationId xmlns:a16="http://schemas.microsoft.com/office/drawing/2014/main" id="{DDDB193A-6C45-4F58-8985-806DFA30D74B}"/>
              </a:ext>
            </a:extLst>
          </p:cNvPr>
          <p:cNvSpPr txBox="1">
            <a:spLocks/>
          </p:cNvSpPr>
          <p:nvPr/>
        </p:nvSpPr>
        <p:spPr>
          <a:xfrm>
            <a:off x="588263" y="1802136"/>
            <a:ext cx="4595530" cy="216674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Only includes apps – need to be installed on devices to access and edit files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Access from limited number of devices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May be paying for a third-party mail host without own domain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lang="en-US" sz="1400">
              <a:solidFill>
                <a:srgbClr val="171717"/>
              </a:solidFill>
              <a:latin typeface="Segoe UI" panose="020B0502040204020203" pitchFamily="34" charset="0"/>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lang="en-US" sz="1400">
              <a:solidFill>
                <a:srgbClr val="171717"/>
              </a:solidFill>
              <a:latin typeface="Segoe UI" panose="020B0502040204020203" pitchFamily="34" charset="0"/>
              <a:cs typeface="Segoe UI Semilight" panose="020B0402040204020203" pitchFamily="34" charset="0"/>
            </a:endParaRPr>
          </a:p>
          <a:p>
            <a:pPr marL="396875" lvl="1" indent="-168275" fontAlgn="base">
              <a:buClr>
                <a:srgbClr val="0078D4"/>
              </a:buClr>
              <a:buSzPct val="100000"/>
              <a:buFont typeface="Arial" panose="020B0604020202020204" pitchFamily="34" charset="0"/>
              <a:buChar char="•"/>
            </a:pPr>
            <a:endParaRPr lang="en-US" sz="1000">
              <a:solidFill>
                <a:srgbClr val="171717"/>
              </a:solidFill>
              <a:latin typeface="Segoe UI" panose="020B05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306982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decel="100000" fill="hold" nodeType="withEffect">
                                  <p:stCondLst>
                                    <p:cond delay="250"/>
                                  </p:stCondLst>
                                  <p:childTnLst>
                                    <p:animMotion origin="layout" path="M 1.25E-6 0 L 1.25E-6 0.01898 " pathEditMode="relative" rAng="0" ptsTypes="AA">
                                      <p:cBhvr>
                                        <p:cTn id="14" dur="700" spd="-100000" fill="hold"/>
                                        <p:tgtEl>
                                          <p:spTgt spid="26"/>
                                        </p:tgtEl>
                                        <p:attrNameLst>
                                          <p:attrName>ppt_x</p:attrName>
                                          <p:attrName>ppt_y</p:attrName>
                                        </p:attrNameLst>
                                      </p:cBhvr>
                                      <p:rCtr x="0" y="949"/>
                                    </p:animMotion>
                                  </p:childTnLst>
                                </p:cTn>
                              </p:par>
                              <p:par>
                                <p:cTn id="15" presetID="10" presetClass="entr" presetSubtype="0" fill="hold" nodeType="withEffect">
                                  <p:stCondLst>
                                    <p:cond delay="25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path" presetSubtype="0" decel="100000" fill="hold" nodeType="withEffect">
                                  <p:stCondLst>
                                    <p:cond delay="250"/>
                                  </p:stCondLst>
                                  <p:childTnLst>
                                    <p:animMotion origin="layout" path="M 0 -1.48148E-6 L 0 0.01898 " pathEditMode="relative" rAng="0" ptsTypes="AA">
                                      <p:cBhvr>
                                        <p:cTn id="19" dur="700" spd="-100000" fill="hold"/>
                                        <p:tgtEl>
                                          <p:spTgt spid="31"/>
                                        </p:tgtEl>
                                        <p:attrNameLst>
                                          <p:attrName>ppt_x</p:attrName>
                                          <p:attrName>ppt_y</p:attrName>
                                        </p:attrNameLst>
                                      </p:cBhvr>
                                      <p:rCtr x="0" y="949"/>
                                    </p:animMotion>
                                  </p:childTnLst>
                                </p:cTn>
                              </p:par>
                              <p:par>
                                <p:cTn id="20" presetID="10" presetClass="entr" presetSubtype="0" fill="hold" nodeType="withEffect">
                                  <p:stCondLst>
                                    <p:cond delay="5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42" presetClass="path" presetSubtype="0" decel="100000" fill="hold" nodeType="withEffect">
                                  <p:stCondLst>
                                    <p:cond delay="500"/>
                                  </p:stCondLst>
                                  <p:childTnLst>
                                    <p:animMotion origin="layout" path="M -3.95833E-6 3.33333E-6 L -3.95833E-6 0.01898 " pathEditMode="relative" rAng="0" ptsTypes="AA">
                                      <p:cBhvr>
                                        <p:cTn id="24" dur="700" spd="-100000" fill="hold"/>
                                        <p:tgtEl>
                                          <p:spTgt spid="35"/>
                                        </p:tgtEl>
                                        <p:attrNameLst>
                                          <p:attrName>ppt_x</p:attrName>
                                          <p:attrName>ppt_y</p:attrName>
                                        </p:attrNameLst>
                                      </p:cBhvr>
                                      <p:rCtr x="0" y="949"/>
                                    </p:animMotion>
                                  </p:childTnLst>
                                </p:cTn>
                              </p:par>
                              <p:par>
                                <p:cTn id="25" presetID="10" presetClass="entr" presetSubtype="0" fill="hold" nodeType="withEffect">
                                  <p:stCondLst>
                                    <p:cond delay="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42" presetClass="path" presetSubtype="0" decel="100000" fill="hold" nodeType="withEffect">
                                  <p:stCondLst>
                                    <p:cond delay="500"/>
                                  </p:stCondLst>
                                  <p:childTnLst>
                                    <p:animMotion origin="layout" path="M -3.95833E-6 -4.07407E-6 L -3.95833E-6 0.01899 " pathEditMode="relative" rAng="0" ptsTypes="AA">
                                      <p:cBhvr>
                                        <p:cTn id="29" dur="700" spd="-100000" fill="hold"/>
                                        <p:tgtEl>
                                          <p:spTgt spid="3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27">
            <a:extLst>
              <a:ext uri="{FF2B5EF4-FFF2-40B4-BE49-F238E27FC236}">
                <a16:creationId xmlns:a16="http://schemas.microsoft.com/office/drawing/2014/main" id="{1ACAE64F-140D-4917-A2BD-0542625D057F}"/>
              </a:ext>
            </a:extLst>
          </p:cNvPr>
          <p:cNvGraphicFramePr>
            <a:graphicFrameLocks noGrp="1"/>
          </p:cNvGraphicFramePr>
          <p:nvPr>
            <p:extLst>
              <p:ext uri="{D42A27DB-BD31-4B8C-83A1-F6EECF244321}">
                <p14:modId xmlns:p14="http://schemas.microsoft.com/office/powerpoint/2010/main" val="2934127005"/>
              </p:ext>
            </p:extLst>
          </p:nvPr>
        </p:nvGraphicFramePr>
        <p:xfrm>
          <a:off x="472647" y="1286105"/>
          <a:ext cx="11272800" cy="4854322"/>
        </p:xfrm>
        <a:graphic>
          <a:graphicData uri="http://schemas.openxmlformats.org/drawingml/2006/table">
            <a:tbl>
              <a:tblPr>
                <a:tableStyleId>{5C22544A-7EE6-4342-B048-85BDC9FD1C3A}</a:tableStyleId>
              </a:tblPr>
              <a:tblGrid>
                <a:gridCol w="1362204">
                  <a:extLst>
                    <a:ext uri="{9D8B030D-6E8A-4147-A177-3AD203B41FA5}">
                      <a16:colId xmlns:a16="http://schemas.microsoft.com/office/drawing/2014/main" val="4184359211"/>
                    </a:ext>
                  </a:extLst>
                </a:gridCol>
                <a:gridCol w="3985379">
                  <a:extLst>
                    <a:ext uri="{9D8B030D-6E8A-4147-A177-3AD203B41FA5}">
                      <a16:colId xmlns:a16="http://schemas.microsoft.com/office/drawing/2014/main" val="1221889518"/>
                    </a:ext>
                  </a:extLst>
                </a:gridCol>
                <a:gridCol w="1490050">
                  <a:extLst>
                    <a:ext uri="{9D8B030D-6E8A-4147-A177-3AD203B41FA5}">
                      <a16:colId xmlns:a16="http://schemas.microsoft.com/office/drawing/2014/main" val="3694550101"/>
                    </a:ext>
                  </a:extLst>
                </a:gridCol>
                <a:gridCol w="4435167">
                  <a:extLst>
                    <a:ext uri="{9D8B030D-6E8A-4147-A177-3AD203B41FA5}">
                      <a16:colId xmlns:a16="http://schemas.microsoft.com/office/drawing/2014/main" val="1207666038"/>
                    </a:ext>
                  </a:extLst>
                </a:gridCol>
              </a:tblGrid>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GB" sz="1000" b="0" i="0" u="none" strike="noStrike" noProof="0">
                          <a:latin typeface="Segoe UI"/>
                        </a:rPr>
                        <a:t>Work securely, anywhere, with Microsoft hosted email and calendaring for business</a:t>
                      </a:r>
                      <a:endParaRPr lang="en-US"/>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a:ea typeface="+mn-ea"/>
                          <a:cs typeface="+mn-cs"/>
                        </a:rPr>
                        <a:t>Collect data and make better decisions with an easy form to create polls, surveys and quizzes. Built-in AI provides smart recommendations to do the heavy lifting for you. Visualize data in seconds with powerful, real-time charts and automatically generated reports.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t>Chat, Meet, Call and Collaborate in a single app with Video conferencing, Screen sharing, Custom backgrounds, Together mode, File sharing and collaboration, Apps integration, Workflows automation and built-in Privacy &amp; Security.</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a:ea typeface="+mn-ea"/>
                          <a:cs typeface="+mn-cs"/>
                        </a:rPr>
                        <a:t>Organize teamwork with intuitive, collaborative, visual task management. Create Kanban boards using content-rich task cards with files, checklists, labels, and more. Collaborate in Planner and Microsoft Teams and check visual status charts—all in the Microsoft cloud.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210755">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a:rPr>
                        <a:t>Company intranet packed with intelligent features and available from anywhere.</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a:rPr>
                        <a:t>Share and manage content, knowledge, and applications to empower teamwork, quickly find information, and seamlessly collaborate across the organization.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a:rPr>
                        <a:t>Include powerful workflow automation directly in your apps with a no-code approach that connects to hundreds of popular apps and services</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b="0" i="0">
                          <a:solidFill>
                            <a:srgbClr val="000000"/>
                          </a:solidFill>
                          <a:effectLst/>
                          <a:latin typeface="Segoe UI"/>
                        </a:rPr>
                        <a:t>Build apps in hours -not months- that easily connect to data, use Excel-like expressions to add logic, and run on the web, iOS, and Android devices.</a:t>
                      </a:r>
                      <a:endParaRPr lang="en-GB" sz="1000" kern="120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22205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a:ea typeface="+mn-ea"/>
                          <a:cs typeface="+mn-cs"/>
                        </a:rPr>
                        <a:t>Enjoy 1TB storage per user to access and protect your business and school work with this intelligent files app. Share and collaborate from anywhere, on any device.</a:t>
                      </a:r>
                    </a:p>
                    <a:p>
                      <a:r>
                        <a:rPr lang="en-GB" sz="1000" kern="1200">
                          <a:solidFill>
                            <a:srgbClr val="000000"/>
                          </a:solidFill>
                          <a:latin typeface="Segoe UI"/>
                          <a:ea typeface="+mn-ea"/>
                          <a:cs typeface="+mn-cs"/>
                        </a:rPr>
                        <a:t>Back up, protect and recover files from accidental deletes or malicious attacks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000" kern="1200" dirty="0">
                          <a:solidFill>
                            <a:srgbClr val="000000"/>
                          </a:solidFill>
                          <a:latin typeface="Segoe UI"/>
                          <a:ea typeface="+mn-ea"/>
                          <a:cs typeface="+mn-cs"/>
                        </a:rPr>
                        <a:t>Streamline appointment scheduling and management with an easy to customize tool. Help your staff stay on top of their schedule and avoid double-bookings. An easy to navigate webpage lets your customers find and book appointments around the clock.</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sp>
        <p:nvSpPr>
          <p:cNvPr id="26" name="Title 1">
            <a:extLst>
              <a:ext uri="{FF2B5EF4-FFF2-40B4-BE49-F238E27FC236}">
                <a16:creationId xmlns:a16="http://schemas.microsoft.com/office/drawing/2014/main" id="{9399327D-D666-4E17-9B9B-9388C7B81A2D}"/>
              </a:ext>
            </a:extLst>
          </p:cNvPr>
          <p:cNvSpPr txBox="1">
            <a:spLocks/>
          </p:cNvSpPr>
          <p:nvPr/>
        </p:nvSpPr>
        <p:spPr>
          <a:xfrm>
            <a:off x="483013" y="363440"/>
            <a:ext cx="9401560"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360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t>Additional Value</a:t>
            </a:r>
            <a:b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br>
            <a:r>
              <a:rPr kumimoji="0" lang="en-GB" sz="1600" b="0" i="0" u="none" strike="noStrike" kern="1200" cap="none" spc="-50" normalizeH="0" baseline="0" noProof="0">
                <a:ln w="3175">
                  <a:noFill/>
                </a:ln>
                <a:solidFill>
                  <a:srgbClr val="000000"/>
                </a:solidFill>
                <a:effectLst/>
                <a:uLnTx/>
                <a:uFillTx/>
                <a:latin typeface="Segoe UI"/>
                <a:ea typeface="+mn-ea"/>
                <a:cs typeface="Segoe UI" pitchFamily="34" charset="0"/>
              </a:rPr>
              <a:t>…to </a:t>
            </a:r>
            <a:r>
              <a:rPr kumimoji="0" lang="en-GB" sz="1600" b="0" i="0" u="none" strike="noStrike" kern="1200" cap="none" spc="-50" normalizeH="0" baseline="0" noProof="0">
                <a:ln w="3175">
                  <a:noFill/>
                </a:ln>
                <a:solidFill>
                  <a:srgbClr val="0078D4"/>
                </a:solidFill>
                <a:effectLst/>
                <a:uLnTx/>
                <a:uFillTx/>
                <a:latin typeface="Segoe UI Semibold"/>
                <a:ea typeface="+mn-ea"/>
                <a:cs typeface="Segoe UI" pitchFamily="34" charset="0"/>
              </a:rPr>
              <a:t>Microsoft 365 Business Standard</a:t>
            </a:r>
            <a:endParaRPr kumimoji="0" lang="en-GB" sz="1800" b="0" i="0" u="none" strike="noStrike" kern="1200" cap="none" spc="-50" normalizeH="0" baseline="0" noProof="0">
              <a:ln w="3175">
                <a:noFill/>
              </a:ln>
              <a:solidFill>
                <a:srgbClr val="1A1A1A"/>
              </a:solidFill>
              <a:effectLst/>
              <a:uLnTx/>
              <a:uFillTx/>
              <a:latin typeface="Segoe UI Semibold"/>
              <a:ea typeface="+mn-ea"/>
              <a:cs typeface="Segoe UI" pitchFamily="34" charset="0"/>
            </a:endParaRPr>
          </a:p>
        </p:txBody>
      </p:sp>
      <p:pic>
        <p:nvPicPr>
          <p:cNvPr id="55" name="Picture 54" descr="A picture containing clock&#10;&#10;Description automatically generated">
            <a:extLst>
              <a:ext uri="{FF2B5EF4-FFF2-40B4-BE49-F238E27FC236}">
                <a16:creationId xmlns:a16="http://schemas.microsoft.com/office/drawing/2014/main" id="{E9577ACF-0295-4243-A4D8-E68D8772793B}"/>
              </a:ext>
            </a:extLst>
          </p:cNvPr>
          <p:cNvPicPr>
            <a:picLocks noChangeAspect="1"/>
          </p:cNvPicPr>
          <p:nvPr/>
        </p:nvPicPr>
        <p:blipFill>
          <a:blip r:embed="rId3"/>
          <a:stretch>
            <a:fillRect/>
          </a:stretch>
        </p:blipFill>
        <p:spPr>
          <a:xfrm>
            <a:off x="484416" y="2417290"/>
            <a:ext cx="1136664" cy="1136664"/>
          </a:xfrm>
          <a:prstGeom prst="rect">
            <a:avLst/>
          </a:prstGeom>
        </p:spPr>
      </p:pic>
      <p:pic>
        <p:nvPicPr>
          <p:cNvPr id="56" name="Picture 55" descr="A close up of a logo&#10;&#10;Description automatically generated">
            <a:extLst>
              <a:ext uri="{FF2B5EF4-FFF2-40B4-BE49-F238E27FC236}">
                <a16:creationId xmlns:a16="http://schemas.microsoft.com/office/drawing/2014/main" id="{D04EF714-8BEA-40ED-AA26-6A077CE913F7}"/>
              </a:ext>
            </a:extLst>
          </p:cNvPr>
          <p:cNvPicPr>
            <a:picLocks noChangeAspect="1"/>
          </p:cNvPicPr>
          <p:nvPr/>
        </p:nvPicPr>
        <p:blipFill>
          <a:blip r:embed="rId4"/>
          <a:stretch>
            <a:fillRect/>
          </a:stretch>
        </p:blipFill>
        <p:spPr>
          <a:xfrm>
            <a:off x="557686" y="4812303"/>
            <a:ext cx="1136664" cy="1136664"/>
          </a:xfrm>
          <a:prstGeom prst="rect">
            <a:avLst/>
          </a:prstGeom>
        </p:spPr>
      </p:pic>
      <p:pic>
        <p:nvPicPr>
          <p:cNvPr id="57" name="Picture 56" descr="A close up of a logo&#10;&#10;Description automatically generated">
            <a:extLst>
              <a:ext uri="{FF2B5EF4-FFF2-40B4-BE49-F238E27FC236}">
                <a16:creationId xmlns:a16="http://schemas.microsoft.com/office/drawing/2014/main" id="{F1EB98C8-8CDB-4859-9197-A08FFB8CC012}"/>
              </a:ext>
            </a:extLst>
          </p:cNvPr>
          <p:cNvPicPr>
            <a:picLocks noChangeAspect="1"/>
          </p:cNvPicPr>
          <p:nvPr/>
        </p:nvPicPr>
        <p:blipFill>
          <a:blip r:embed="rId5"/>
          <a:stretch>
            <a:fillRect/>
          </a:stretch>
        </p:blipFill>
        <p:spPr>
          <a:xfrm>
            <a:off x="566604" y="3659865"/>
            <a:ext cx="1136664" cy="1136664"/>
          </a:xfrm>
          <a:prstGeom prst="rect">
            <a:avLst/>
          </a:prstGeom>
        </p:spPr>
      </p:pic>
      <p:sp>
        <p:nvSpPr>
          <p:cNvPr id="59" name="TextBox 58">
            <a:extLst>
              <a:ext uri="{FF2B5EF4-FFF2-40B4-BE49-F238E27FC236}">
                <a16:creationId xmlns:a16="http://schemas.microsoft.com/office/drawing/2014/main" id="{64B1602C-849D-4C00-8741-31888FE3F50F}"/>
              </a:ext>
            </a:extLst>
          </p:cNvPr>
          <p:cNvSpPr txBox="1"/>
          <p:nvPr/>
        </p:nvSpPr>
        <p:spPr>
          <a:xfrm>
            <a:off x="611912" y="3365153"/>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Teams</a:t>
            </a:r>
          </a:p>
        </p:txBody>
      </p:sp>
      <p:sp>
        <p:nvSpPr>
          <p:cNvPr id="60" name="TextBox 59">
            <a:extLst>
              <a:ext uri="{FF2B5EF4-FFF2-40B4-BE49-F238E27FC236}">
                <a16:creationId xmlns:a16="http://schemas.microsoft.com/office/drawing/2014/main" id="{36108F08-3F20-4312-B391-BA2E9D2BD88B}"/>
              </a:ext>
            </a:extLst>
          </p:cNvPr>
          <p:cNvSpPr txBox="1"/>
          <p:nvPr/>
        </p:nvSpPr>
        <p:spPr>
          <a:xfrm>
            <a:off x="680021" y="4609024"/>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61" name="TextBox 60">
            <a:extLst>
              <a:ext uri="{FF2B5EF4-FFF2-40B4-BE49-F238E27FC236}">
                <a16:creationId xmlns:a16="http://schemas.microsoft.com/office/drawing/2014/main" id="{F991539E-F8CB-4853-B057-3E8B0F190F28}"/>
              </a:ext>
            </a:extLst>
          </p:cNvPr>
          <p:cNvSpPr txBox="1"/>
          <p:nvPr/>
        </p:nvSpPr>
        <p:spPr>
          <a:xfrm>
            <a:off x="671141" y="5761462"/>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OneDrive</a:t>
            </a:r>
          </a:p>
        </p:txBody>
      </p:sp>
      <p:pic>
        <p:nvPicPr>
          <p:cNvPr id="67" name="Picture 12" descr="See the source image">
            <a:extLst>
              <a:ext uri="{FF2B5EF4-FFF2-40B4-BE49-F238E27FC236}">
                <a16:creationId xmlns:a16="http://schemas.microsoft.com/office/drawing/2014/main" id="{3ACD1BCD-90ED-4413-80EC-B5FA33F22E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831" y="1554160"/>
            <a:ext cx="557839" cy="51880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87D8C96-7E26-49D3-9FF8-C5905421B207}"/>
              </a:ext>
            </a:extLst>
          </p:cNvPr>
          <p:cNvSpPr txBox="1"/>
          <p:nvPr/>
        </p:nvSpPr>
        <p:spPr>
          <a:xfrm>
            <a:off x="6137337" y="2117028"/>
            <a:ext cx="788159" cy="230832"/>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69" name="Group 68">
            <a:extLst>
              <a:ext uri="{FF2B5EF4-FFF2-40B4-BE49-F238E27FC236}">
                <a16:creationId xmlns:a16="http://schemas.microsoft.com/office/drawing/2014/main" id="{9E87169B-1733-41B7-B317-AC26444FE770}"/>
              </a:ext>
            </a:extLst>
          </p:cNvPr>
          <p:cNvGrpSpPr/>
          <p:nvPr/>
        </p:nvGrpSpPr>
        <p:grpSpPr>
          <a:xfrm>
            <a:off x="6261450" y="3892335"/>
            <a:ext cx="627184" cy="605012"/>
            <a:chOff x="6477569" y="448283"/>
            <a:chExt cx="993247" cy="958137"/>
          </a:xfrm>
        </p:grpSpPr>
        <p:pic>
          <p:nvPicPr>
            <p:cNvPr id="70" name="Picture 69">
              <a:extLst>
                <a:ext uri="{FF2B5EF4-FFF2-40B4-BE49-F238E27FC236}">
                  <a16:creationId xmlns:a16="http://schemas.microsoft.com/office/drawing/2014/main" id="{CDBED991-40C1-4DC1-BBCF-0D3230D220FF}"/>
                </a:ext>
              </a:extLst>
            </p:cNvPr>
            <p:cNvPicPr>
              <a:picLocks noChangeAspect="1"/>
            </p:cNvPicPr>
            <p:nvPr/>
          </p:nvPicPr>
          <p:blipFill rotWithShape="1">
            <a:blip r:embed="rId7"/>
            <a:srcRect l="60866" r="30240"/>
            <a:stretch/>
          </p:blipFill>
          <p:spPr>
            <a:xfrm>
              <a:off x="6477569" y="448283"/>
              <a:ext cx="736457" cy="613674"/>
            </a:xfrm>
            <a:prstGeom prst="rect">
              <a:avLst/>
            </a:prstGeom>
          </p:spPr>
        </p:pic>
        <p:pic>
          <p:nvPicPr>
            <p:cNvPr id="71" name="Picture 70">
              <a:extLst>
                <a:ext uri="{FF2B5EF4-FFF2-40B4-BE49-F238E27FC236}">
                  <a16:creationId xmlns:a16="http://schemas.microsoft.com/office/drawing/2014/main" id="{504B766C-00DC-4A8A-8301-5F6FC43BF602}"/>
                </a:ext>
              </a:extLst>
            </p:cNvPr>
            <p:cNvPicPr>
              <a:picLocks noChangeAspect="1"/>
            </p:cNvPicPr>
            <p:nvPr/>
          </p:nvPicPr>
          <p:blipFill rotWithShape="1">
            <a:blip r:embed="rId7"/>
            <a:srcRect t="-1856" r="92302" b="-1"/>
            <a:stretch/>
          </p:blipFill>
          <p:spPr>
            <a:xfrm>
              <a:off x="6878332" y="825489"/>
              <a:ext cx="592484" cy="580931"/>
            </a:xfrm>
            <a:prstGeom prst="diamond">
              <a:avLst/>
            </a:prstGeom>
          </p:spPr>
        </p:pic>
      </p:grpSp>
      <p:sp>
        <p:nvSpPr>
          <p:cNvPr id="72" name="TextBox 71">
            <a:extLst>
              <a:ext uri="{FF2B5EF4-FFF2-40B4-BE49-F238E27FC236}">
                <a16:creationId xmlns:a16="http://schemas.microsoft.com/office/drawing/2014/main" id="{AF712A9A-309E-4E30-ACE2-F5342677B835}"/>
              </a:ext>
            </a:extLst>
          </p:cNvPr>
          <p:cNvSpPr txBox="1"/>
          <p:nvPr/>
        </p:nvSpPr>
        <p:spPr>
          <a:xfrm>
            <a:off x="6078037" y="4535304"/>
            <a:ext cx="1136663"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1000" b="0" i="0" u="none" strike="noStrike" kern="1200" cap="none" spc="0" normalizeH="0" baseline="0" noProof="0">
                <a:ln>
                  <a:noFill/>
                </a:ln>
                <a:solidFill>
                  <a:srgbClr val="282828"/>
                </a:solidFill>
                <a:effectLst/>
                <a:uLnTx/>
                <a:uFillTx/>
                <a:latin typeface="Segoe UI"/>
                <a:ea typeface="+mn-ea"/>
                <a:cs typeface="+mn-cs"/>
              </a:rPr>
            </a:br>
            <a:r>
              <a:rPr kumimoji="0" lang="en-US" sz="10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73" name="Picture 8" descr="See the source image">
            <a:extLst>
              <a:ext uri="{FF2B5EF4-FFF2-40B4-BE49-F238E27FC236}">
                <a16:creationId xmlns:a16="http://schemas.microsoft.com/office/drawing/2014/main" id="{43122F71-00CF-4B8B-9B05-EDE68D57C9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250" r="27713"/>
          <a:stretch/>
        </p:blipFill>
        <p:spPr bwMode="auto">
          <a:xfrm>
            <a:off x="6408575" y="2764123"/>
            <a:ext cx="400684" cy="49291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09B2258-FFBA-4DF2-9002-044043BFB71B}"/>
              </a:ext>
            </a:extLst>
          </p:cNvPr>
          <p:cNvSpPr txBox="1"/>
          <p:nvPr/>
        </p:nvSpPr>
        <p:spPr>
          <a:xfrm>
            <a:off x="6034852" y="3370940"/>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2" name="Picture 1" descr="A picture containing clock&#10;&#10;Description automatically generated">
            <a:extLst>
              <a:ext uri="{FF2B5EF4-FFF2-40B4-BE49-F238E27FC236}">
                <a16:creationId xmlns:a16="http://schemas.microsoft.com/office/drawing/2014/main" id="{15C558B5-E299-4BD3-8C83-4B44133C9810}"/>
              </a:ext>
            </a:extLst>
          </p:cNvPr>
          <p:cNvPicPr>
            <a:picLocks noChangeAspect="1"/>
          </p:cNvPicPr>
          <p:nvPr/>
        </p:nvPicPr>
        <p:blipFill>
          <a:blip r:embed="rId9"/>
          <a:stretch>
            <a:fillRect/>
          </a:stretch>
        </p:blipFill>
        <p:spPr>
          <a:xfrm>
            <a:off x="557686" y="1264852"/>
            <a:ext cx="1136664" cy="1136664"/>
          </a:xfrm>
          <a:prstGeom prst="rect">
            <a:avLst/>
          </a:prstGeom>
        </p:spPr>
      </p:pic>
      <p:sp>
        <p:nvSpPr>
          <p:cNvPr id="3" name="TextBox 2">
            <a:extLst>
              <a:ext uri="{FF2B5EF4-FFF2-40B4-BE49-F238E27FC236}">
                <a16:creationId xmlns:a16="http://schemas.microsoft.com/office/drawing/2014/main" id="{F0F11459-D0D2-4485-9E67-3535F353A1D5}"/>
              </a:ext>
            </a:extLst>
          </p:cNvPr>
          <p:cNvSpPr txBox="1"/>
          <p:nvPr/>
        </p:nvSpPr>
        <p:spPr>
          <a:xfrm>
            <a:off x="671028" y="2214011"/>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Exchange</a:t>
            </a:r>
          </a:p>
        </p:txBody>
      </p:sp>
      <p:pic>
        <p:nvPicPr>
          <p:cNvPr id="5" name="Picture 4" descr="Logo&#10;&#10;Description automatically generated">
            <a:extLst>
              <a:ext uri="{FF2B5EF4-FFF2-40B4-BE49-F238E27FC236}">
                <a16:creationId xmlns:a16="http://schemas.microsoft.com/office/drawing/2014/main" id="{9BC48B54-CDE5-4BFC-8389-E62B63437F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6715" y="4993463"/>
            <a:ext cx="682544" cy="682544"/>
          </a:xfrm>
          <a:prstGeom prst="rect">
            <a:avLst/>
          </a:prstGeom>
        </p:spPr>
      </p:pic>
      <p:sp>
        <p:nvSpPr>
          <p:cNvPr id="8" name="TextBox 7">
            <a:extLst>
              <a:ext uri="{FF2B5EF4-FFF2-40B4-BE49-F238E27FC236}">
                <a16:creationId xmlns:a16="http://schemas.microsoft.com/office/drawing/2014/main" id="{2B52853B-DED6-4EA9-912B-95D37246A46A}"/>
              </a:ext>
            </a:extLst>
          </p:cNvPr>
          <p:cNvSpPr txBox="1"/>
          <p:nvPr/>
        </p:nvSpPr>
        <p:spPr>
          <a:xfrm>
            <a:off x="5994281" y="5699668"/>
            <a:ext cx="1136663"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dirty="0">
                <a:ln>
                  <a:noFill/>
                </a:ln>
                <a:solidFill>
                  <a:srgbClr val="282828"/>
                </a:solidFill>
                <a:effectLst/>
                <a:uLnTx/>
                <a:uFillTx/>
                <a:latin typeface="Segoe UI"/>
                <a:ea typeface="+mn-ea"/>
                <a:cs typeface="+mn-cs"/>
              </a:rPr>
              <a:t>Bookings</a:t>
            </a:r>
          </a:p>
        </p:txBody>
      </p:sp>
    </p:spTree>
    <p:extLst>
      <p:ext uri="{BB962C8B-B14F-4D97-AF65-F5344CB8AC3E}">
        <p14:creationId xmlns:p14="http://schemas.microsoft.com/office/powerpoint/2010/main" val="7088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353664" y="249019"/>
            <a:ext cx="11480420" cy="430887"/>
          </a:xfrm>
        </p:spPr>
        <p:txBody>
          <a:bodyPr/>
          <a:lstStyle/>
          <a:p>
            <a:r>
              <a:rPr lang="en-US" dirty="0">
                <a:cs typeface="Segoe UI"/>
              </a:rPr>
              <a:t>Probing Questions</a:t>
            </a:r>
            <a:endParaRPr lang="en-US"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357919" y="83660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411467" y="1267531"/>
            <a:ext cx="5349519" cy="163737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Enable a one stop shop for collaboration and sharing through Teams, with channels, groups, chat and calling (Voice add on)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Share, edit, and co-author Word, Excel, and PowerPoint files, all within Microsoft Teams. </a:t>
            </a:r>
          </a:p>
          <a:p>
            <a:pPr marL="168275" indent="-168275" fontAlgn="base">
              <a:buClr>
                <a:srgbClr val="0078D4"/>
              </a:buClr>
              <a:buSzPct val="100000"/>
              <a:buFont typeface="Arial" panose="020B0604020202020204" pitchFamily="34" charset="0"/>
              <a:buChar char="•"/>
              <a:defRPr/>
            </a:pPr>
            <a:r>
              <a:rPr kumimoji="0" lang="en-GB" sz="1400" b="0" i="0" u="none" strike="noStrike" kern="1200" cap="none" spc="0" normalizeH="0" baseline="0" dirty="0">
                <a:ln>
                  <a:noFill/>
                </a:ln>
                <a:solidFill>
                  <a:srgbClr val="000000"/>
                </a:solidFill>
                <a:effectLst/>
                <a:uLnTx/>
                <a:uFillTx/>
                <a:latin typeface="Segoe UI"/>
                <a:ea typeface="+mn-ea"/>
                <a:cs typeface="Segoe UI Semilight" panose="020B0402040204020203" pitchFamily="34" charset="0"/>
              </a:rPr>
              <a:t>Allow customers to schedule time with you via Customer Bookings in a customizable scheduling web page</a:t>
            </a: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357919" y="1197114"/>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6411467" y="3119922"/>
            <a:ext cx="5422617" cy="228370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Meetings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Host online meetings with anyone inside or outside your organization and look more professional with blurred and custom backgrounds (ex company logo). View up to 49 attendees in the Gallery View</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Manage the whole meeting cycle effectively with scheduling assistant, video, screen sharing, whiteboard and shared notes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Use Teams as your Phone and make phone calls across devices with a cloud-based phone system (Business Voice add-on required)</a:t>
            </a:r>
            <a:endParaRPr kumimoji="0" lang="en-US" sz="18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9" name="TextBox 8">
            <a:extLst>
              <a:ext uri="{FF2B5EF4-FFF2-40B4-BE49-F238E27FC236}">
                <a16:creationId xmlns:a16="http://schemas.microsoft.com/office/drawing/2014/main" id="{F39572EA-3150-436C-B480-02FAAF89D8F1}"/>
              </a:ext>
            </a:extLst>
          </p:cNvPr>
          <p:cNvSpPr txBox="1"/>
          <p:nvPr/>
        </p:nvSpPr>
        <p:spPr>
          <a:xfrm>
            <a:off x="353664" y="5568885"/>
            <a:ext cx="11407321" cy="991041"/>
          </a:xfrm>
          <a:prstGeom prst="rect">
            <a:avLst/>
          </a:prstGeom>
          <a:noFill/>
        </p:spPr>
        <p:txBody>
          <a:bodyPr wrap="square" lIns="0" tIns="0" rIns="0" bIns="0" rtlCol="0">
            <a:spAutoFit/>
          </a:bodyPr>
          <a:lstStyle/>
          <a:p>
            <a:pPr marL="0" marR="0" lvl="0" indent="0" algn="ctr" defTabSz="932742" rtl="0" eaLnBrk="1" fontAlgn="base" latinLnBrk="0" hangingPunct="1">
              <a:lnSpc>
                <a:spcPct val="100000"/>
              </a:lnSpc>
              <a:spcBef>
                <a:spcPct val="20000"/>
              </a:spcBef>
              <a:spcAft>
                <a:spcPts val="0"/>
              </a:spcAft>
              <a:buClr>
                <a:srgbClr val="0078D4"/>
              </a:buClr>
              <a:buSzPct val="100000"/>
              <a:buFontTx/>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Lower your IT spend by consolidating solutions! </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Point solutions are expensive and time consuming to manage (Microsoft 365 is the best of breed and the best platform. Consolidate &amp; save!)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Reduce on-prem infrastructure, hardware, licensing and maintenance costs and move IT spend from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CapEx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to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OpEx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with Cloud solutions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Google Workspace Business Starter (equivalent to M365 Business Basic) costs 21% more</a:t>
            </a:r>
          </a:p>
        </p:txBody>
      </p: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357916" y="1288004"/>
            <a:ext cx="5651995" cy="168046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your employees collaborate with each other? </a:t>
            </a:r>
            <a:r>
              <a:rPr lang="en-GB" sz="1400" dirty="0">
                <a:latin typeface="Segoe UI"/>
              </a:rPr>
              <a:t>What solutions to you use?</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can your employees stay productive outside of the office? Can they access files, chat and collaborate securely across devices?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customer, partner or employee surveys?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How do customers make appointments with you?</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411467" y="83660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Microsoft 365 Business Standard</a:t>
            </a:r>
          </a:p>
        </p:txBody>
      </p:sp>
      <p:cxnSp>
        <p:nvCxnSpPr>
          <p:cNvPr id="17" name="Straight Connector 16">
            <a:extLst>
              <a:ext uri="{FF2B5EF4-FFF2-40B4-BE49-F238E27FC236}">
                <a16:creationId xmlns:a16="http://schemas.microsoft.com/office/drawing/2014/main" id="{EFEAA18E-88D3-4DE1-9815-AFF77021973D}"/>
              </a:ext>
              <a:ext uri="{C183D7F6-B498-43B3-948B-1728B52AA6E4}">
                <adec:decorative xmlns:adec="http://schemas.microsoft.com/office/drawing/2017/decorative" val="1"/>
              </a:ext>
            </a:extLst>
          </p:cNvPr>
          <p:cNvCxnSpPr>
            <a:cxnSpLocks/>
          </p:cNvCxnSpPr>
          <p:nvPr/>
        </p:nvCxnSpPr>
        <p:spPr>
          <a:xfrm flipV="1">
            <a:off x="353664" y="29886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964CE366-D520-4C00-B860-9E93782FA186}"/>
              </a:ext>
            </a:extLst>
          </p:cNvPr>
          <p:cNvSpPr txBox="1">
            <a:spLocks/>
          </p:cNvSpPr>
          <p:nvPr/>
        </p:nvSpPr>
        <p:spPr>
          <a:xfrm>
            <a:off x="355791" y="3119922"/>
            <a:ext cx="5738083" cy="206825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Meetings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 manage meetings from the set up, to the meeting and the follow up? (scheduling, running engaging and effective online meetings and following up on actions)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online meetings with external customers or partners? Can you easily adapt your video background with blurred background or a company logo?</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make phone calls across devices with Teams and dial into meetings with your phone number (Business Voice add-on required) </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353664" y="54727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83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Communication</a:t>
            </a:r>
            <a:r>
              <a:rPr lang="en-US" sz="3200"/>
              <a:t> made simple</a:t>
            </a:r>
          </a:p>
        </p:txBody>
      </p:sp>
      <p:sp>
        <p:nvSpPr>
          <p:cNvPr id="9" name="TextBox 8">
            <a:extLst>
              <a:ext uri="{FF2B5EF4-FFF2-40B4-BE49-F238E27FC236}">
                <a16:creationId xmlns:a16="http://schemas.microsoft.com/office/drawing/2014/main" id="{80E6B20A-374D-4BFD-8DCA-BC7C0DD948B9}"/>
              </a:ext>
            </a:extLst>
          </p:cNvPr>
          <p:cNvSpPr txBox="1"/>
          <p:nvPr/>
        </p:nvSpPr>
        <p:spPr>
          <a:xfrm>
            <a:off x="8241017" y="6449256"/>
            <a:ext cx="4706010"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solidFill>
                <a:effectLst/>
                <a:uLnTx/>
                <a:uFillTx/>
                <a:latin typeface="Segoe UI"/>
                <a:ea typeface="+mn-ea"/>
                <a:cs typeface="+mn-cs"/>
              </a:rPr>
              <a:t>1 </a:t>
            </a:r>
            <a:r>
              <a:rPr kumimoji="0" lang="en-US" sz="1000" b="0" i="0" u="none" strike="noStrike" kern="1200" cap="none" spc="0" normalizeH="0" baseline="0" noProof="0">
                <a:ln>
                  <a:noFill/>
                </a:ln>
                <a:solidFill>
                  <a:srgbClr val="000000"/>
                </a:solidFill>
                <a:effectLst/>
                <a:uLnTx/>
                <a:uFillTx/>
                <a:latin typeface="Segoe UI"/>
                <a:ea typeface="+mn-ea"/>
                <a:cs typeface="+mn-cs"/>
              </a:rPr>
              <a:t>Enabled with Microsoft 365 Business Voice add-on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A1A1A"/>
              </a:solidFill>
              <a:effectLst/>
              <a:uLnTx/>
              <a:uFillTx/>
              <a:latin typeface="Segoe UI"/>
              <a:ea typeface="+mn-ea"/>
              <a:cs typeface="+mn-cs"/>
            </a:endParaRPr>
          </a:p>
        </p:txBody>
      </p:sp>
      <p:pic>
        <p:nvPicPr>
          <p:cNvPr id="7" name="Picture 6" descr="A hand holding a cellphone&#10;&#10;Description automatically generated">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1017" y="1399626"/>
            <a:ext cx="3365763" cy="1798889"/>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263149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Calling </a:t>
            </a: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(available</a:t>
            </a:r>
            <a:r>
              <a:rPr kumimoji="0" lang="en-US" sz="14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rPr>
              <a:t> as add-on)</a:t>
            </a:r>
            <a:r>
              <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rPr>
              <a:t>1</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Make and receive phone calls </a:t>
            </a:r>
            <a:b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b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from anywhere with a cloud-based phone system in Teams.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Enjoy cloud calling features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like consultative transfer, music-on-hold, cloud voicemail, and more.</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Add a dial-in number to your conference calls in case attendees don’t have good internet connection</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17"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16428" y="3443087"/>
            <a:ext cx="3013429" cy="278537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1:1 or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Speed innovation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together using 1:1 and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Engage in conversations</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 with your peers and clients.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Keep your work organized in teams and channels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Share meeting notes, files, dashboards and apps in the same conversation</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5" name="Picture 4" descr="A person using a computer&#10;&#10;Description automatically generated">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94" y="1399627"/>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65919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Online meetings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Host online meetings</a:t>
            </a:r>
            <a:r>
              <a:rPr kumimoji="0" lang="en-US" sz="1400" b="1" i="0" u="none" strike="noStrike" kern="1200" cap="none" spc="0" normalizeH="0" baseline="0" noProof="0">
                <a:ln>
                  <a:noFill/>
                </a:ln>
                <a:solidFill>
                  <a:srgbClr val="FFFFFF"/>
                </a:solidFill>
                <a:effectLst/>
                <a:uLnTx/>
                <a:uFillTx/>
                <a:latin typeface="Segoe UI"/>
                <a:ea typeface="+mn-ea"/>
                <a:cs typeface="Segoe UI Semilight"/>
              </a:rPr>
              <a:t>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with anyone inside or outside your organization using scheduling assistant, screen sharing, and collaborative note taking.​</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Be flexible and inclusive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in video calls with options to blur or customize backgrounds, real-time closed captions</a:t>
            </a:r>
            <a:r>
              <a:rPr lang="en-US" sz="1400">
                <a:solidFill>
                  <a:srgbClr val="FFFFFF"/>
                </a:solidFill>
                <a:latin typeface="Segoe UI"/>
                <a:cs typeface="Segoe UI Semilight"/>
              </a:rPr>
              <a:t>, transcriptions </a:t>
            </a:r>
            <a:r>
              <a:rPr kumimoji="0" lang="en-US" sz="1400" b="0" i="0" u="none" strike="noStrike" kern="1200" cap="none" spc="0" normalizeH="0" noProof="0">
                <a:ln>
                  <a:noFill/>
                </a:ln>
                <a:solidFill>
                  <a:srgbClr val="FFFFFF"/>
                </a:solidFill>
                <a:effectLst/>
                <a:uLnTx/>
                <a:uFillTx/>
                <a:latin typeface="Segoe UI"/>
                <a:ea typeface="+mn-ea"/>
                <a:cs typeface="Segoe UI Semilight"/>
              </a:rPr>
              <a:t>and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49 attendees in Large Gallery View</a:t>
            </a:r>
          </a:p>
        </p:txBody>
      </p:sp>
      <p:pic>
        <p:nvPicPr>
          <p:cNvPr id="1026" name="Picture 2" descr="See the source image">
            <a:extLst>
              <a:ext uri="{FF2B5EF4-FFF2-40B4-BE49-F238E27FC236}">
                <a16:creationId xmlns:a16="http://schemas.microsoft.com/office/drawing/2014/main" id="{B8922FBD-A9E5-4CF6-B509-59333EC128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09" b="12574"/>
          <a:stretch/>
        </p:blipFill>
        <p:spPr bwMode="auto">
          <a:xfrm>
            <a:off x="582942" y="1399626"/>
            <a:ext cx="3365716" cy="179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4.79167E-6 -2.59259E-6 L -4.79167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0 4.44444E-6 L 0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1.85185E-6 L -2.08333E-7 0.01898 " pathEditMode="relative" rAng="0" ptsTypes="AA">
                                      <p:cBhvr>
                                        <p:cTn id="19" dur="700" spd="-100000" fill="hold"/>
                                        <p:tgtEl>
                                          <p:spTgt spid="25"/>
                                        </p:tgtEl>
                                        <p:attrNameLst>
                                          <p:attrName>ppt_x</p:attrName>
                                          <p:attrName>ppt_y</p:attrName>
                                        </p:attrNameLst>
                                      </p:cBhvr>
                                      <p:rCtr x="0" y="949"/>
                                    </p:animMotion>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P spid="29" grpId="0"/>
      <p:bldP spid="29" grpId="1"/>
      <p:bldP spid="37" grpId="0"/>
      <p:bldP spid="37"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Text Placeholder 1">
            <a:extLst>
              <a:ext uri="{FF2B5EF4-FFF2-40B4-BE49-F238E27FC236}">
                <a16:creationId xmlns:a16="http://schemas.microsoft.com/office/drawing/2014/main" id="{46ACBA1C-F015-4A6F-BB12-7D8A55472234}"/>
              </a:ext>
            </a:extLst>
          </p:cNvPr>
          <p:cNvSpPr txBox="1">
            <a:spLocks/>
          </p:cNvSpPr>
          <p:nvPr/>
        </p:nvSpPr>
        <p:spPr>
          <a:xfrm>
            <a:off x="8513124" y="3640910"/>
            <a:ext cx="2821577" cy="153888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kern="0">
                <a:solidFill>
                  <a:srgbClr val="FFFFFF"/>
                </a:solidFill>
                <a:latin typeface="Segoe UI Semibold"/>
              </a:rPr>
              <a:t>Process Automation</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lvl="0" indent="0" defTabSz="932472" fontAlgn="base">
              <a:spcBef>
                <a:spcPct val="0"/>
              </a:spcBef>
              <a:spcAft>
                <a:spcPts val="1200"/>
              </a:spcAft>
              <a:buClr>
                <a:srgbClr val="0078D4"/>
              </a:buClr>
              <a:buSzTx/>
              <a:buNone/>
              <a:defRPr/>
            </a:pPr>
            <a:r>
              <a:rPr lang="en-GB" sz="1400" kern="0">
                <a:solidFill>
                  <a:srgbClr val="FFFFFF"/>
                </a:solidFill>
                <a:latin typeface="Segoe UI"/>
                <a:cs typeface="Segoe UI Semilight"/>
              </a:rPr>
              <a:t>Include powerful workflow automation directly in your apps with a no-code approach that connects to hundreds of popular apps and services</a:t>
            </a:r>
          </a:p>
        </p:txBody>
      </p:sp>
      <p:sp>
        <p:nvSpPr>
          <p:cNvPr id="2" name="Title 1">
            <a:extLst>
              <a:ext uri="{FF2B5EF4-FFF2-40B4-BE49-F238E27FC236}">
                <a16:creationId xmlns:a16="http://schemas.microsoft.com/office/drawing/2014/main" id="{D1161250-423F-457A-83DA-310CF40DF1D9}"/>
              </a:ext>
            </a:extLst>
          </p:cNvPr>
          <p:cNvSpPr>
            <a:spLocks noGrp="1"/>
          </p:cNvSpPr>
          <p:nvPr>
            <p:ph type="title"/>
          </p:nvPr>
        </p:nvSpPr>
        <p:spPr>
          <a:xfrm>
            <a:off x="588263" y="497541"/>
            <a:ext cx="11018520" cy="492443"/>
          </a:xfrm>
        </p:spPr>
        <p:txBody>
          <a:bodyPr/>
          <a:lstStyle/>
          <a:p>
            <a:r>
              <a:rPr lang="en-US" sz="3200">
                <a:solidFill>
                  <a:schemeClr val="tx1"/>
                </a:solidFill>
              </a:rPr>
              <a:t>Enhancing</a:t>
            </a:r>
            <a:r>
              <a:rPr lang="en-US" sz="3200">
                <a:solidFill>
                  <a:schemeClr val="accent1"/>
                </a:solidFill>
              </a:rPr>
              <a:t> Productivity</a:t>
            </a:r>
            <a:endParaRPr lang="en-US" sz="3200"/>
          </a:p>
        </p:txBody>
      </p:sp>
      <p:sp>
        <p:nvSpPr>
          <p:cNvPr id="32" name="Rectangle 31">
            <a:extLst>
              <a:ext uri="{FF2B5EF4-FFF2-40B4-BE49-F238E27FC236}">
                <a16:creationId xmlns:a16="http://schemas.microsoft.com/office/drawing/2014/main" id="{C7BB4F86-5FC7-4582-B2D8-948B7E7AB357}"/>
              </a:ext>
              <a:ext uri="{C183D7F6-B498-43B3-948B-1728B52AA6E4}">
                <adec:decorative xmlns:adec="http://schemas.microsoft.com/office/drawing/2017/decorative" val="1"/>
              </a:ext>
            </a:extLst>
          </p:cNvPr>
          <p:cNvSpPr/>
          <p:nvPr/>
        </p:nvSpPr>
        <p:spPr bwMode="auto">
          <a:xfrm>
            <a:off x="4412001"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mn-cs"/>
              </a:rPr>
              <a:t>Process Automation</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GB" sz="1400" b="0" i="0" u="none" strike="noStrike" kern="0" cap="none" spc="0" normalizeH="0" baseline="0" noProof="0">
                <a:ln>
                  <a:noFill/>
                </a:ln>
                <a:solidFill>
                  <a:srgbClr val="FFFFFF"/>
                </a:solidFill>
                <a:effectLst/>
                <a:uLnTx/>
                <a:uFillTx/>
                <a:latin typeface="Segoe UI"/>
                <a:ea typeface="+mn-ea"/>
                <a:cs typeface="Segoe UI Semilight"/>
              </a:rPr>
              <a:t>Include powerful workflow automation directly in your apps with a no-code approach that connects to hundreds of popular apps and services</a:t>
            </a:r>
          </a:p>
        </p:txBody>
      </p:sp>
      <p:pic>
        <p:nvPicPr>
          <p:cNvPr id="2050" name="Picture 2" descr="Image of power automate report">
            <a:extLst>
              <a:ext uri="{FF2B5EF4-FFF2-40B4-BE49-F238E27FC236}">
                <a16:creationId xmlns:a16="http://schemas.microsoft.com/office/drawing/2014/main" id="{1DDEE92B-0545-4B85-83FF-A9A726791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08"/>
          <a:stretch/>
        </p:blipFill>
        <p:spPr bwMode="auto">
          <a:xfrm>
            <a:off x="4412003" y="1392505"/>
            <a:ext cx="3365739" cy="20293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1">
            <a:extLst>
              <a:ext uri="{FF2B5EF4-FFF2-40B4-BE49-F238E27FC236}">
                <a16:creationId xmlns:a16="http://schemas.microsoft.com/office/drawing/2014/main" id="{AD9BC37F-0AB1-4044-AC8E-725321EDB0D9}"/>
              </a:ext>
              <a:ext uri="{C183D7F6-B498-43B3-948B-1728B52AA6E4}">
                <adec:decorative xmlns:adec="http://schemas.microsoft.com/office/drawing/2017/decorative" val="1"/>
              </a:ext>
            </a:extLst>
          </p:cNvPr>
          <p:cNvSpPr/>
          <p:nvPr/>
        </p:nvSpPr>
        <p:spPr bwMode="auto">
          <a:xfrm>
            <a:off x="8241024" y="3412308"/>
            <a:ext cx="3365741" cy="29481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Picture 4">
            <a:extLst>
              <a:ext uri="{FF2B5EF4-FFF2-40B4-BE49-F238E27FC236}">
                <a16:creationId xmlns:a16="http://schemas.microsoft.com/office/drawing/2014/main" id="{2D442576-2AA4-4239-B57B-CA926376997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241015" y="1399626"/>
            <a:ext cx="3365750" cy="2012682"/>
          </a:xfrm>
          <a:prstGeom prst="rect">
            <a:avLst/>
          </a:prstGeom>
        </p:spPr>
      </p:pic>
      <p:sp>
        <p:nvSpPr>
          <p:cNvPr id="19" name="Text Placeholder 1">
            <a:extLst>
              <a:ext uri="{FF2B5EF4-FFF2-40B4-BE49-F238E27FC236}">
                <a16:creationId xmlns:a16="http://schemas.microsoft.com/office/drawing/2014/main" id="{AC828CD6-F3B5-4558-8C1B-DD6DD790FAA8}"/>
              </a:ext>
            </a:extLst>
          </p:cNvPr>
          <p:cNvSpPr txBox="1">
            <a:spLocks/>
          </p:cNvSpPr>
          <p:nvPr/>
        </p:nvSpPr>
        <p:spPr>
          <a:xfrm>
            <a:off x="8436924" y="3536135"/>
            <a:ext cx="2790605" cy="243143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Streamlining</a:t>
            </a:r>
            <a:r>
              <a:rPr kumimoji="0" lang="en-US" sz="2000" b="0" i="0" u="none" strike="noStrike" kern="0" cap="none" spc="0" normalizeH="0" noProof="0">
                <a:ln>
                  <a:noFill/>
                </a:ln>
                <a:solidFill>
                  <a:srgbClr val="FFFFFF"/>
                </a:solidFill>
                <a:effectLst/>
                <a:uLnTx/>
                <a:uFillTx/>
                <a:latin typeface="Segoe UI Semibold"/>
                <a:ea typeface="+mn-ea"/>
                <a:cs typeface="Segoe UI Semilight"/>
              </a:rPr>
              <a:t> appointments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lang="en-US" sz="1400">
                <a:solidFill>
                  <a:srgbClr val="FFFFFF"/>
                </a:solidFill>
                <a:cs typeface="Segoe UI Semilight"/>
              </a:rPr>
              <a:t>Make use of Bookings app across all organizational levels</a:t>
            </a:r>
          </a:p>
          <a:p>
            <a:pPr marL="0" lvl="0" indent="0" fontAlgn="base">
              <a:spcBef>
                <a:spcPts val="0"/>
              </a:spcBef>
              <a:spcAft>
                <a:spcPts val="600"/>
              </a:spcAft>
              <a:buNone/>
              <a:defRPr/>
            </a:pPr>
            <a:r>
              <a:rPr lang="en-US" sz="1400">
                <a:solidFill>
                  <a:srgbClr val="FFFFFF"/>
                </a:solidFill>
                <a:cs typeface="Segoe UI Semilight"/>
              </a:rPr>
              <a:t>Find available time slots quickly with Office calendar integration to ensure staff are not double-booked</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lang="en-US" sz="1400">
              <a:solidFill>
                <a:srgbClr val="FFFFFF"/>
              </a:solidFill>
              <a:latin typeface="Segoe UI Semibold"/>
              <a:cs typeface="Segoe UI Semilight"/>
            </a:endParaRP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Semilight"/>
            </a:endParaRPr>
          </a:p>
        </p:txBody>
      </p:sp>
      <p:sp>
        <p:nvSpPr>
          <p:cNvPr id="5" name="Rectangle 31">
            <a:extLst>
              <a:ext uri="{FF2B5EF4-FFF2-40B4-BE49-F238E27FC236}">
                <a16:creationId xmlns:a16="http://schemas.microsoft.com/office/drawing/2014/main" id="{9F028954-BD42-47D2-B516-D50BF1478BA6}"/>
              </a:ext>
              <a:ext uri="{C183D7F6-B498-43B3-948B-1728B52AA6E4}">
                <adec:decorative xmlns:adec="http://schemas.microsoft.com/office/drawing/2017/decorative" val="1"/>
              </a:ext>
            </a:extLst>
          </p:cNvPr>
          <p:cNvSpPr/>
          <p:nvPr/>
        </p:nvSpPr>
        <p:spPr bwMode="auto">
          <a:xfrm>
            <a:off x="582978" y="3429000"/>
            <a:ext cx="3365741" cy="29314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de-DE" sz="2000" b="0" i="0" u="none" strike="noStrike" kern="0" cap="none" spc="0" normalizeH="0" baseline="0" noProof="0">
                <a:ln>
                  <a:noFill/>
                </a:ln>
                <a:solidFill>
                  <a:srgbClr val="FFFFFF"/>
                </a:solidFill>
                <a:effectLst/>
                <a:uLnTx/>
                <a:uFillTx/>
                <a:latin typeface="Segoe UI Semibold"/>
                <a:ea typeface="+mn-ea"/>
                <a:cs typeface="+mn-cs"/>
              </a:rPr>
              <a:t>Sharing Content</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sz="1400" kern="0">
                <a:solidFill>
                  <a:srgbClr val="FFFFFF"/>
                </a:solidFill>
              </a:rPr>
              <a:t>Share and manage content, knowledge, and applications with SharePoint </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sz="1400" kern="0">
                <a:solidFill>
                  <a:srgbClr val="FFFFFF"/>
                </a:solidFill>
              </a:rPr>
              <a:t>Empower teamwork, quickly find information, and seamlessly collaborate across the organization</a:t>
            </a:r>
            <a:endParaRPr lang="de-DE" sz="1400" kern="0">
              <a:solidFill>
                <a:srgbClr val="FFFFFF"/>
              </a:solidFill>
            </a:endParaRPr>
          </a:p>
        </p:txBody>
      </p:sp>
      <p:pic>
        <p:nvPicPr>
          <p:cNvPr id="8" name="Grafik 7">
            <a:extLst>
              <a:ext uri="{FF2B5EF4-FFF2-40B4-BE49-F238E27FC236}">
                <a16:creationId xmlns:a16="http://schemas.microsoft.com/office/drawing/2014/main" id="{43A25A68-721A-4121-B36E-0CF95E8A749A}"/>
              </a:ext>
            </a:extLst>
          </p:cNvPr>
          <p:cNvPicPr>
            <a:picLocks noChangeAspect="1"/>
          </p:cNvPicPr>
          <p:nvPr/>
        </p:nvPicPr>
        <p:blipFill rotWithShape="1">
          <a:blip r:embed="rId5"/>
          <a:srcRect t="9487"/>
          <a:stretch/>
        </p:blipFill>
        <p:spPr>
          <a:xfrm>
            <a:off x="582978" y="1399626"/>
            <a:ext cx="3365739" cy="2029374"/>
          </a:xfrm>
          <a:prstGeom prst="rect">
            <a:avLst/>
          </a:prstGeom>
        </p:spPr>
      </p:pic>
    </p:spTree>
    <p:extLst>
      <p:ext uri="{BB962C8B-B14F-4D97-AF65-F5344CB8AC3E}">
        <p14:creationId xmlns:p14="http://schemas.microsoft.com/office/powerpoint/2010/main" val="101601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grpId="1" nodeType="withEffect">
                                  <p:stCondLst>
                                    <p:cond delay="500"/>
                                  </p:stCondLst>
                                  <p:childTnLst>
                                    <p:animMotion origin="layout" path="M -2.29167E-6 4.44444E-6 L -2.29167E-6 0.01898 " pathEditMode="relative" rAng="0" ptsTypes="AA">
                                      <p:cBhvr>
                                        <p:cTn id="9" dur="700" spd="-100000" fill="hold"/>
                                        <p:tgtEl>
                                          <p:spTgt spid="42"/>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path" presetSubtype="0" decel="100000" fill="hold" grpId="1" nodeType="withEffect">
                                  <p:stCondLst>
                                    <p:cond delay="250"/>
                                  </p:stCondLst>
                                  <p:childTnLst>
                                    <p:animMotion origin="layout" path="M -2.08333E-7 -4.07407E-6 L -2.08333E-7 0.01899 " pathEditMode="relative" rAng="0" ptsTypes="AA">
                                      <p:cBhvr>
                                        <p:cTn id="14" dur="700" spd="-100000" fill="hold"/>
                                        <p:tgtEl>
                                          <p:spTgt spid="1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19" grpId="0"/>
      <p:bldP spid="19"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98CF7B8-3456-4053-9692-0408C2A01973}"/>
              </a:ext>
            </a:extLst>
          </p:cNvPr>
          <p:cNvSpPr txBox="1"/>
          <p:nvPr/>
        </p:nvSpPr>
        <p:spPr>
          <a:xfrm>
            <a:off x="8169782" y="4347065"/>
            <a:ext cx="3094910"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Productivity Suites (without desktop apps)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Appointment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endParaRPr kumimoji="0" lang="en-GB" sz="1600" b="0" i="0" u="none" strike="noStrike" kern="1200" cap="none" spc="0" normalizeH="0" baseline="0" noProof="0">
              <a:ln>
                <a:noFill/>
              </a:ln>
              <a:solidFill>
                <a:srgbClr val="1A1A1A"/>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7AC2DE54-E228-4818-89F7-2ED1293660B1}"/>
              </a:ext>
            </a:extLst>
          </p:cNvPr>
          <p:cNvSpPr/>
          <p:nvPr/>
        </p:nvSpPr>
        <p:spPr bwMode="auto">
          <a:xfrm>
            <a:off x="5728565" y="3843349"/>
            <a:ext cx="896815" cy="17873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4" name="Rectangle 3">
            <a:extLst>
              <a:ext uri="{FF2B5EF4-FFF2-40B4-BE49-F238E27FC236}">
                <a16:creationId xmlns:a16="http://schemas.microsoft.com/office/drawing/2014/main" id="{6AFF57A1-EE75-4CCB-A4B3-4392F85E2C23}"/>
              </a:ext>
            </a:extLst>
          </p:cNvPr>
          <p:cNvSpPr/>
          <p:nvPr/>
        </p:nvSpPr>
        <p:spPr bwMode="auto">
          <a:xfrm>
            <a:off x="927308" y="5017561"/>
            <a:ext cx="896815" cy="5979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E643457-0A30-4285-874F-C1C6B69113D2}"/>
              </a:ext>
            </a:extLst>
          </p:cNvPr>
          <p:cNvSpPr txBox="1"/>
          <p:nvPr/>
        </p:nvSpPr>
        <p:spPr>
          <a:xfrm>
            <a:off x="815467" y="5809003"/>
            <a:ext cx="1120500"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Basic</a:t>
            </a:r>
          </a:p>
        </p:txBody>
      </p:sp>
      <p:sp>
        <p:nvSpPr>
          <p:cNvPr id="8" name="TextBox 7">
            <a:extLst>
              <a:ext uri="{FF2B5EF4-FFF2-40B4-BE49-F238E27FC236}">
                <a16:creationId xmlns:a16="http://schemas.microsoft.com/office/drawing/2014/main" id="{58FA7C4A-C2AE-4758-9448-71638E6C533B}"/>
              </a:ext>
            </a:extLst>
          </p:cNvPr>
          <p:cNvSpPr txBox="1"/>
          <p:nvPr/>
        </p:nvSpPr>
        <p:spPr>
          <a:xfrm>
            <a:off x="3365188" y="5809003"/>
            <a:ext cx="14297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a:t>
            </a: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4254758"/>
            <a:ext cx="896815" cy="13607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TextBox 53">
            <a:extLst>
              <a:ext uri="{FF2B5EF4-FFF2-40B4-BE49-F238E27FC236}">
                <a16:creationId xmlns:a16="http://schemas.microsoft.com/office/drawing/2014/main" id="{709B1041-3037-4433-8193-00E261E00575}"/>
              </a:ext>
            </a:extLst>
          </p:cNvPr>
          <p:cNvSpPr txBox="1"/>
          <p:nvPr/>
        </p:nvSpPr>
        <p:spPr>
          <a:xfrm>
            <a:off x="1039920" y="4709784"/>
            <a:ext cx="6715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$5.00</a:t>
            </a:r>
          </a:p>
        </p:txBody>
      </p:sp>
      <p:sp>
        <p:nvSpPr>
          <p:cNvPr id="56" name="TextBox 55">
            <a:extLst>
              <a:ext uri="{FF2B5EF4-FFF2-40B4-BE49-F238E27FC236}">
                <a16:creationId xmlns:a16="http://schemas.microsoft.com/office/drawing/2014/main" id="{9E3EB784-0396-4B90-9E7A-7486D097CF88}"/>
              </a:ext>
            </a:extLst>
          </p:cNvPr>
          <p:cNvSpPr txBox="1"/>
          <p:nvPr/>
        </p:nvSpPr>
        <p:spPr>
          <a:xfrm>
            <a:off x="3744213" y="3726778"/>
            <a:ext cx="78419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$12.50</a:t>
            </a:r>
          </a:p>
        </p:txBody>
      </p:sp>
      <p:sp>
        <p:nvSpPr>
          <p:cNvPr id="19" name="TextBox 18">
            <a:extLst>
              <a:ext uri="{FF2B5EF4-FFF2-40B4-BE49-F238E27FC236}">
                <a16:creationId xmlns:a16="http://schemas.microsoft.com/office/drawing/2014/main" id="{60B9E4E6-836A-4143-9052-DD8E5FAE79C0}"/>
              </a:ext>
            </a:extLst>
          </p:cNvPr>
          <p:cNvSpPr txBox="1"/>
          <p:nvPr/>
        </p:nvSpPr>
        <p:spPr>
          <a:xfrm>
            <a:off x="5785352" y="2707262"/>
            <a:ext cx="79404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$21.00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691961" y="5809003"/>
            <a:ext cx="98084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Competitors</a:t>
            </a:r>
          </a:p>
        </p:txBody>
      </p:sp>
      <p:sp>
        <p:nvSpPr>
          <p:cNvPr id="34" name="TextBox 33">
            <a:extLst>
              <a:ext uri="{FF2B5EF4-FFF2-40B4-BE49-F238E27FC236}">
                <a16:creationId xmlns:a16="http://schemas.microsoft.com/office/drawing/2014/main" id="{123EB76B-6DAE-4943-A31F-188ED91E6571}"/>
              </a:ext>
            </a:extLst>
          </p:cNvPr>
          <p:cNvSpPr txBox="1"/>
          <p:nvPr/>
        </p:nvSpPr>
        <p:spPr>
          <a:xfrm>
            <a:off x="8082229" y="1647975"/>
            <a:ext cx="203870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Step up and save</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1374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780401" y="1371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537355" y="1371987"/>
            <a:ext cx="133575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Alternative</a:t>
            </a:r>
          </a:p>
        </p:txBody>
      </p:sp>
      <p:cxnSp>
        <p:nvCxnSpPr>
          <p:cNvPr id="50" name="Straight Connector 49">
            <a:extLst>
              <a:ext uri="{FF2B5EF4-FFF2-40B4-BE49-F238E27FC236}">
                <a16:creationId xmlns:a16="http://schemas.microsoft.com/office/drawing/2014/main" id="{DDDCA1C6-42ED-4B3A-AF8F-2218592BB5F3}"/>
              </a:ext>
            </a:extLst>
          </p:cNvPr>
          <p:cNvCxnSpPr>
            <a:cxnSpLocks/>
          </p:cNvCxnSpPr>
          <p:nvPr/>
        </p:nvCxnSpPr>
        <p:spPr>
          <a:xfrm>
            <a:off x="5728563" y="4254758"/>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A2E13A4-2D4C-494A-B48C-4C3C40D92AAD}"/>
              </a:ext>
            </a:extLst>
          </p:cNvPr>
          <p:cNvSpPr txBox="1"/>
          <p:nvPr/>
        </p:nvSpPr>
        <p:spPr>
          <a:xfrm>
            <a:off x="5841177" y="2441281"/>
            <a:ext cx="67158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+24%</a:t>
            </a:r>
          </a:p>
        </p:txBody>
      </p:sp>
      <p:sp>
        <p:nvSpPr>
          <p:cNvPr id="6" name="TextBox 5">
            <a:extLst>
              <a:ext uri="{FF2B5EF4-FFF2-40B4-BE49-F238E27FC236}">
                <a16:creationId xmlns:a16="http://schemas.microsoft.com/office/drawing/2014/main" id="{9ACC492C-A99A-43B4-A794-B2A785A63AEA}"/>
              </a:ext>
            </a:extLst>
          </p:cNvPr>
          <p:cNvSpPr txBox="1"/>
          <p:nvPr/>
        </p:nvSpPr>
        <p:spPr>
          <a:xfrm>
            <a:off x="8342156" y="2124901"/>
            <a:ext cx="3989031" cy="1477328"/>
          </a:xfrm>
          <a:prstGeom prst="rect">
            <a:avLst/>
          </a:prstGeom>
          <a:noFill/>
        </p:spPr>
        <p:txBody>
          <a:bodyPr wrap="square" lIns="0" tIns="0" rIns="0" bIns="0" rtlCol="0">
            <a:spAutoFit/>
          </a:bodyPr>
          <a:lstStyle/>
          <a:p>
            <a:pPr marL="0" marR="0" lvl="0" indent="0" algn="l" defTabSz="8667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Basic 	($5.00)</a:t>
            </a:r>
          </a:p>
          <a:p>
            <a:pPr marL="0" marR="0" lvl="0" indent="0" algn="l" defTabSz="8667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$13.25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Apps for Business 	($8.25)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Bookings</a:t>
            </a:r>
            <a:b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endPar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3" name="Rectangle 12">
            <a:extLst>
              <a:ext uri="{FF2B5EF4-FFF2-40B4-BE49-F238E27FC236}">
                <a16:creationId xmlns:a16="http://schemas.microsoft.com/office/drawing/2014/main" id="{CE281DAB-1361-4F7B-B21C-838F40E3CFCD}"/>
              </a:ext>
            </a:extLst>
          </p:cNvPr>
          <p:cNvSpPr/>
          <p:nvPr/>
        </p:nvSpPr>
        <p:spPr bwMode="auto">
          <a:xfrm>
            <a:off x="5728562" y="3195375"/>
            <a:ext cx="896815" cy="64633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5EADC3D3-3DD9-472C-B73F-5169CBE2EAEC}"/>
              </a:ext>
            </a:extLst>
          </p:cNvPr>
          <p:cNvSpPr txBox="1"/>
          <p:nvPr/>
        </p:nvSpPr>
        <p:spPr>
          <a:xfrm>
            <a:off x="8071482" y="3853300"/>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pic>
        <p:nvPicPr>
          <p:cNvPr id="21" name="Picture 20">
            <a:extLst>
              <a:ext uri="{FF2B5EF4-FFF2-40B4-BE49-F238E27FC236}">
                <a16:creationId xmlns:a16="http://schemas.microsoft.com/office/drawing/2014/main" id="{6E3572BC-768D-43CB-989D-8F0477679827}"/>
              </a:ext>
            </a:extLst>
          </p:cNvPr>
          <p:cNvPicPr>
            <a:picLocks noChangeAspect="1"/>
          </p:cNvPicPr>
          <p:nvPr/>
        </p:nvPicPr>
        <p:blipFill>
          <a:blip r:embed="rId3"/>
          <a:stretch>
            <a:fillRect/>
          </a:stretch>
        </p:blipFill>
        <p:spPr>
          <a:xfrm>
            <a:off x="8198219" y="5335157"/>
            <a:ext cx="1130358" cy="285765"/>
          </a:xfrm>
          <a:prstGeom prst="rect">
            <a:avLst/>
          </a:prstGeom>
        </p:spPr>
      </p:pic>
      <p:sp>
        <p:nvSpPr>
          <p:cNvPr id="26" name="Right Brace 25">
            <a:extLst>
              <a:ext uri="{FF2B5EF4-FFF2-40B4-BE49-F238E27FC236}">
                <a16:creationId xmlns:a16="http://schemas.microsoft.com/office/drawing/2014/main" id="{5DC18EB3-DCFB-4C94-9E5C-5AB381E31436}"/>
              </a:ext>
            </a:extLst>
          </p:cNvPr>
          <p:cNvSpPr/>
          <p:nvPr/>
        </p:nvSpPr>
        <p:spPr>
          <a:xfrm>
            <a:off x="10729906" y="2473611"/>
            <a:ext cx="99527" cy="588379"/>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0B6D13CE-5BA8-4997-8370-FDA798B665F7}"/>
              </a:ext>
            </a:extLst>
          </p:cNvPr>
          <p:cNvSpPr txBox="1"/>
          <p:nvPr/>
        </p:nvSpPr>
        <p:spPr>
          <a:xfrm>
            <a:off x="9465443" y="4617581"/>
            <a:ext cx="216731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71596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Premium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49" name="Right Brace 48">
            <a:extLst>
              <a:ext uri="{FF2B5EF4-FFF2-40B4-BE49-F238E27FC236}">
                <a16:creationId xmlns:a16="http://schemas.microsoft.com/office/drawing/2014/main" id="{7402C16B-CDA5-41D9-AD19-2F275A6C457B}"/>
              </a:ext>
            </a:extLst>
          </p:cNvPr>
          <p:cNvSpPr/>
          <p:nvPr/>
        </p:nvSpPr>
        <p:spPr>
          <a:xfrm>
            <a:off x="6777728" y="3195374"/>
            <a:ext cx="95327" cy="1059383"/>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22CBECF-647D-4E5B-8FA7-8BD72BCA00A6}"/>
              </a:ext>
            </a:extLst>
          </p:cNvPr>
          <p:cNvSpPr txBox="1"/>
          <p:nvPr/>
        </p:nvSpPr>
        <p:spPr>
          <a:xfrm>
            <a:off x="6932794" y="3571176"/>
            <a:ext cx="98933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+70%</a:t>
            </a:r>
            <a:endParaRPr kumimoji="0" lang="en-GB" sz="1400" b="0" i="0" u="none" strike="noStrike" kern="1200" cap="none" spc="0" normalizeH="0" baseline="0" noProof="0">
              <a:ln>
                <a:noFill/>
              </a:ln>
              <a:solidFill>
                <a:srgbClr val="1A1A1A"/>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BE4836E-084A-4F51-8F5C-2519DE161F22}"/>
              </a:ext>
            </a:extLst>
          </p:cNvPr>
          <p:cNvPicPr>
            <a:picLocks noChangeAspect="1"/>
          </p:cNvPicPr>
          <p:nvPr/>
        </p:nvPicPr>
        <p:blipFill>
          <a:blip r:embed="rId4"/>
          <a:stretch>
            <a:fillRect/>
          </a:stretch>
        </p:blipFill>
        <p:spPr>
          <a:xfrm>
            <a:off x="8218629" y="4627106"/>
            <a:ext cx="1282766" cy="254013"/>
          </a:xfrm>
          <a:prstGeom prst="rect">
            <a:avLst/>
          </a:prstGeom>
        </p:spPr>
      </p:pic>
      <p:sp>
        <p:nvSpPr>
          <p:cNvPr id="23" name="Rechteck 22">
            <a:extLst>
              <a:ext uri="{FF2B5EF4-FFF2-40B4-BE49-F238E27FC236}">
                <a16:creationId xmlns:a16="http://schemas.microsoft.com/office/drawing/2014/main" id="{38E9E86C-9F89-4F64-AD10-35170686AA9C}"/>
              </a:ext>
            </a:extLst>
          </p:cNvPr>
          <p:cNvSpPr/>
          <p:nvPr/>
        </p:nvSpPr>
        <p:spPr bwMode="auto">
          <a:xfrm>
            <a:off x="8198219" y="4347065"/>
            <a:ext cx="3346081" cy="61247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hteck 24">
            <a:extLst>
              <a:ext uri="{FF2B5EF4-FFF2-40B4-BE49-F238E27FC236}">
                <a16:creationId xmlns:a16="http://schemas.microsoft.com/office/drawing/2014/main" id="{01996D64-AB2D-473E-87A0-5586B72F3E15}"/>
              </a:ext>
            </a:extLst>
          </p:cNvPr>
          <p:cNvSpPr/>
          <p:nvPr/>
        </p:nvSpPr>
        <p:spPr bwMode="auto">
          <a:xfrm>
            <a:off x="8198218" y="5013482"/>
            <a:ext cx="3346081" cy="673332"/>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7332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905C6-3295-4CF3-B8B9-911E78BD5309}"/>
              </a:ext>
            </a:extLst>
          </p:cNvPr>
          <p:cNvSpPr>
            <a:spLocks noGrp="1"/>
          </p:cNvSpPr>
          <p:nvPr>
            <p:ph type="title"/>
          </p:nvPr>
        </p:nvSpPr>
        <p:spPr/>
        <p:txBody>
          <a:bodyPr/>
          <a:lstStyle/>
          <a:p>
            <a:r>
              <a:rPr lang="en-GB"/>
              <a:t>Scenarios Menu | Navigating the deck</a:t>
            </a:r>
            <a:endParaRPr lang="en-US"/>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625FF5DE-B4FD-4B4D-A284-3DBFC55595C0}"/>
                  </a:ext>
                </a:extLst>
              </p:cNvPr>
              <p:cNvGraphicFramePr>
                <a:graphicFrameLocks noChangeAspect="1"/>
              </p:cNvGraphicFramePr>
              <p:nvPr>
                <p:extLst>
                  <p:ext uri="{D42A27DB-BD31-4B8C-83A1-F6EECF244321}">
                    <p14:modId xmlns:p14="http://schemas.microsoft.com/office/powerpoint/2010/main" val="2123540693"/>
                  </p:ext>
                </p:extLst>
              </p:nvPr>
            </p:nvGraphicFramePr>
            <p:xfrm>
              <a:off x="328452" y="2128159"/>
              <a:ext cx="2215845" cy="1246413"/>
            </p:xfrm>
            <a:graphic>
              <a:graphicData uri="http://schemas.microsoft.com/office/powerpoint/2016/slidezoom">
                <pslz:sldZm>
                  <pslz:sldZmObj sldId="2076136900" cId="3494629716">
                    <pslz:zmPr id="{CEE29727-2B93-4454-9EF7-F29FE78BCD5A}" returnToParent="0" transitionDur="1000">
                      <p166:blipFill xmlns:p166="http://schemas.microsoft.com/office/powerpoint/2016/6/main">
                        <a:blip r:embed="rId2"/>
                        <a:stretch>
                          <a:fillRect/>
                        </a:stretch>
                      </p166:blipFill>
                      <p166:spPr xmlns:p166="http://schemas.microsoft.com/office/powerpoint/2016/6/main">
                        <a:xfrm>
                          <a:off x="0" y="0"/>
                          <a:ext cx="2215845" cy="1246413"/>
                        </a:xfrm>
                        <a:prstGeom prst="rect">
                          <a:avLst/>
                        </a:prstGeom>
                        <a:ln w="3175">
                          <a:solidFill>
                            <a:prstClr val="ltGray"/>
                          </a:solidFill>
                        </a:ln>
                      </p166:spPr>
                    </pslz:zmPr>
                  </pslz:sldZmObj>
                </pslz:sldZm>
              </a:graphicData>
            </a:graphic>
          </p:graphicFrame>
        </mc:Choice>
        <mc:Fallback xmlns="">
          <p:pic>
            <p:nvPicPr>
              <p:cNvPr id="14" name="Slide Zoom 13">
                <a:extLst>
                  <a:ext uri="{FF2B5EF4-FFF2-40B4-BE49-F238E27FC236}">
                    <a16:creationId xmlns:a16="http://schemas.microsoft.com/office/drawing/2014/main" id="{625FF5DE-B4FD-4B4D-A284-3DBFC55595C0}"/>
                  </a:ext>
                </a:extLst>
              </p:cNvPr>
              <p:cNvPicPr>
                <a:picLocks noGrp="1" noRot="1" noChangeAspect="1" noMove="1" noResize="1" noEditPoints="1" noAdjustHandles="1" noChangeArrowheads="1" noChangeShapeType="1"/>
              </p:cNvPicPr>
              <p:nvPr/>
            </p:nvPicPr>
            <p:blipFill>
              <a:blip r:embed="rId3"/>
              <a:stretch>
                <a:fillRect/>
              </a:stretch>
            </p:blipFill>
            <p:spPr>
              <a:xfrm>
                <a:off x="328452" y="2128159"/>
                <a:ext cx="2215845" cy="124641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1927A16F-7C96-4821-B342-BFDFD3F836AF}"/>
                  </a:ext>
                </a:extLst>
              </p:cNvPr>
              <p:cNvGraphicFramePr>
                <a:graphicFrameLocks noChangeAspect="1"/>
              </p:cNvGraphicFramePr>
              <p:nvPr>
                <p:extLst>
                  <p:ext uri="{D42A27DB-BD31-4B8C-83A1-F6EECF244321}">
                    <p14:modId xmlns:p14="http://schemas.microsoft.com/office/powerpoint/2010/main" val="2178131621"/>
                  </p:ext>
                </p:extLst>
              </p:nvPr>
            </p:nvGraphicFramePr>
            <p:xfrm>
              <a:off x="2707888" y="2128157"/>
              <a:ext cx="2215845" cy="1246413"/>
            </p:xfrm>
            <a:graphic>
              <a:graphicData uri="http://schemas.microsoft.com/office/powerpoint/2016/slidezoom">
                <pslz:sldZm>
                  <pslz:sldZmObj sldId="2076136901" cId="3310408957">
                    <pslz:zmPr id="{22D1EB38-8F0B-4B36-8736-BCB3AFD977C1}" returnToParent="0" transitionDur="1000">
                      <p166:blipFill xmlns:p166="http://schemas.microsoft.com/office/powerpoint/2016/6/main">
                        <a:blip r:embed="rId4"/>
                        <a:stretch>
                          <a:fillRect/>
                        </a:stretch>
                      </p166:blipFill>
                      <p166:spPr xmlns:p166="http://schemas.microsoft.com/office/powerpoint/2016/6/main">
                        <a:xfrm>
                          <a:off x="0" y="0"/>
                          <a:ext cx="2215845" cy="1246413"/>
                        </a:xfrm>
                        <a:prstGeom prst="rect">
                          <a:avLst/>
                        </a:prstGeom>
                        <a:ln w="3175">
                          <a:solidFill>
                            <a:prstClr val="ltGray"/>
                          </a:solidFill>
                        </a:ln>
                      </p166:spPr>
                    </pslz:zmPr>
                  </pslz:sldZmObj>
                </pslz:sldZm>
              </a:graphicData>
            </a:graphic>
          </p:graphicFrame>
        </mc:Choice>
        <mc:Fallback xmlns="">
          <p:pic>
            <p:nvPicPr>
              <p:cNvPr id="16" name="Slide Zoom 15">
                <a:extLst>
                  <a:ext uri="{FF2B5EF4-FFF2-40B4-BE49-F238E27FC236}">
                    <a16:creationId xmlns:a16="http://schemas.microsoft.com/office/drawing/2014/main" id="{1927A16F-7C96-4821-B342-BFDFD3F836AF}"/>
                  </a:ext>
                </a:extLst>
              </p:cNvPr>
              <p:cNvPicPr>
                <a:picLocks noGrp="1" noRot="1" noChangeAspect="1" noMove="1" noResize="1" noEditPoints="1" noAdjustHandles="1" noChangeArrowheads="1" noChangeShapeType="1"/>
              </p:cNvPicPr>
              <p:nvPr/>
            </p:nvPicPr>
            <p:blipFill>
              <a:blip r:embed="rId5"/>
              <a:stretch>
                <a:fillRect/>
              </a:stretch>
            </p:blipFill>
            <p:spPr>
              <a:xfrm>
                <a:off x="2707888" y="2128157"/>
                <a:ext cx="2215845" cy="124641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28253486-A218-4609-9EE1-A48D0D8A1BDC}"/>
                  </a:ext>
                </a:extLst>
              </p:cNvPr>
              <p:cNvGraphicFramePr>
                <a:graphicFrameLocks noChangeAspect="1"/>
              </p:cNvGraphicFramePr>
              <p:nvPr>
                <p:extLst>
                  <p:ext uri="{D42A27DB-BD31-4B8C-83A1-F6EECF244321}">
                    <p14:modId xmlns:p14="http://schemas.microsoft.com/office/powerpoint/2010/main" val="134991806"/>
                  </p:ext>
                </p:extLst>
              </p:nvPr>
            </p:nvGraphicFramePr>
            <p:xfrm>
              <a:off x="5087324" y="2128156"/>
              <a:ext cx="2215845" cy="1246413"/>
            </p:xfrm>
            <a:graphic>
              <a:graphicData uri="http://schemas.microsoft.com/office/powerpoint/2016/slidezoom">
                <pslz:sldZm>
                  <pslz:sldZmObj sldId="2076136902" cId="3307365015">
                    <pslz:zmPr id="{C820A9F0-7F40-488C-8F8D-931071C8014C}" returnToParent="0" transitionDur="1000">
                      <p166:blipFill xmlns:p166="http://schemas.microsoft.com/office/powerpoint/2016/6/main">
                        <a:blip r:embed="rId6"/>
                        <a:stretch>
                          <a:fillRect/>
                        </a:stretch>
                      </p166:blipFill>
                      <p166:spPr xmlns:p166="http://schemas.microsoft.com/office/powerpoint/2016/6/main">
                        <a:xfrm>
                          <a:off x="0" y="0"/>
                          <a:ext cx="2215845" cy="1246413"/>
                        </a:xfrm>
                        <a:prstGeom prst="rect">
                          <a:avLst/>
                        </a:prstGeom>
                        <a:ln w="3175">
                          <a:solidFill>
                            <a:prstClr val="ltGray"/>
                          </a:solidFill>
                        </a:ln>
                      </p166:spPr>
                    </pslz:zmPr>
                  </pslz:sldZmObj>
                </pslz:sldZm>
              </a:graphicData>
            </a:graphic>
          </p:graphicFrame>
        </mc:Choice>
        <mc:Fallback xmlns="">
          <p:pic>
            <p:nvPicPr>
              <p:cNvPr id="18" name="Slide Zoom 17">
                <a:extLst>
                  <a:ext uri="{FF2B5EF4-FFF2-40B4-BE49-F238E27FC236}">
                    <a16:creationId xmlns:a16="http://schemas.microsoft.com/office/drawing/2014/main" id="{28253486-A218-4609-9EE1-A48D0D8A1BDC}"/>
                  </a:ext>
                </a:extLst>
              </p:cNvPr>
              <p:cNvPicPr>
                <a:picLocks noGrp="1" noRot="1" noChangeAspect="1" noMove="1" noResize="1" noEditPoints="1" noAdjustHandles="1" noChangeArrowheads="1" noChangeShapeType="1"/>
              </p:cNvPicPr>
              <p:nvPr/>
            </p:nvPicPr>
            <p:blipFill>
              <a:blip r:embed="rId7"/>
              <a:stretch>
                <a:fillRect/>
              </a:stretch>
            </p:blipFill>
            <p:spPr>
              <a:xfrm>
                <a:off x="5087324" y="2128156"/>
                <a:ext cx="2215845" cy="124641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227738FC-2775-43F4-A94D-8A66B649B1AE}"/>
                  </a:ext>
                </a:extLst>
              </p:cNvPr>
              <p:cNvGraphicFramePr>
                <a:graphicFrameLocks noChangeAspect="1"/>
              </p:cNvGraphicFramePr>
              <p:nvPr>
                <p:extLst>
                  <p:ext uri="{D42A27DB-BD31-4B8C-83A1-F6EECF244321}">
                    <p14:modId xmlns:p14="http://schemas.microsoft.com/office/powerpoint/2010/main" val="4035678254"/>
                  </p:ext>
                </p:extLst>
              </p:nvPr>
            </p:nvGraphicFramePr>
            <p:xfrm>
              <a:off x="7466763" y="2128156"/>
              <a:ext cx="2215845" cy="1246413"/>
            </p:xfrm>
            <a:graphic>
              <a:graphicData uri="http://schemas.microsoft.com/office/powerpoint/2016/slidezoom">
                <pslz:sldZm>
                  <pslz:sldZmObj sldId="2076136903" cId="2087535447">
                    <pslz:zmPr id="{74E64813-67E9-4C9B-9678-5DD32BA26CA5}" returnToParent="0" transitionDur="1000">
                      <p166:blipFill xmlns:p166="http://schemas.microsoft.com/office/powerpoint/2016/6/main">
                        <a:blip r:embed="rId8"/>
                        <a:stretch>
                          <a:fillRect/>
                        </a:stretch>
                      </p166:blipFill>
                      <p166:spPr xmlns:p166="http://schemas.microsoft.com/office/powerpoint/2016/6/main">
                        <a:xfrm>
                          <a:off x="0" y="0"/>
                          <a:ext cx="2215845" cy="1246413"/>
                        </a:xfrm>
                        <a:prstGeom prst="rect">
                          <a:avLst/>
                        </a:prstGeom>
                        <a:ln w="3175">
                          <a:solidFill>
                            <a:prstClr val="ltGray"/>
                          </a:solidFill>
                        </a:ln>
                      </p166:spPr>
                    </pslz:zmPr>
                  </pslz:sldZmObj>
                </pslz:sldZm>
              </a:graphicData>
            </a:graphic>
          </p:graphicFrame>
        </mc:Choice>
        <mc:Fallback xmlns="">
          <p:pic>
            <p:nvPicPr>
              <p:cNvPr id="20" name="Slide Zoom 19">
                <a:extLst>
                  <a:ext uri="{FF2B5EF4-FFF2-40B4-BE49-F238E27FC236}">
                    <a16:creationId xmlns:a16="http://schemas.microsoft.com/office/drawing/2014/main" id="{227738FC-2775-43F4-A94D-8A66B649B1AE}"/>
                  </a:ext>
                </a:extLst>
              </p:cNvPr>
              <p:cNvPicPr>
                <a:picLocks noGrp="1" noRot="1" noChangeAspect="1" noMove="1" noResize="1" noEditPoints="1" noAdjustHandles="1" noChangeArrowheads="1" noChangeShapeType="1"/>
              </p:cNvPicPr>
              <p:nvPr/>
            </p:nvPicPr>
            <p:blipFill>
              <a:blip r:embed="rId9"/>
              <a:stretch>
                <a:fillRect/>
              </a:stretch>
            </p:blipFill>
            <p:spPr>
              <a:xfrm>
                <a:off x="7466763" y="2128156"/>
                <a:ext cx="2215845" cy="1246413"/>
              </a:xfrm>
              <a:prstGeom prst="rect">
                <a:avLst/>
              </a:prstGeom>
              <a:ln w="3175">
                <a:solidFill>
                  <a:prstClr val="ltGray"/>
                </a:solidFill>
              </a:ln>
            </p:spPr>
          </p:pic>
        </mc:Fallback>
      </mc:AlternateContent>
      <p:sp>
        <p:nvSpPr>
          <p:cNvPr id="21" name="Rectangle 20">
            <a:hlinkClick r:id="rId10" action="ppaction://hlinksldjump"/>
            <a:extLst>
              <a:ext uri="{FF2B5EF4-FFF2-40B4-BE49-F238E27FC236}">
                <a16:creationId xmlns:a16="http://schemas.microsoft.com/office/drawing/2014/main" id="{7750AC4B-4183-4598-8385-5C2CC1BBDC99}"/>
              </a:ext>
            </a:extLst>
          </p:cNvPr>
          <p:cNvSpPr/>
          <p:nvPr/>
        </p:nvSpPr>
        <p:spPr bwMode="auto">
          <a:xfrm>
            <a:off x="328452" y="1468110"/>
            <a:ext cx="11733593" cy="5361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GB" sz="3200">
                <a:latin typeface="+mn-lt"/>
              </a:rPr>
              <a:t>Microsoft 365 </a:t>
            </a:r>
            <a:r>
              <a:rPr lang="en-GB" sz="3200"/>
              <a:t>for Business</a:t>
            </a:r>
            <a:endParaRPr lang="en-US" sz="105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hlinkClick r:id="rId11" action="ppaction://hlinksldjump"/>
            <a:extLst>
              <a:ext uri="{FF2B5EF4-FFF2-40B4-BE49-F238E27FC236}">
                <a16:creationId xmlns:a16="http://schemas.microsoft.com/office/drawing/2014/main" id="{B406578E-321A-4763-B4EB-DAA5EBEB4ABF}"/>
              </a:ext>
            </a:extLst>
          </p:cNvPr>
          <p:cNvSpPr/>
          <p:nvPr/>
        </p:nvSpPr>
        <p:spPr bwMode="auto">
          <a:xfrm>
            <a:off x="328451" y="3824867"/>
            <a:ext cx="11733594" cy="5361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GB" sz="3200">
                <a:latin typeface="+mn-lt"/>
              </a:rPr>
              <a:t>Microsoft 365 </a:t>
            </a:r>
            <a:r>
              <a:rPr lang="en-GB" sz="3200"/>
              <a:t>for Enterprise</a:t>
            </a:r>
            <a:endParaRPr lang="en-US" sz="1050" err="1">
              <a:gradFill>
                <a:gsLst>
                  <a:gs pos="0">
                    <a:srgbClr val="FFFFFF"/>
                  </a:gs>
                  <a:gs pos="100000">
                    <a:srgbClr val="FFFFFF"/>
                  </a:gs>
                </a:gsLst>
                <a:lin ang="5400000" scaled="0"/>
              </a:gradFill>
              <a:ea typeface="Segoe UI" pitchFamily="34" charset="0"/>
              <a:cs typeface="Segoe UI" pitchFamily="34" charset="0"/>
            </a:endParaRPr>
          </a:p>
        </p:txBody>
      </p:sp>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95A3AC4A-20D1-4F82-BDFE-B8B6C89A7894}"/>
                  </a:ext>
                </a:extLst>
              </p:cNvPr>
              <p:cNvGraphicFramePr>
                <a:graphicFrameLocks noChangeAspect="1"/>
              </p:cNvGraphicFramePr>
              <p:nvPr>
                <p:extLst>
                  <p:ext uri="{D42A27DB-BD31-4B8C-83A1-F6EECF244321}">
                    <p14:modId xmlns:p14="http://schemas.microsoft.com/office/powerpoint/2010/main" val="1896474269"/>
                  </p:ext>
                </p:extLst>
              </p:nvPr>
            </p:nvGraphicFramePr>
            <p:xfrm>
              <a:off x="328451" y="4621089"/>
              <a:ext cx="2215846" cy="1246413"/>
            </p:xfrm>
            <a:graphic>
              <a:graphicData uri="http://schemas.microsoft.com/office/powerpoint/2016/slidezoom">
                <pslz:sldZm>
                  <pslz:sldZmObj sldId="2123258573" cId="1128656823">
                    <pslz:zmPr id="{637F5F1B-E03F-4FFD-A396-9C21812BF151}" returnToParent="0" transitionDur="1000">
                      <p166:blipFill xmlns:p166="http://schemas.microsoft.com/office/powerpoint/2016/6/main">
                        <a:blip r:embed="rId12"/>
                        <a:stretch>
                          <a:fillRect/>
                        </a:stretch>
                      </p166:blipFill>
                      <p166:spPr xmlns:p166="http://schemas.microsoft.com/office/powerpoint/2016/6/main">
                        <a:xfrm>
                          <a:off x="0" y="0"/>
                          <a:ext cx="2215846" cy="1246413"/>
                        </a:xfrm>
                        <a:prstGeom prst="rect">
                          <a:avLst/>
                        </a:prstGeom>
                        <a:ln w="3175">
                          <a:solidFill>
                            <a:prstClr val="ltGray"/>
                          </a:solidFill>
                        </a:ln>
                      </p166:spPr>
                    </pslz:zmPr>
                  </pslz:sldZmObj>
                </pslz:sldZm>
              </a:graphicData>
            </a:graphic>
          </p:graphicFrame>
        </mc:Choice>
        <mc:Fallback xmlns="">
          <p:pic>
            <p:nvPicPr>
              <p:cNvPr id="25" name="Slide Zoom 24">
                <a:extLst>
                  <a:ext uri="{FF2B5EF4-FFF2-40B4-BE49-F238E27FC236}">
                    <a16:creationId xmlns:a16="http://schemas.microsoft.com/office/drawing/2014/main" id="{95A3AC4A-20D1-4F82-BDFE-B8B6C89A7894}"/>
                  </a:ext>
                </a:extLst>
              </p:cNvPr>
              <p:cNvPicPr>
                <a:picLocks noGrp="1" noRot="1" noChangeAspect="1" noMove="1" noResize="1" noEditPoints="1" noAdjustHandles="1" noChangeArrowheads="1" noChangeShapeType="1"/>
              </p:cNvPicPr>
              <p:nvPr/>
            </p:nvPicPr>
            <p:blipFill>
              <a:blip r:embed="rId13"/>
              <a:stretch>
                <a:fillRect/>
              </a:stretch>
            </p:blipFill>
            <p:spPr>
              <a:xfrm>
                <a:off x="328451" y="4621089"/>
                <a:ext cx="2215846" cy="124641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D38FCB5D-7EED-47B9-B0E2-39912BA7CD90}"/>
                  </a:ext>
                </a:extLst>
              </p:cNvPr>
              <p:cNvGraphicFramePr>
                <a:graphicFrameLocks noChangeAspect="1"/>
              </p:cNvGraphicFramePr>
              <p:nvPr>
                <p:extLst>
                  <p:ext uri="{D42A27DB-BD31-4B8C-83A1-F6EECF244321}">
                    <p14:modId xmlns:p14="http://schemas.microsoft.com/office/powerpoint/2010/main" val="3126487395"/>
                  </p:ext>
                </p:extLst>
              </p:nvPr>
            </p:nvGraphicFramePr>
            <p:xfrm>
              <a:off x="2707888" y="4621087"/>
              <a:ext cx="2215846" cy="1246413"/>
            </p:xfrm>
            <a:graphic>
              <a:graphicData uri="http://schemas.microsoft.com/office/powerpoint/2016/slidezoom">
                <pslz:sldZm>
                  <pslz:sldZmObj sldId="2076138125" cId="2839043944">
                    <pslz:zmPr id="{5A91B3D8-DC91-4498-BEAA-1519EDC6292C}" returnToParent="0" transitionDur="1000">
                      <p166:blipFill xmlns:p166="http://schemas.microsoft.com/office/powerpoint/2016/6/main">
                        <a:blip r:embed="rId14"/>
                        <a:stretch>
                          <a:fillRect/>
                        </a:stretch>
                      </p166:blipFill>
                      <p166:spPr xmlns:p166="http://schemas.microsoft.com/office/powerpoint/2016/6/main">
                        <a:xfrm>
                          <a:off x="0" y="0"/>
                          <a:ext cx="2215846" cy="1246413"/>
                        </a:xfrm>
                        <a:prstGeom prst="rect">
                          <a:avLst/>
                        </a:prstGeom>
                        <a:ln w="3175">
                          <a:solidFill>
                            <a:prstClr val="ltGray"/>
                          </a:solidFill>
                        </a:ln>
                      </p166:spPr>
                    </pslz:zmPr>
                  </pslz:sldZmObj>
                </pslz:sldZm>
              </a:graphicData>
            </a:graphic>
          </p:graphicFrame>
        </mc:Choice>
        <mc:Fallback xmlns="">
          <p:pic>
            <p:nvPicPr>
              <p:cNvPr id="27" name="Slide Zoom 26">
                <a:extLst>
                  <a:ext uri="{FF2B5EF4-FFF2-40B4-BE49-F238E27FC236}">
                    <a16:creationId xmlns:a16="http://schemas.microsoft.com/office/drawing/2014/main" id="{D38FCB5D-7EED-47B9-B0E2-39912BA7CD90}"/>
                  </a:ext>
                </a:extLst>
              </p:cNvPr>
              <p:cNvPicPr>
                <a:picLocks noGrp="1" noRot="1" noChangeAspect="1" noMove="1" noResize="1" noEditPoints="1" noAdjustHandles="1" noChangeArrowheads="1" noChangeShapeType="1"/>
              </p:cNvPicPr>
              <p:nvPr/>
            </p:nvPicPr>
            <p:blipFill>
              <a:blip r:embed="rId15"/>
              <a:stretch>
                <a:fillRect/>
              </a:stretch>
            </p:blipFill>
            <p:spPr>
              <a:xfrm>
                <a:off x="2707888" y="4621087"/>
                <a:ext cx="2215846" cy="124641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59B0FE6D-69F7-4687-BCCA-7757A9788888}"/>
                  </a:ext>
                </a:extLst>
              </p:cNvPr>
              <p:cNvGraphicFramePr>
                <a:graphicFrameLocks noChangeAspect="1"/>
              </p:cNvGraphicFramePr>
              <p:nvPr>
                <p:extLst>
                  <p:ext uri="{D42A27DB-BD31-4B8C-83A1-F6EECF244321}">
                    <p14:modId xmlns:p14="http://schemas.microsoft.com/office/powerpoint/2010/main" val="3025391892"/>
                  </p:ext>
                </p:extLst>
              </p:nvPr>
            </p:nvGraphicFramePr>
            <p:xfrm>
              <a:off x="5087325" y="4621088"/>
              <a:ext cx="2215846" cy="1246413"/>
            </p:xfrm>
            <a:graphic>
              <a:graphicData uri="http://schemas.microsoft.com/office/powerpoint/2016/slidezoom">
                <pslz:sldZm>
                  <pslz:sldZmObj sldId="2076138134" cId="461215090">
                    <pslz:zmPr id="{D0C85660-F5F5-432C-B8B1-33E7220023C2}" returnToParent="0" transitionDur="1000">
                      <p166:blipFill xmlns:p166="http://schemas.microsoft.com/office/powerpoint/2016/6/main">
                        <a:blip r:embed="rId16"/>
                        <a:stretch>
                          <a:fillRect/>
                        </a:stretch>
                      </p166:blipFill>
                      <p166:spPr xmlns:p166="http://schemas.microsoft.com/office/powerpoint/2016/6/main">
                        <a:xfrm>
                          <a:off x="0" y="0"/>
                          <a:ext cx="2215846" cy="1246413"/>
                        </a:xfrm>
                        <a:prstGeom prst="rect">
                          <a:avLst/>
                        </a:prstGeom>
                        <a:ln w="3175">
                          <a:solidFill>
                            <a:prstClr val="ltGray"/>
                          </a:solidFill>
                        </a:ln>
                      </p166:spPr>
                    </pslz:zmPr>
                  </pslz:sldZmObj>
                </pslz:sldZm>
              </a:graphicData>
            </a:graphic>
          </p:graphicFrame>
        </mc:Choice>
        <mc:Fallback xmlns="">
          <p:pic>
            <p:nvPicPr>
              <p:cNvPr id="29" name="Slide Zoom 28">
                <a:extLst>
                  <a:ext uri="{FF2B5EF4-FFF2-40B4-BE49-F238E27FC236}">
                    <a16:creationId xmlns:a16="http://schemas.microsoft.com/office/drawing/2014/main" id="{59B0FE6D-69F7-4687-BCCA-7757A9788888}"/>
                  </a:ext>
                </a:extLst>
              </p:cNvPr>
              <p:cNvPicPr>
                <a:picLocks noGrp="1" noRot="1" noChangeAspect="1" noMove="1" noResize="1" noEditPoints="1" noAdjustHandles="1" noChangeArrowheads="1" noChangeShapeType="1"/>
              </p:cNvPicPr>
              <p:nvPr/>
            </p:nvPicPr>
            <p:blipFill>
              <a:blip r:embed="rId17"/>
              <a:stretch>
                <a:fillRect/>
              </a:stretch>
            </p:blipFill>
            <p:spPr>
              <a:xfrm>
                <a:off x="5087325" y="4621088"/>
                <a:ext cx="2215846" cy="124641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513FD942-6541-4555-B84F-4D5C9B8BA0C4}"/>
                  </a:ext>
                </a:extLst>
              </p:cNvPr>
              <p:cNvGraphicFramePr>
                <a:graphicFrameLocks noChangeAspect="1"/>
              </p:cNvGraphicFramePr>
              <p:nvPr>
                <p:extLst>
                  <p:ext uri="{D42A27DB-BD31-4B8C-83A1-F6EECF244321}">
                    <p14:modId xmlns:p14="http://schemas.microsoft.com/office/powerpoint/2010/main" val="3099207673"/>
                  </p:ext>
                </p:extLst>
              </p:nvPr>
            </p:nvGraphicFramePr>
            <p:xfrm>
              <a:off x="9846199" y="4621086"/>
              <a:ext cx="2215846" cy="1246413"/>
            </p:xfrm>
            <a:graphic>
              <a:graphicData uri="http://schemas.microsoft.com/office/powerpoint/2016/slidezoom">
                <pslz:sldZm>
                  <pslz:sldZmObj sldId="2076138107" cId="3302230742">
                    <pslz:zmPr id="{CE02A3E6-D9A7-41E2-A60B-56ACA44F9736}" returnToParent="0" transitionDur="1000">
                      <p166:blipFill xmlns:p166="http://schemas.microsoft.com/office/powerpoint/2016/6/main">
                        <a:blip r:embed="rId18"/>
                        <a:stretch>
                          <a:fillRect/>
                        </a:stretch>
                      </p166:blipFill>
                      <p166:spPr xmlns:p166="http://schemas.microsoft.com/office/powerpoint/2016/6/main">
                        <a:xfrm>
                          <a:off x="0" y="0"/>
                          <a:ext cx="2215846" cy="1246413"/>
                        </a:xfrm>
                        <a:prstGeom prst="rect">
                          <a:avLst/>
                        </a:prstGeom>
                        <a:ln w="3175">
                          <a:solidFill>
                            <a:prstClr val="ltGray"/>
                          </a:solidFill>
                        </a:ln>
                      </p166:spPr>
                    </pslz:zmPr>
                  </pslz:sldZmObj>
                </pslz:sldZm>
              </a:graphicData>
            </a:graphic>
          </p:graphicFrame>
        </mc:Choice>
        <mc:Fallback xmlns="">
          <p:pic>
            <p:nvPicPr>
              <p:cNvPr id="31" name="Slide Zoom 30">
                <a:extLst>
                  <a:ext uri="{FF2B5EF4-FFF2-40B4-BE49-F238E27FC236}">
                    <a16:creationId xmlns:a16="http://schemas.microsoft.com/office/drawing/2014/main" id="{513FD942-6541-4555-B84F-4D5C9B8BA0C4}"/>
                  </a:ext>
                </a:extLst>
              </p:cNvPr>
              <p:cNvPicPr>
                <a:picLocks noGrp="1" noRot="1" noChangeAspect="1" noMove="1" noResize="1" noEditPoints="1" noAdjustHandles="1" noChangeArrowheads="1" noChangeShapeType="1"/>
              </p:cNvPicPr>
              <p:nvPr/>
            </p:nvPicPr>
            <p:blipFill>
              <a:blip r:embed="rId19"/>
              <a:stretch>
                <a:fillRect/>
              </a:stretch>
            </p:blipFill>
            <p:spPr>
              <a:xfrm>
                <a:off x="9846199" y="4621086"/>
                <a:ext cx="2215846" cy="124641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0F00D871-7418-46BA-ADF7-8096C6455398}"/>
                  </a:ext>
                </a:extLst>
              </p:cNvPr>
              <p:cNvGraphicFramePr>
                <a:graphicFrameLocks noChangeAspect="1"/>
              </p:cNvGraphicFramePr>
              <p:nvPr>
                <p:extLst>
                  <p:ext uri="{D42A27DB-BD31-4B8C-83A1-F6EECF244321}">
                    <p14:modId xmlns:p14="http://schemas.microsoft.com/office/powerpoint/2010/main" val="1559574020"/>
                  </p:ext>
                </p:extLst>
              </p:nvPr>
            </p:nvGraphicFramePr>
            <p:xfrm>
              <a:off x="7466762" y="4621088"/>
              <a:ext cx="2215846" cy="1246413"/>
            </p:xfrm>
            <a:graphic>
              <a:graphicData uri="http://schemas.microsoft.com/office/powerpoint/2016/slidezoom">
                <pslz:sldZm>
                  <pslz:sldZmObj sldId="2076138115" cId="2087555995">
                    <pslz:zmPr id="{FEC6B522-4705-40F1-BBD1-1F90F6773C63}" returnToParent="0" transitionDur="1000">
                      <p166:blipFill xmlns:p166="http://schemas.microsoft.com/office/powerpoint/2016/6/main">
                        <a:blip r:embed="rId20"/>
                        <a:stretch>
                          <a:fillRect/>
                        </a:stretch>
                      </p166:blipFill>
                      <p166:spPr xmlns:p166="http://schemas.microsoft.com/office/powerpoint/2016/6/main">
                        <a:xfrm>
                          <a:off x="0" y="0"/>
                          <a:ext cx="2215846" cy="1246413"/>
                        </a:xfrm>
                        <a:prstGeom prst="rect">
                          <a:avLst/>
                        </a:prstGeom>
                        <a:ln w="3175">
                          <a:solidFill>
                            <a:prstClr val="ltGray"/>
                          </a:solidFill>
                        </a:ln>
                      </p166:spPr>
                    </pslz:zmPr>
                  </pslz:sldZmObj>
                </pslz:sldZm>
              </a:graphicData>
            </a:graphic>
          </p:graphicFrame>
        </mc:Choice>
        <mc:Fallback xmlns="">
          <p:pic>
            <p:nvPicPr>
              <p:cNvPr id="33" name="Slide Zoom 32">
                <a:extLst>
                  <a:ext uri="{FF2B5EF4-FFF2-40B4-BE49-F238E27FC236}">
                    <a16:creationId xmlns:a16="http://schemas.microsoft.com/office/drawing/2014/main" id="{0F00D871-7418-46BA-ADF7-8096C6455398}"/>
                  </a:ext>
                </a:extLst>
              </p:cNvPr>
              <p:cNvPicPr>
                <a:picLocks noGrp="1" noRot="1" noChangeAspect="1" noMove="1" noResize="1" noEditPoints="1" noAdjustHandles="1" noChangeArrowheads="1" noChangeShapeType="1"/>
              </p:cNvPicPr>
              <p:nvPr/>
            </p:nvPicPr>
            <p:blipFill>
              <a:blip r:embed="rId21"/>
              <a:stretch>
                <a:fillRect/>
              </a:stretch>
            </p:blipFill>
            <p:spPr>
              <a:xfrm>
                <a:off x="7466762" y="4621088"/>
                <a:ext cx="2215846" cy="1246413"/>
              </a:xfrm>
              <a:prstGeom prst="rect">
                <a:avLst/>
              </a:prstGeom>
              <a:ln w="3175">
                <a:solidFill>
                  <a:prstClr val="ltGray"/>
                </a:solidFill>
              </a:ln>
            </p:spPr>
          </p:pic>
        </mc:Fallback>
      </mc:AlternateContent>
      <p:pic>
        <p:nvPicPr>
          <p:cNvPr id="35" name="Picture 34">
            <a:extLst>
              <a:ext uri="{FF2B5EF4-FFF2-40B4-BE49-F238E27FC236}">
                <a16:creationId xmlns:a16="http://schemas.microsoft.com/office/drawing/2014/main" id="{47955974-6EFB-4BB9-A679-AA6126967598}"/>
              </a:ext>
            </a:extLst>
          </p:cNvPr>
          <p:cNvPicPr>
            <a:picLocks noChangeAspect="1"/>
          </p:cNvPicPr>
          <p:nvPr/>
        </p:nvPicPr>
        <p:blipFill>
          <a:blip r:embed="rId22"/>
          <a:stretch>
            <a:fillRect/>
          </a:stretch>
        </p:blipFill>
        <p:spPr>
          <a:xfrm>
            <a:off x="10895046" y="1530705"/>
            <a:ext cx="1166999" cy="406953"/>
          </a:xfrm>
          <a:prstGeom prst="rect">
            <a:avLst/>
          </a:prstGeom>
        </p:spPr>
      </p:pic>
      <p:pic>
        <p:nvPicPr>
          <p:cNvPr id="37" name="Picture 36">
            <a:extLst>
              <a:ext uri="{FF2B5EF4-FFF2-40B4-BE49-F238E27FC236}">
                <a16:creationId xmlns:a16="http://schemas.microsoft.com/office/drawing/2014/main" id="{CBE4ED30-4CCD-40B3-90BD-B09E6F9C021F}"/>
              </a:ext>
            </a:extLst>
          </p:cNvPr>
          <p:cNvPicPr>
            <a:picLocks noChangeAspect="1"/>
          </p:cNvPicPr>
          <p:nvPr/>
        </p:nvPicPr>
        <p:blipFill>
          <a:blip r:embed="rId22"/>
          <a:stretch>
            <a:fillRect/>
          </a:stretch>
        </p:blipFill>
        <p:spPr>
          <a:xfrm>
            <a:off x="10895045" y="3887462"/>
            <a:ext cx="1166999" cy="406953"/>
          </a:xfrm>
          <a:prstGeom prst="rect">
            <a:avLst/>
          </a:prstGeom>
        </p:spPr>
      </p:pic>
      <mc:AlternateContent xmlns:mc="http://schemas.openxmlformats.org/markup-compatibility/2006" xmlns:pslz="http://schemas.microsoft.com/office/powerpoint/2016/slidezoom">
        <mc:Choice Requires="pslz">
          <p:graphicFrame>
            <p:nvGraphicFramePr>
              <p:cNvPr id="39" name="Slide Zoom 38">
                <a:extLst>
                  <a:ext uri="{FF2B5EF4-FFF2-40B4-BE49-F238E27FC236}">
                    <a16:creationId xmlns:a16="http://schemas.microsoft.com/office/drawing/2014/main" id="{B8A9CA0C-0AA4-46C3-B9B8-E09D17AA43CB}"/>
                  </a:ext>
                </a:extLst>
              </p:cNvPr>
              <p:cNvGraphicFramePr>
                <a:graphicFrameLocks noChangeAspect="1"/>
              </p:cNvGraphicFramePr>
              <p:nvPr>
                <p:extLst>
                  <p:ext uri="{D42A27DB-BD31-4B8C-83A1-F6EECF244321}">
                    <p14:modId xmlns:p14="http://schemas.microsoft.com/office/powerpoint/2010/main" val="3687348200"/>
                  </p:ext>
                </p:extLst>
              </p:nvPr>
            </p:nvGraphicFramePr>
            <p:xfrm>
              <a:off x="9846196" y="2128156"/>
              <a:ext cx="2215846" cy="1246413"/>
            </p:xfrm>
            <a:graphic>
              <a:graphicData uri="http://schemas.microsoft.com/office/powerpoint/2016/slidezoom">
                <pslz:sldZm>
                  <pslz:sldZmObj sldId="2076136911" cId="4220945848">
                    <pslz:zmPr id="{35B99BBA-F03B-4B13-890B-6474848A0E70}" returnToParent="0" transitionDur="1000">
                      <p166:blipFill xmlns:p166="http://schemas.microsoft.com/office/powerpoint/2016/6/main">
                        <a:blip r:embed="rId23"/>
                        <a:stretch>
                          <a:fillRect/>
                        </a:stretch>
                      </p166:blipFill>
                      <p166:spPr xmlns:p166="http://schemas.microsoft.com/office/powerpoint/2016/6/main">
                        <a:xfrm>
                          <a:off x="0" y="0"/>
                          <a:ext cx="2215846" cy="1246413"/>
                        </a:xfrm>
                        <a:prstGeom prst="rect">
                          <a:avLst/>
                        </a:prstGeom>
                        <a:ln w="3175">
                          <a:solidFill>
                            <a:prstClr val="ltGray"/>
                          </a:solidFill>
                        </a:ln>
                      </p166:spPr>
                    </pslz:zmPr>
                  </pslz:sldZmObj>
                </pslz:sldZm>
              </a:graphicData>
            </a:graphic>
          </p:graphicFrame>
        </mc:Choice>
        <mc:Fallback xmlns="">
          <p:pic>
            <p:nvPicPr>
              <p:cNvPr id="39" name="Slide Zoom 38">
                <a:extLst>
                  <a:ext uri="{FF2B5EF4-FFF2-40B4-BE49-F238E27FC236}">
                    <a16:creationId xmlns:a16="http://schemas.microsoft.com/office/drawing/2014/main" id="{B8A9CA0C-0AA4-46C3-B9B8-E09D17AA43CB}"/>
                  </a:ext>
                </a:extLst>
              </p:cNvPr>
              <p:cNvPicPr>
                <a:picLocks noGrp="1" noRot="1" noChangeAspect="1" noMove="1" noResize="1" noEditPoints="1" noAdjustHandles="1" noChangeArrowheads="1" noChangeShapeType="1"/>
              </p:cNvPicPr>
              <p:nvPr/>
            </p:nvPicPr>
            <p:blipFill>
              <a:blip r:embed="rId24"/>
              <a:stretch>
                <a:fillRect/>
              </a:stretch>
            </p:blipFill>
            <p:spPr>
              <a:xfrm>
                <a:off x="9846196" y="2128156"/>
                <a:ext cx="2215846" cy="1246413"/>
              </a:xfrm>
              <a:prstGeom prst="rect">
                <a:avLst/>
              </a:prstGeom>
              <a:ln w="3175">
                <a:solidFill>
                  <a:prstClr val="ltGray"/>
                </a:solidFill>
              </a:ln>
            </p:spPr>
          </p:pic>
        </mc:Fallback>
      </mc:AlternateContent>
    </p:spTree>
    <p:extLst>
      <p:ext uri="{BB962C8B-B14F-4D97-AF65-F5344CB8AC3E}">
        <p14:creationId xmlns:p14="http://schemas.microsoft.com/office/powerpoint/2010/main" val="352573703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2DE54-E228-4818-89F7-2ED1293660B1}"/>
              </a:ext>
            </a:extLst>
          </p:cNvPr>
          <p:cNvSpPr/>
          <p:nvPr/>
        </p:nvSpPr>
        <p:spPr bwMode="auto">
          <a:xfrm>
            <a:off x="5728565" y="3843349"/>
            <a:ext cx="896815" cy="17873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4" name="Rectangle 3">
            <a:extLst>
              <a:ext uri="{FF2B5EF4-FFF2-40B4-BE49-F238E27FC236}">
                <a16:creationId xmlns:a16="http://schemas.microsoft.com/office/drawing/2014/main" id="{6AFF57A1-EE75-4CCB-A4B3-4392F85E2C23}"/>
              </a:ext>
            </a:extLst>
          </p:cNvPr>
          <p:cNvSpPr/>
          <p:nvPr/>
        </p:nvSpPr>
        <p:spPr bwMode="auto">
          <a:xfrm>
            <a:off x="927308" y="4617581"/>
            <a:ext cx="896815" cy="9979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E643457-0A30-4285-874F-C1C6B69113D2}"/>
              </a:ext>
            </a:extLst>
          </p:cNvPr>
          <p:cNvSpPr txBox="1"/>
          <p:nvPr/>
        </p:nvSpPr>
        <p:spPr>
          <a:xfrm>
            <a:off x="675205" y="5809003"/>
            <a:ext cx="1401025"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Apps for Business</a:t>
            </a:r>
          </a:p>
        </p:txBody>
      </p:sp>
      <p:sp>
        <p:nvSpPr>
          <p:cNvPr id="8" name="TextBox 7">
            <a:extLst>
              <a:ext uri="{FF2B5EF4-FFF2-40B4-BE49-F238E27FC236}">
                <a16:creationId xmlns:a16="http://schemas.microsoft.com/office/drawing/2014/main" id="{58FA7C4A-C2AE-4758-9448-71638E6C533B}"/>
              </a:ext>
            </a:extLst>
          </p:cNvPr>
          <p:cNvSpPr txBox="1"/>
          <p:nvPr/>
        </p:nvSpPr>
        <p:spPr>
          <a:xfrm>
            <a:off x="3365188" y="5809003"/>
            <a:ext cx="14297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a:t>
            </a:r>
            <a:b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a:t>
            </a: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4254758"/>
            <a:ext cx="896815" cy="13607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TextBox 53">
            <a:extLst>
              <a:ext uri="{FF2B5EF4-FFF2-40B4-BE49-F238E27FC236}">
                <a16:creationId xmlns:a16="http://schemas.microsoft.com/office/drawing/2014/main" id="{709B1041-3037-4433-8193-00E261E00575}"/>
              </a:ext>
            </a:extLst>
          </p:cNvPr>
          <p:cNvSpPr txBox="1"/>
          <p:nvPr/>
        </p:nvSpPr>
        <p:spPr>
          <a:xfrm>
            <a:off x="1039920" y="4271634"/>
            <a:ext cx="6715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$8.25</a:t>
            </a:r>
          </a:p>
        </p:txBody>
      </p:sp>
      <p:sp>
        <p:nvSpPr>
          <p:cNvPr id="56" name="TextBox 55">
            <a:extLst>
              <a:ext uri="{FF2B5EF4-FFF2-40B4-BE49-F238E27FC236}">
                <a16:creationId xmlns:a16="http://schemas.microsoft.com/office/drawing/2014/main" id="{9E3EB784-0396-4B90-9E7A-7486D097CF88}"/>
              </a:ext>
            </a:extLst>
          </p:cNvPr>
          <p:cNvSpPr txBox="1"/>
          <p:nvPr/>
        </p:nvSpPr>
        <p:spPr>
          <a:xfrm>
            <a:off x="3744213" y="3726778"/>
            <a:ext cx="78419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gradFill>
                  <a:gsLst>
                    <a:gs pos="2917">
                      <a:srgbClr val="1A1A1A"/>
                    </a:gs>
                    <a:gs pos="30000">
                      <a:srgbClr val="1A1A1A"/>
                    </a:gs>
                  </a:gsLst>
                  <a:lin ang="5400000" scaled="0"/>
                </a:gradFill>
                <a:latin typeface="Segoe UI"/>
              </a:rPr>
              <a:t>$12.50</a:t>
            </a:r>
            <a:endPar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9" name="TextBox 18">
            <a:extLst>
              <a:ext uri="{FF2B5EF4-FFF2-40B4-BE49-F238E27FC236}">
                <a16:creationId xmlns:a16="http://schemas.microsoft.com/office/drawing/2014/main" id="{60B9E4E6-836A-4143-9052-DD8E5FAE79C0}"/>
              </a:ext>
            </a:extLst>
          </p:cNvPr>
          <p:cNvSpPr txBox="1"/>
          <p:nvPr/>
        </p:nvSpPr>
        <p:spPr>
          <a:xfrm>
            <a:off x="5785352" y="1981328"/>
            <a:ext cx="79404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$31.00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691961" y="5809003"/>
            <a:ext cx="98084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Competitors</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1374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780401" y="1371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537355" y="1371987"/>
            <a:ext cx="133575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Alternative</a:t>
            </a:r>
          </a:p>
        </p:txBody>
      </p:sp>
      <p:cxnSp>
        <p:nvCxnSpPr>
          <p:cNvPr id="50" name="Straight Connector 49">
            <a:extLst>
              <a:ext uri="{FF2B5EF4-FFF2-40B4-BE49-F238E27FC236}">
                <a16:creationId xmlns:a16="http://schemas.microsoft.com/office/drawing/2014/main" id="{DDDCA1C6-42ED-4B3A-AF8F-2218592BB5F3}"/>
              </a:ext>
            </a:extLst>
          </p:cNvPr>
          <p:cNvCxnSpPr>
            <a:cxnSpLocks/>
          </p:cNvCxnSpPr>
          <p:nvPr/>
        </p:nvCxnSpPr>
        <p:spPr>
          <a:xfrm>
            <a:off x="5728563" y="4254758"/>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A2E13A4-2D4C-494A-B48C-4C3C40D92AAD}"/>
              </a:ext>
            </a:extLst>
          </p:cNvPr>
          <p:cNvSpPr txBox="1"/>
          <p:nvPr/>
        </p:nvSpPr>
        <p:spPr>
          <a:xfrm>
            <a:off x="5841177" y="2441281"/>
            <a:ext cx="67158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+24%</a:t>
            </a:r>
          </a:p>
        </p:txBody>
      </p:sp>
      <p:sp>
        <p:nvSpPr>
          <p:cNvPr id="13" name="Rectangle 12">
            <a:extLst>
              <a:ext uri="{FF2B5EF4-FFF2-40B4-BE49-F238E27FC236}">
                <a16:creationId xmlns:a16="http://schemas.microsoft.com/office/drawing/2014/main" id="{CE281DAB-1361-4F7B-B21C-838F40E3CFCD}"/>
              </a:ext>
            </a:extLst>
          </p:cNvPr>
          <p:cNvSpPr/>
          <p:nvPr/>
        </p:nvSpPr>
        <p:spPr bwMode="auto">
          <a:xfrm>
            <a:off x="5728562" y="3195375"/>
            <a:ext cx="896815" cy="64633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47940AF8-147C-4BE0-98E3-50E9627D5C53}"/>
              </a:ext>
            </a:extLst>
          </p:cNvPr>
          <p:cNvSpPr/>
          <p:nvPr/>
        </p:nvSpPr>
        <p:spPr bwMode="auto">
          <a:xfrm>
            <a:off x="5728563" y="2408593"/>
            <a:ext cx="896815" cy="773340"/>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ight Brace 48">
            <a:extLst>
              <a:ext uri="{FF2B5EF4-FFF2-40B4-BE49-F238E27FC236}">
                <a16:creationId xmlns:a16="http://schemas.microsoft.com/office/drawing/2014/main" id="{7402C16B-CDA5-41D9-AD19-2F275A6C457B}"/>
              </a:ext>
            </a:extLst>
          </p:cNvPr>
          <p:cNvSpPr/>
          <p:nvPr/>
        </p:nvSpPr>
        <p:spPr>
          <a:xfrm>
            <a:off x="6762124" y="2399068"/>
            <a:ext cx="110932" cy="1855690"/>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22CBECF-647D-4E5B-8FA7-8BD72BCA00A6}"/>
              </a:ext>
            </a:extLst>
          </p:cNvPr>
          <p:cNvSpPr txBox="1"/>
          <p:nvPr/>
        </p:nvSpPr>
        <p:spPr>
          <a:xfrm>
            <a:off x="6836191" y="3171426"/>
            <a:ext cx="98933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+150%</a:t>
            </a:r>
            <a:endParaRPr kumimoji="0" lang="en-GB" sz="1400" b="0" i="0" u="none" strike="noStrike" kern="1200" cap="none" spc="0" normalizeH="0" baseline="0" noProof="0">
              <a:ln>
                <a:noFill/>
              </a:ln>
              <a:solidFill>
                <a:srgbClr val="1A1A1A"/>
              </a:solidFill>
              <a:effectLst/>
              <a:uLnTx/>
              <a:uFillTx/>
              <a:latin typeface="Segoe UI"/>
              <a:ea typeface="+mn-ea"/>
              <a:cs typeface="+mn-cs"/>
            </a:endParaRPr>
          </a:p>
        </p:txBody>
      </p:sp>
      <p:sp>
        <p:nvSpPr>
          <p:cNvPr id="3" name="TextBox 2">
            <a:extLst>
              <a:ext uri="{FF2B5EF4-FFF2-40B4-BE49-F238E27FC236}">
                <a16:creationId xmlns:a16="http://schemas.microsoft.com/office/drawing/2014/main" id="{EE11638A-485C-490F-8DBA-5903BE4D932F}"/>
              </a:ext>
            </a:extLst>
          </p:cNvPr>
          <p:cNvSpPr txBox="1"/>
          <p:nvPr/>
        </p:nvSpPr>
        <p:spPr>
          <a:xfrm>
            <a:off x="8169782" y="4347065"/>
            <a:ext cx="3094910"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Productivity Suites (without desktop apps)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Appointment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Milage Tracking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endParaRPr kumimoji="0" lang="en-GB" sz="1600" b="0" i="0" u="none" strike="noStrike" kern="1200" cap="none" spc="0" normalizeH="0" baseline="0" noProof="0">
              <a:ln>
                <a:noFill/>
              </a:ln>
              <a:solidFill>
                <a:srgbClr val="1A1A1A"/>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7FEB329-BB4B-4309-8B03-5FFC90DD8616}"/>
              </a:ext>
            </a:extLst>
          </p:cNvPr>
          <p:cNvSpPr txBox="1"/>
          <p:nvPr/>
        </p:nvSpPr>
        <p:spPr>
          <a:xfrm>
            <a:off x="8082229" y="1647975"/>
            <a:ext cx="203870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Step up and save</a:t>
            </a:r>
          </a:p>
        </p:txBody>
      </p:sp>
      <p:sp>
        <p:nvSpPr>
          <p:cNvPr id="11" name="TextBox 10">
            <a:extLst>
              <a:ext uri="{FF2B5EF4-FFF2-40B4-BE49-F238E27FC236}">
                <a16:creationId xmlns:a16="http://schemas.microsoft.com/office/drawing/2014/main" id="{450DA1A9-98AD-4AA3-B230-14ACD13973EA}"/>
              </a:ext>
            </a:extLst>
          </p:cNvPr>
          <p:cNvSpPr txBox="1"/>
          <p:nvPr/>
        </p:nvSpPr>
        <p:spPr>
          <a:xfrm>
            <a:off x="8342156" y="2124901"/>
            <a:ext cx="3989031" cy="1477328"/>
          </a:xfrm>
          <a:prstGeom prst="rect">
            <a:avLst/>
          </a:prstGeom>
          <a:noFill/>
        </p:spPr>
        <p:txBody>
          <a:bodyPr wrap="square" lIns="0" tIns="0" rIns="0" bIns="0" rtlCol="0">
            <a:spAutoFit/>
          </a:bodyPr>
          <a:lstStyle/>
          <a:p>
            <a:pPr marL="0" marR="0" lvl="0" indent="0" algn="l" defTabSz="8667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Business Basic 	($5.00)</a:t>
            </a:r>
          </a:p>
          <a:p>
            <a:pPr defTabSz="866775">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r>
              <a:rPr lang="en-GB" sz="1200" b="1">
                <a:gradFill>
                  <a:gsLst>
                    <a:gs pos="2917">
                      <a:srgbClr val="1A1A1A"/>
                    </a:gs>
                    <a:gs pos="30000">
                      <a:srgbClr val="1A1A1A"/>
                    </a:gs>
                  </a:gsLst>
                  <a:lin ang="5400000" scaled="0"/>
                </a:gradFill>
                <a:latin typeface="Segoe UI"/>
              </a:rPr>
              <a:t>13.25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M365 Apps for Business 	($8.25)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Bookings &amp; MileIQ</a:t>
            </a:r>
            <a:b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endPar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2" name="TextBox 11">
            <a:extLst>
              <a:ext uri="{FF2B5EF4-FFF2-40B4-BE49-F238E27FC236}">
                <a16:creationId xmlns:a16="http://schemas.microsoft.com/office/drawing/2014/main" id="{D3A4233E-0A54-4A64-A7A0-22B039D6248E}"/>
              </a:ext>
            </a:extLst>
          </p:cNvPr>
          <p:cNvSpPr txBox="1"/>
          <p:nvPr/>
        </p:nvSpPr>
        <p:spPr>
          <a:xfrm>
            <a:off x="8071482" y="3853300"/>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pic>
        <p:nvPicPr>
          <p:cNvPr id="15" name="Picture 14">
            <a:extLst>
              <a:ext uri="{FF2B5EF4-FFF2-40B4-BE49-F238E27FC236}">
                <a16:creationId xmlns:a16="http://schemas.microsoft.com/office/drawing/2014/main" id="{8840941F-3850-41B1-B81B-925E8D89C615}"/>
              </a:ext>
            </a:extLst>
          </p:cNvPr>
          <p:cNvPicPr>
            <a:picLocks noChangeAspect="1"/>
          </p:cNvPicPr>
          <p:nvPr/>
        </p:nvPicPr>
        <p:blipFill>
          <a:blip r:embed="rId3"/>
          <a:stretch>
            <a:fillRect/>
          </a:stretch>
        </p:blipFill>
        <p:spPr>
          <a:xfrm>
            <a:off x="8198219" y="5335157"/>
            <a:ext cx="1130358" cy="285765"/>
          </a:xfrm>
          <a:prstGeom prst="rect">
            <a:avLst/>
          </a:prstGeom>
        </p:spPr>
      </p:pic>
      <p:pic>
        <p:nvPicPr>
          <p:cNvPr id="17" name="Picture 16">
            <a:extLst>
              <a:ext uri="{FF2B5EF4-FFF2-40B4-BE49-F238E27FC236}">
                <a16:creationId xmlns:a16="http://schemas.microsoft.com/office/drawing/2014/main" id="{39A9D3B3-C2AC-45BB-A0E0-FEBE30103324}"/>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8198219" y="5975025"/>
            <a:ext cx="810687" cy="373173"/>
          </a:xfrm>
          <a:prstGeom prst="rect">
            <a:avLst/>
          </a:prstGeom>
        </p:spPr>
      </p:pic>
      <p:sp>
        <p:nvSpPr>
          <p:cNvPr id="18" name="Right Brace 17">
            <a:extLst>
              <a:ext uri="{FF2B5EF4-FFF2-40B4-BE49-F238E27FC236}">
                <a16:creationId xmlns:a16="http://schemas.microsoft.com/office/drawing/2014/main" id="{6240CD85-36A9-4D71-9706-36F04B6F608F}"/>
              </a:ext>
            </a:extLst>
          </p:cNvPr>
          <p:cNvSpPr/>
          <p:nvPr/>
        </p:nvSpPr>
        <p:spPr>
          <a:xfrm>
            <a:off x="10729906" y="2473611"/>
            <a:ext cx="99527" cy="588379"/>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C01868-8D94-41EE-9A23-7431628F6A76}"/>
              </a:ext>
            </a:extLst>
          </p:cNvPr>
          <p:cNvSpPr txBox="1"/>
          <p:nvPr/>
        </p:nvSpPr>
        <p:spPr>
          <a:xfrm>
            <a:off x="9465443" y="4617581"/>
            <a:ext cx="216731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71596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Premium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	</a:t>
            </a:r>
            <a:r>
              <a:rPr lang="en-GB" sz="1200" b="1">
                <a:gradFill>
                  <a:gsLst>
                    <a:gs pos="2917">
                      <a:srgbClr val="1A1A1A"/>
                    </a:gs>
                    <a:gs pos="30000">
                      <a:srgbClr val="1A1A1A"/>
                    </a:gs>
                  </a:gsLst>
                  <a:lin ang="5400000" scaled="0"/>
                </a:gradFill>
                <a:latin typeface="Segoe UI"/>
              </a:rPr>
              <a:t>$10.00</a:t>
            </a:r>
            <a:endParaRPr kumimoji="0" lang="en-GB" sz="1200" b="0" i="0" u="none" strike="noStrike" kern="1200" cap="none" spc="0" normalizeH="0" baseline="0" noProof="0">
              <a:ln>
                <a:noFill/>
              </a:ln>
              <a:solidFill>
                <a:srgbClr val="1A1A1A"/>
              </a:solidFill>
              <a:effectLst/>
              <a:uLnTx/>
              <a:uFillTx/>
              <a:latin typeface="Segoe UI"/>
              <a:ea typeface="+mn-ea"/>
              <a:cs typeface="+mn-cs"/>
            </a:endParaRPr>
          </a:p>
        </p:txBody>
      </p:sp>
      <p:pic>
        <p:nvPicPr>
          <p:cNvPr id="28" name="Picture 27">
            <a:extLst>
              <a:ext uri="{FF2B5EF4-FFF2-40B4-BE49-F238E27FC236}">
                <a16:creationId xmlns:a16="http://schemas.microsoft.com/office/drawing/2014/main" id="{8EBFC334-4EC1-44EC-871D-8BEF59EAE8E0}"/>
              </a:ext>
            </a:extLst>
          </p:cNvPr>
          <p:cNvPicPr>
            <a:picLocks noChangeAspect="1"/>
          </p:cNvPicPr>
          <p:nvPr/>
        </p:nvPicPr>
        <p:blipFill>
          <a:blip r:embed="rId5"/>
          <a:stretch>
            <a:fillRect/>
          </a:stretch>
        </p:blipFill>
        <p:spPr>
          <a:xfrm>
            <a:off x="8218629" y="4627106"/>
            <a:ext cx="1282766" cy="254013"/>
          </a:xfrm>
          <a:prstGeom prst="rect">
            <a:avLst/>
          </a:prstGeom>
        </p:spPr>
      </p:pic>
      <p:sp>
        <p:nvSpPr>
          <p:cNvPr id="29" name="Rechteck 22">
            <a:extLst>
              <a:ext uri="{FF2B5EF4-FFF2-40B4-BE49-F238E27FC236}">
                <a16:creationId xmlns:a16="http://schemas.microsoft.com/office/drawing/2014/main" id="{B0A3D67E-50A2-493F-AF4A-D32A65B06722}"/>
              </a:ext>
            </a:extLst>
          </p:cNvPr>
          <p:cNvSpPr/>
          <p:nvPr/>
        </p:nvSpPr>
        <p:spPr bwMode="auto">
          <a:xfrm>
            <a:off x="8198219" y="4347065"/>
            <a:ext cx="3346081" cy="61247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hteck 24">
            <a:extLst>
              <a:ext uri="{FF2B5EF4-FFF2-40B4-BE49-F238E27FC236}">
                <a16:creationId xmlns:a16="http://schemas.microsoft.com/office/drawing/2014/main" id="{91466DA7-D4D0-4164-8B89-6B257FAD3175}"/>
              </a:ext>
            </a:extLst>
          </p:cNvPr>
          <p:cNvSpPr/>
          <p:nvPr/>
        </p:nvSpPr>
        <p:spPr bwMode="auto">
          <a:xfrm>
            <a:off x="8198218" y="5013482"/>
            <a:ext cx="3346081" cy="673332"/>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15">
            <a:extLst>
              <a:ext uri="{FF2B5EF4-FFF2-40B4-BE49-F238E27FC236}">
                <a16:creationId xmlns:a16="http://schemas.microsoft.com/office/drawing/2014/main" id="{8822D2EB-8E8E-47E4-8B5B-60E19452A1EB}"/>
              </a:ext>
            </a:extLst>
          </p:cNvPr>
          <p:cNvSpPr/>
          <p:nvPr/>
        </p:nvSpPr>
        <p:spPr bwMode="auto">
          <a:xfrm>
            <a:off x="8198218" y="5727316"/>
            <a:ext cx="3346081" cy="673332"/>
          </a:xfrm>
          <a:prstGeom prst="rect">
            <a:avLst/>
          </a:prstGeom>
          <a:no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00318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3807389"/>
            <a:chOff x="585216" y="1649945"/>
            <a:chExt cx="7096841" cy="3807389"/>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Questions?</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33178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i="1">
                  <a:latin typeface="+mj-lt"/>
                </a:rPr>
                <a:t>Q: “</a:t>
              </a:r>
              <a:r>
                <a:rPr kumimoji="0" lang="en-US" sz="1400" b="0" i="1" u="none" strike="noStrike" kern="1200" cap="none" spc="0" normalizeH="0" baseline="0" noProof="0">
                  <a:ln>
                    <a:noFill/>
                  </a:ln>
                  <a:solidFill>
                    <a:srgbClr val="000000"/>
                  </a:solidFill>
                  <a:effectLst/>
                  <a:uLnTx/>
                  <a:uFillTx/>
                  <a:latin typeface="+mj-lt"/>
                  <a:ea typeface="+mn-ea"/>
                  <a:cs typeface="Segoe UI Semilight" panose="020B0402040204020203" pitchFamily="34" charset="0"/>
                </a:rPr>
                <a:t>We are already using a competitor tool/solution, so I’m not sure we would benefit from switching. What makes your solution different, and/or why should I consider switching?”</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endParaRPr lang="en-US" sz="1400" i="1">
                <a:latin typeface="+mj-lt"/>
              </a:endParaRP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a:latin typeface="Segoe UI"/>
                </a:rPr>
                <a:t>A: Note: These resources are for the education of the caller only and are NOT to be shared externally or with the customer. Use the below resources to help overcome any compete objections and differentiate Microsoft 365 from other products in the marketplace. </a:t>
              </a:r>
            </a:p>
            <a:p>
              <a:pPr marL="0" marR="0" lvl="0" indent="0" algn="l" defTabSz="932742" rtl="0" eaLnBrk="1" fontAlgn="base" latinLnBrk="0" hangingPunct="1">
                <a:lnSpc>
                  <a:spcPct val="200000"/>
                </a:lnSpc>
                <a:spcBef>
                  <a:spcPct val="20000"/>
                </a:spcBef>
                <a:spcAft>
                  <a:spcPts val="0"/>
                </a:spcAft>
                <a:buClr>
                  <a:srgbClr val="0078D4"/>
                </a:buClr>
                <a:buSzPct val="100000"/>
                <a:buFont typeface="Wingdings" panose="05000000000000000000" pitchFamily="2" charset="2"/>
                <a:buNone/>
                <a:tabLst/>
                <a:defRPr/>
              </a:pPr>
              <a:r>
                <a:rPr lang="en-US" sz="1400">
                  <a:latin typeface="Segoe UI"/>
                </a:rPr>
                <a:t>• </a:t>
              </a:r>
              <a:r>
                <a:rPr lang="en-US" sz="1400">
                  <a:latin typeface="Segoe UI"/>
                  <a:hlinkClick r:id="rId3"/>
                </a:rPr>
                <a:t>Security Overcoming Objections </a:t>
              </a:r>
              <a:r>
                <a:rPr lang="en-US" sz="1400">
                  <a:latin typeface="Segoe UI"/>
                </a:rPr>
                <a:t>(SMB resource)</a:t>
              </a:r>
            </a:p>
            <a:p>
              <a:pPr marL="0" marR="0" lvl="0" indent="0" algn="l" defTabSz="932742" rtl="0" eaLnBrk="1" fontAlgn="base" latinLnBrk="0" hangingPunct="1">
                <a:lnSpc>
                  <a:spcPct val="200000"/>
                </a:lnSpc>
                <a:spcBef>
                  <a:spcPct val="20000"/>
                </a:spcBef>
                <a:spcAft>
                  <a:spcPts val="0"/>
                </a:spcAft>
                <a:buClr>
                  <a:srgbClr val="0078D4"/>
                </a:buClr>
                <a:buSzPct val="100000"/>
                <a:buFont typeface="Wingdings" panose="05000000000000000000" pitchFamily="2" charset="2"/>
                <a:buNone/>
                <a:tabLst/>
                <a:defRPr/>
              </a:pPr>
              <a:r>
                <a:rPr lang="en-US" sz="1400">
                  <a:latin typeface="Segoe UI"/>
                </a:rPr>
                <a:t>• </a:t>
              </a:r>
              <a:r>
                <a:rPr lang="en-US" sz="1400">
                  <a:latin typeface="Segoe UI"/>
                  <a:hlinkClick r:id="rId4"/>
                </a:rPr>
                <a:t>Modern Work Compete </a:t>
              </a:r>
              <a:r>
                <a:rPr lang="en-US" sz="1400">
                  <a:latin typeface="Segoe UI"/>
                </a:rPr>
                <a:t>(all commercial resources) </a:t>
              </a:r>
            </a:p>
            <a:p>
              <a:pPr marL="0" marR="0" lvl="0" indent="0" algn="l" defTabSz="932742" rtl="0" eaLnBrk="1" fontAlgn="base" latinLnBrk="0" hangingPunct="1">
                <a:lnSpc>
                  <a:spcPct val="200000"/>
                </a:lnSpc>
                <a:spcBef>
                  <a:spcPct val="20000"/>
                </a:spcBef>
                <a:spcAft>
                  <a:spcPts val="0"/>
                </a:spcAft>
                <a:buClr>
                  <a:srgbClr val="0078D4"/>
                </a:buClr>
                <a:buSzPct val="100000"/>
                <a:buFont typeface="Wingdings" panose="05000000000000000000" pitchFamily="2" charset="2"/>
                <a:buNone/>
                <a:tabLst/>
                <a:defRPr/>
              </a:pPr>
              <a:r>
                <a:rPr lang="en-US" sz="1400">
                  <a:latin typeface="Segoe UI"/>
                </a:rPr>
                <a:t>• </a:t>
              </a:r>
              <a:r>
                <a:rPr lang="en-US" sz="1400">
                  <a:latin typeface="Segoe UI"/>
                  <a:hlinkClick r:id="rId5"/>
                </a:rPr>
                <a:t>Zoom Battlecard </a:t>
              </a:r>
              <a:r>
                <a:rPr lang="en-US" sz="1400">
                  <a:latin typeface="Segoe UI"/>
                </a:rPr>
                <a:t>(commercial resource) </a:t>
              </a:r>
            </a:p>
            <a:p>
              <a:pPr marL="0" marR="0" lvl="0" indent="0" algn="l" defTabSz="932742" rtl="0" eaLnBrk="1" fontAlgn="base" latinLnBrk="0" hangingPunct="1">
                <a:lnSpc>
                  <a:spcPct val="200000"/>
                </a:lnSpc>
                <a:spcBef>
                  <a:spcPct val="20000"/>
                </a:spcBef>
                <a:spcAft>
                  <a:spcPts val="0"/>
                </a:spcAft>
                <a:buClr>
                  <a:srgbClr val="0078D4"/>
                </a:buClr>
                <a:buSzPct val="100000"/>
                <a:buFont typeface="Wingdings" panose="05000000000000000000" pitchFamily="2" charset="2"/>
                <a:buNone/>
                <a:tabLst/>
                <a:defRPr/>
              </a:pPr>
              <a:r>
                <a:rPr lang="en-US" sz="1400">
                  <a:latin typeface="Segoe UI"/>
                </a:rPr>
                <a:t>• </a:t>
              </a:r>
              <a:r>
                <a:rPr lang="en-US" sz="1400">
                  <a:latin typeface="Segoe UI"/>
                  <a:hlinkClick r:id="rId6"/>
                </a:rPr>
                <a:t>Google Battlecard </a:t>
              </a:r>
              <a:r>
                <a:rPr lang="en-US" sz="1400">
                  <a:latin typeface="Segoe UI"/>
                </a:rPr>
                <a:t>(commercial resource)</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452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2.59259E-6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Microsoft 365 Business Standard</a:t>
            </a:r>
            <a:br>
              <a:rPr lang="en-GB" sz="4000"/>
            </a:br>
            <a:br>
              <a:rPr lang="en-GB" sz="4000"/>
            </a:br>
            <a:br>
              <a:rPr lang="en-GB" sz="4000"/>
            </a:br>
            <a:r>
              <a:rPr lang="en-GB" sz="4000">
                <a:latin typeface="+mn-lt"/>
              </a:rPr>
              <a:t>to </a:t>
            </a:r>
            <a:r>
              <a:rPr lang="en-GB" sz="4000">
                <a:solidFill>
                  <a:schemeClr val="accent1"/>
                </a:solidFill>
              </a:rPr>
              <a:t>Microsoft 365 Business Premium</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1"/>
            <a:ext cx="9401560" cy="365670"/>
          </a:xfrm>
        </p:spPr>
        <p:txBody>
          <a:bodyPr/>
          <a:lstStyle/>
          <a:p>
            <a:r>
              <a:rPr lang="en-GB" sz="1800"/>
              <a:t>Scenario 4</a:t>
            </a:r>
          </a:p>
        </p:txBody>
      </p:sp>
      <p:pic>
        <p:nvPicPr>
          <p:cNvPr id="60" name="Picture 59" descr="A picture containing clock&#10;&#10;Description automatically generated">
            <a:extLst>
              <a:ext uri="{FF2B5EF4-FFF2-40B4-BE49-F238E27FC236}">
                <a16:creationId xmlns:a16="http://schemas.microsoft.com/office/drawing/2014/main" id="{1B7ACD54-E595-4FE3-A872-FB6E440D987F}"/>
              </a:ext>
            </a:extLst>
          </p:cNvPr>
          <p:cNvPicPr>
            <a:picLocks noChangeAspect="1"/>
          </p:cNvPicPr>
          <p:nvPr/>
        </p:nvPicPr>
        <p:blipFill>
          <a:blip r:embed="rId2"/>
          <a:stretch>
            <a:fillRect/>
          </a:stretch>
        </p:blipFill>
        <p:spPr>
          <a:xfrm>
            <a:off x="296422" y="2930418"/>
            <a:ext cx="677664" cy="677664"/>
          </a:xfrm>
          <a:prstGeom prst="rect">
            <a:avLst/>
          </a:prstGeom>
          <a:ln>
            <a:noFill/>
            <a:prstDash val="dash"/>
          </a:ln>
        </p:spPr>
      </p:pic>
      <p:pic>
        <p:nvPicPr>
          <p:cNvPr id="61" name="Picture 60" descr="A picture containing clock&#10;&#10;Description automatically generated">
            <a:extLst>
              <a:ext uri="{FF2B5EF4-FFF2-40B4-BE49-F238E27FC236}">
                <a16:creationId xmlns:a16="http://schemas.microsoft.com/office/drawing/2014/main" id="{7DB91245-02D2-45AF-A80A-E3E4E488E287}"/>
              </a:ext>
            </a:extLst>
          </p:cNvPr>
          <p:cNvPicPr>
            <a:picLocks noChangeAspect="1"/>
          </p:cNvPicPr>
          <p:nvPr/>
        </p:nvPicPr>
        <p:blipFill>
          <a:blip r:embed="rId3"/>
          <a:stretch>
            <a:fillRect/>
          </a:stretch>
        </p:blipFill>
        <p:spPr>
          <a:xfrm>
            <a:off x="5632255" y="2940466"/>
            <a:ext cx="677664" cy="677664"/>
          </a:xfrm>
          <a:prstGeom prst="rect">
            <a:avLst/>
          </a:prstGeom>
        </p:spPr>
      </p:pic>
      <p:pic>
        <p:nvPicPr>
          <p:cNvPr id="62" name="Picture 61" descr="A picture containing drawing&#10;&#10;Description automatically generated">
            <a:extLst>
              <a:ext uri="{FF2B5EF4-FFF2-40B4-BE49-F238E27FC236}">
                <a16:creationId xmlns:a16="http://schemas.microsoft.com/office/drawing/2014/main" id="{EA58DC37-1F92-4EDD-881A-82193B105FD5}"/>
              </a:ext>
            </a:extLst>
          </p:cNvPr>
          <p:cNvPicPr>
            <a:picLocks noChangeAspect="1"/>
          </p:cNvPicPr>
          <p:nvPr/>
        </p:nvPicPr>
        <p:blipFill>
          <a:blip r:embed="rId4"/>
          <a:stretch>
            <a:fillRect/>
          </a:stretch>
        </p:blipFill>
        <p:spPr>
          <a:xfrm>
            <a:off x="7309308" y="2940385"/>
            <a:ext cx="677664" cy="677664"/>
          </a:xfrm>
          <a:prstGeom prst="rect">
            <a:avLst/>
          </a:prstGeom>
        </p:spPr>
      </p:pic>
      <p:pic>
        <p:nvPicPr>
          <p:cNvPr id="63" name="Picture 62" descr="A picture containing clock&#10;&#10;Description automatically generated">
            <a:extLst>
              <a:ext uri="{FF2B5EF4-FFF2-40B4-BE49-F238E27FC236}">
                <a16:creationId xmlns:a16="http://schemas.microsoft.com/office/drawing/2014/main" id="{3887C8F2-A877-4EE6-8A4D-B6EAB7A9B087}"/>
              </a:ext>
            </a:extLst>
          </p:cNvPr>
          <p:cNvPicPr>
            <a:picLocks noChangeAspect="1"/>
          </p:cNvPicPr>
          <p:nvPr/>
        </p:nvPicPr>
        <p:blipFill>
          <a:blip r:embed="rId5"/>
          <a:stretch>
            <a:fillRect/>
          </a:stretch>
        </p:blipFill>
        <p:spPr>
          <a:xfrm>
            <a:off x="855439" y="2930418"/>
            <a:ext cx="677664" cy="677664"/>
          </a:xfrm>
          <a:prstGeom prst="rect">
            <a:avLst/>
          </a:prstGeom>
        </p:spPr>
      </p:pic>
      <p:pic>
        <p:nvPicPr>
          <p:cNvPr id="64" name="Picture 63" descr="A close up of a logo&#10;&#10;Description automatically generated">
            <a:extLst>
              <a:ext uri="{FF2B5EF4-FFF2-40B4-BE49-F238E27FC236}">
                <a16:creationId xmlns:a16="http://schemas.microsoft.com/office/drawing/2014/main" id="{28992E8F-EFB2-45B7-B6A5-AD4A356D3B0E}"/>
              </a:ext>
            </a:extLst>
          </p:cNvPr>
          <p:cNvPicPr>
            <a:picLocks noChangeAspect="1"/>
          </p:cNvPicPr>
          <p:nvPr/>
        </p:nvPicPr>
        <p:blipFill>
          <a:blip r:embed="rId6"/>
          <a:stretch>
            <a:fillRect/>
          </a:stretch>
        </p:blipFill>
        <p:spPr>
          <a:xfrm>
            <a:off x="3866302" y="2940466"/>
            <a:ext cx="677664" cy="677664"/>
          </a:xfrm>
          <a:prstGeom prst="rect">
            <a:avLst/>
          </a:prstGeom>
        </p:spPr>
      </p:pic>
      <p:pic>
        <p:nvPicPr>
          <p:cNvPr id="66" name="Picture 65" descr="A close up of a logo&#10;&#10;Description automatically generated">
            <a:extLst>
              <a:ext uri="{FF2B5EF4-FFF2-40B4-BE49-F238E27FC236}">
                <a16:creationId xmlns:a16="http://schemas.microsoft.com/office/drawing/2014/main" id="{A3F7EC4A-C71B-485B-8A3D-3F333DF8C4E5}"/>
              </a:ext>
            </a:extLst>
          </p:cNvPr>
          <p:cNvPicPr>
            <a:picLocks noChangeAspect="1"/>
          </p:cNvPicPr>
          <p:nvPr/>
        </p:nvPicPr>
        <p:blipFill>
          <a:blip r:embed="rId7"/>
          <a:stretch>
            <a:fillRect/>
          </a:stretch>
        </p:blipFill>
        <p:spPr>
          <a:xfrm>
            <a:off x="4514220" y="2940466"/>
            <a:ext cx="677664" cy="677664"/>
          </a:xfrm>
          <a:prstGeom prst="rect">
            <a:avLst/>
          </a:prstGeom>
        </p:spPr>
      </p:pic>
      <p:pic>
        <p:nvPicPr>
          <p:cNvPr id="68" name="Picture 67" descr="A close up of a logo&#10;&#10;Description automatically generated">
            <a:extLst>
              <a:ext uri="{FF2B5EF4-FFF2-40B4-BE49-F238E27FC236}">
                <a16:creationId xmlns:a16="http://schemas.microsoft.com/office/drawing/2014/main" id="{5BCC6070-0394-4908-B3B6-5A5C92D755F3}"/>
              </a:ext>
            </a:extLst>
          </p:cNvPr>
          <p:cNvPicPr>
            <a:picLocks noChangeAspect="1"/>
          </p:cNvPicPr>
          <p:nvPr/>
        </p:nvPicPr>
        <p:blipFill>
          <a:blip r:embed="rId8"/>
          <a:stretch>
            <a:fillRect/>
          </a:stretch>
        </p:blipFill>
        <p:spPr>
          <a:xfrm>
            <a:off x="6191273" y="2940466"/>
            <a:ext cx="677664" cy="677664"/>
          </a:xfrm>
          <a:prstGeom prst="rect">
            <a:avLst/>
          </a:prstGeom>
        </p:spPr>
      </p:pic>
      <p:pic>
        <p:nvPicPr>
          <p:cNvPr id="70" name="Picture 69" descr="A picture containing clock&#10;&#10;Description automatically generated">
            <a:extLst>
              <a:ext uri="{FF2B5EF4-FFF2-40B4-BE49-F238E27FC236}">
                <a16:creationId xmlns:a16="http://schemas.microsoft.com/office/drawing/2014/main" id="{35E6BBA6-04AF-4E67-9683-247AB098330B}"/>
              </a:ext>
            </a:extLst>
          </p:cNvPr>
          <p:cNvPicPr>
            <a:picLocks noChangeAspect="1"/>
          </p:cNvPicPr>
          <p:nvPr/>
        </p:nvPicPr>
        <p:blipFill>
          <a:blip r:embed="rId9"/>
          <a:stretch>
            <a:fillRect/>
          </a:stretch>
        </p:blipFill>
        <p:spPr>
          <a:xfrm>
            <a:off x="6750290" y="2940466"/>
            <a:ext cx="677664" cy="677664"/>
          </a:xfrm>
          <a:prstGeom prst="rect">
            <a:avLst/>
          </a:prstGeom>
        </p:spPr>
      </p:pic>
      <p:pic>
        <p:nvPicPr>
          <p:cNvPr id="72" name="Picture 71" descr="A close up of a logo&#10;&#10;Description automatically generated">
            <a:extLst>
              <a:ext uri="{FF2B5EF4-FFF2-40B4-BE49-F238E27FC236}">
                <a16:creationId xmlns:a16="http://schemas.microsoft.com/office/drawing/2014/main" id="{F0ABBDDB-852C-4A89-AAE0-630C0C73AE60}"/>
              </a:ext>
            </a:extLst>
          </p:cNvPr>
          <p:cNvPicPr>
            <a:picLocks noChangeAspect="1"/>
          </p:cNvPicPr>
          <p:nvPr/>
        </p:nvPicPr>
        <p:blipFill>
          <a:blip r:embed="rId10"/>
          <a:stretch>
            <a:fillRect/>
          </a:stretch>
        </p:blipFill>
        <p:spPr>
          <a:xfrm>
            <a:off x="1414457" y="2930418"/>
            <a:ext cx="677664" cy="677664"/>
          </a:xfrm>
          <a:prstGeom prst="rect">
            <a:avLst/>
          </a:prstGeom>
        </p:spPr>
      </p:pic>
      <p:pic>
        <p:nvPicPr>
          <p:cNvPr id="74" name="Picture 73" descr="A picture containing clock&#10;&#10;Description automatically generated">
            <a:extLst>
              <a:ext uri="{FF2B5EF4-FFF2-40B4-BE49-F238E27FC236}">
                <a16:creationId xmlns:a16="http://schemas.microsoft.com/office/drawing/2014/main" id="{CB03B4B1-FCC3-4152-ABCF-AAAE8D9D0D87}"/>
              </a:ext>
            </a:extLst>
          </p:cNvPr>
          <p:cNvPicPr>
            <a:picLocks noChangeAspect="1"/>
          </p:cNvPicPr>
          <p:nvPr/>
        </p:nvPicPr>
        <p:blipFill>
          <a:blip r:embed="rId11"/>
          <a:stretch>
            <a:fillRect/>
          </a:stretch>
        </p:blipFill>
        <p:spPr>
          <a:xfrm>
            <a:off x="5073237" y="2940466"/>
            <a:ext cx="677664" cy="677664"/>
          </a:xfrm>
          <a:prstGeom prst="rect">
            <a:avLst/>
          </a:prstGeom>
        </p:spPr>
      </p:pic>
      <p:sp>
        <p:nvSpPr>
          <p:cNvPr id="76" name="TextBox 75">
            <a:extLst>
              <a:ext uri="{FF2B5EF4-FFF2-40B4-BE49-F238E27FC236}">
                <a16:creationId xmlns:a16="http://schemas.microsoft.com/office/drawing/2014/main" id="{B48372CB-E074-43D7-91CE-02A142BB53E8}"/>
              </a:ext>
            </a:extLst>
          </p:cNvPr>
          <p:cNvSpPr txBox="1"/>
          <p:nvPr/>
        </p:nvSpPr>
        <p:spPr>
          <a:xfrm>
            <a:off x="380490" y="349629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78" name="TextBox 77">
            <a:extLst>
              <a:ext uri="{FF2B5EF4-FFF2-40B4-BE49-F238E27FC236}">
                <a16:creationId xmlns:a16="http://schemas.microsoft.com/office/drawing/2014/main" id="{E2A5A348-4E9D-4FB4-B8E0-7C5A6C2D5A17}"/>
              </a:ext>
            </a:extLst>
          </p:cNvPr>
          <p:cNvSpPr txBox="1"/>
          <p:nvPr/>
        </p:nvSpPr>
        <p:spPr>
          <a:xfrm>
            <a:off x="923034" y="349629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80" name="TextBox 79">
            <a:extLst>
              <a:ext uri="{FF2B5EF4-FFF2-40B4-BE49-F238E27FC236}">
                <a16:creationId xmlns:a16="http://schemas.microsoft.com/office/drawing/2014/main" id="{55E84EF8-A29F-48ED-B2A6-519198C4C7EB}"/>
              </a:ext>
            </a:extLst>
          </p:cNvPr>
          <p:cNvSpPr txBox="1"/>
          <p:nvPr/>
        </p:nvSpPr>
        <p:spPr>
          <a:xfrm>
            <a:off x="1482074" y="349629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82" name="TextBox 81">
            <a:extLst>
              <a:ext uri="{FF2B5EF4-FFF2-40B4-BE49-F238E27FC236}">
                <a16:creationId xmlns:a16="http://schemas.microsoft.com/office/drawing/2014/main" id="{91200ED2-FDA2-4902-BCB8-44FF1226BAE9}"/>
              </a:ext>
            </a:extLst>
          </p:cNvPr>
          <p:cNvSpPr txBox="1"/>
          <p:nvPr/>
        </p:nvSpPr>
        <p:spPr>
          <a:xfrm>
            <a:off x="393394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84" name="TextBox 83">
            <a:extLst>
              <a:ext uri="{FF2B5EF4-FFF2-40B4-BE49-F238E27FC236}">
                <a16:creationId xmlns:a16="http://schemas.microsoft.com/office/drawing/2014/main" id="{A2072794-BDBA-4BBF-82BB-D22C9785E94C}"/>
              </a:ext>
            </a:extLst>
          </p:cNvPr>
          <p:cNvSpPr txBox="1"/>
          <p:nvPr/>
        </p:nvSpPr>
        <p:spPr>
          <a:xfrm>
            <a:off x="458188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85" name="TextBox 84">
            <a:extLst>
              <a:ext uri="{FF2B5EF4-FFF2-40B4-BE49-F238E27FC236}">
                <a16:creationId xmlns:a16="http://schemas.microsoft.com/office/drawing/2014/main" id="{06A3FB57-65D4-4348-9C9C-DB93559FF6AC}"/>
              </a:ext>
            </a:extLst>
          </p:cNvPr>
          <p:cNvSpPr txBox="1"/>
          <p:nvPr/>
        </p:nvSpPr>
        <p:spPr>
          <a:xfrm>
            <a:off x="514092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86" name="TextBox 85">
            <a:extLst>
              <a:ext uri="{FF2B5EF4-FFF2-40B4-BE49-F238E27FC236}">
                <a16:creationId xmlns:a16="http://schemas.microsoft.com/office/drawing/2014/main" id="{9C421C0D-5F1C-4C7A-9110-9718A0867AB4}"/>
              </a:ext>
            </a:extLst>
          </p:cNvPr>
          <p:cNvSpPr txBox="1"/>
          <p:nvPr/>
        </p:nvSpPr>
        <p:spPr>
          <a:xfrm>
            <a:off x="569996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87" name="TextBox 86">
            <a:extLst>
              <a:ext uri="{FF2B5EF4-FFF2-40B4-BE49-F238E27FC236}">
                <a16:creationId xmlns:a16="http://schemas.microsoft.com/office/drawing/2014/main" id="{6366E451-710E-4F7E-8142-0F40683BDE25}"/>
              </a:ext>
            </a:extLst>
          </p:cNvPr>
          <p:cNvSpPr txBox="1"/>
          <p:nvPr/>
        </p:nvSpPr>
        <p:spPr>
          <a:xfrm>
            <a:off x="6228271" y="3506341"/>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88" name="TextBox 87">
            <a:extLst>
              <a:ext uri="{FF2B5EF4-FFF2-40B4-BE49-F238E27FC236}">
                <a16:creationId xmlns:a16="http://schemas.microsoft.com/office/drawing/2014/main" id="{B1DE6C6E-9846-48DC-A348-A2575824DE5A}"/>
              </a:ext>
            </a:extLst>
          </p:cNvPr>
          <p:cNvSpPr txBox="1"/>
          <p:nvPr/>
        </p:nvSpPr>
        <p:spPr>
          <a:xfrm>
            <a:off x="681804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89" name="TextBox 88">
            <a:extLst>
              <a:ext uri="{FF2B5EF4-FFF2-40B4-BE49-F238E27FC236}">
                <a16:creationId xmlns:a16="http://schemas.microsoft.com/office/drawing/2014/main" id="{62DF8D6B-E2F3-4E70-B59C-933166177808}"/>
              </a:ext>
            </a:extLst>
          </p:cNvPr>
          <p:cNvSpPr txBox="1"/>
          <p:nvPr/>
        </p:nvSpPr>
        <p:spPr>
          <a:xfrm>
            <a:off x="737708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90" name="Picture 12" descr="See the source image">
            <a:extLst>
              <a:ext uri="{FF2B5EF4-FFF2-40B4-BE49-F238E27FC236}">
                <a16:creationId xmlns:a16="http://schemas.microsoft.com/office/drawing/2014/main" id="{16927843-29C6-4529-AD18-318F7AB672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8006" y="3114208"/>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51F12826-92D4-4E93-8A17-627AF6B52DAE}"/>
              </a:ext>
            </a:extLst>
          </p:cNvPr>
          <p:cNvSpPr txBox="1"/>
          <p:nvPr/>
        </p:nvSpPr>
        <p:spPr>
          <a:xfrm>
            <a:off x="2105517" y="3449782"/>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102" name="Picture 101" descr="A picture containing clock&#10;&#10;Description automatically generated">
            <a:extLst>
              <a:ext uri="{FF2B5EF4-FFF2-40B4-BE49-F238E27FC236}">
                <a16:creationId xmlns:a16="http://schemas.microsoft.com/office/drawing/2014/main" id="{AFFAD3CC-4F27-4FF4-A252-4F1F8AF6E971}"/>
              </a:ext>
            </a:extLst>
          </p:cNvPr>
          <p:cNvPicPr>
            <a:picLocks noChangeAspect="1"/>
          </p:cNvPicPr>
          <p:nvPr/>
        </p:nvPicPr>
        <p:blipFill>
          <a:blip r:embed="rId2"/>
          <a:stretch>
            <a:fillRect/>
          </a:stretch>
        </p:blipFill>
        <p:spPr>
          <a:xfrm>
            <a:off x="296422" y="4620025"/>
            <a:ext cx="677664" cy="677664"/>
          </a:xfrm>
          <a:prstGeom prst="rect">
            <a:avLst/>
          </a:prstGeom>
          <a:ln>
            <a:noFill/>
            <a:prstDash val="dash"/>
          </a:ln>
        </p:spPr>
      </p:pic>
      <p:pic>
        <p:nvPicPr>
          <p:cNvPr id="103" name="Picture 102" descr="A picture containing clock&#10;&#10;Description automatically generated">
            <a:extLst>
              <a:ext uri="{FF2B5EF4-FFF2-40B4-BE49-F238E27FC236}">
                <a16:creationId xmlns:a16="http://schemas.microsoft.com/office/drawing/2014/main" id="{5B288459-CCAE-4A0A-A84E-74F70B6B35B8}"/>
              </a:ext>
            </a:extLst>
          </p:cNvPr>
          <p:cNvPicPr>
            <a:picLocks noChangeAspect="1"/>
          </p:cNvPicPr>
          <p:nvPr/>
        </p:nvPicPr>
        <p:blipFill>
          <a:blip r:embed="rId3"/>
          <a:stretch>
            <a:fillRect/>
          </a:stretch>
        </p:blipFill>
        <p:spPr>
          <a:xfrm>
            <a:off x="5632255" y="4630073"/>
            <a:ext cx="677664" cy="677664"/>
          </a:xfrm>
          <a:prstGeom prst="rect">
            <a:avLst/>
          </a:prstGeom>
        </p:spPr>
      </p:pic>
      <p:pic>
        <p:nvPicPr>
          <p:cNvPr id="104" name="Picture 103" descr="A picture containing drawing&#10;&#10;Description automatically generated">
            <a:extLst>
              <a:ext uri="{FF2B5EF4-FFF2-40B4-BE49-F238E27FC236}">
                <a16:creationId xmlns:a16="http://schemas.microsoft.com/office/drawing/2014/main" id="{C8A145F4-81B9-4B2C-8C71-156E42B8BE33}"/>
              </a:ext>
            </a:extLst>
          </p:cNvPr>
          <p:cNvPicPr>
            <a:picLocks noChangeAspect="1"/>
          </p:cNvPicPr>
          <p:nvPr/>
        </p:nvPicPr>
        <p:blipFill>
          <a:blip r:embed="rId4"/>
          <a:stretch>
            <a:fillRect/>
          </a:stretch>
        </p:blipFill>
        <p:spPr>
          <a:xfrm>
            <a:off x="7309308" y="4629992"/>
            <a:ext cx="677664" cy="677664"/>
          </a:xfrm>
          <a:prstGeom prst="rect">
            <a:avLst/>
          </a:prstGeom>
        </p:spPr>
      </p:pic>
      <p:pic>
        <p:nvPicPr>
          <p:cNvPr id="105" name="Picture 104" descr="A picture containing clock&#10;&#10;Description automatically generated">
            <a:extLst>
              <a:ext uri="{FF2B5EF4-FFF2-40B4-BE49-F238E27FC236}">
                <a16:creationId xmlns:a16="http://schemas.microsoft.com/office/drawing/2014/main" id="{77460154-3413-4642-901D-D48171751C4D}"/>
              </a:ext>
            </a:extLst>
          </p:cNvPr>
          <p:cNvPicPr>
            <a:picLocks noChangeAspect="1"/>
          </p:cNvPicPr>
          <p:nvPr/>
        </p:nvPicPr>
        <p:blipFill>
          <a:blip r:embed="rId5"/>
          <a:stretch>
            <a:fillRect/>
          </a:stretch>
        </p:blipFill>
        <p:spPr>
          <a:xfrm>
            <a:off x="855439" y="4620025"/>
            <a:ext cx="677664" cy="677664"/>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56AE9C4C-473A-40C7-B7C5-48EB30FA28A8}"/>
              </a:ext>
            </a:extLst>
          </p:cNvPr>
          <p:cNvPicPr>
            <a:picLocks noChangeAspect="1"/>
          </p:cNvPicPr>
          <p:nvPr/>
        </p:nvPicPr>
        <p:blipFill>
          <a:blip r:embed="rId6"/>
          <a:stretch>
            <a:fillRect/>
          </a:stretch>
        </p:blipFill>
        <p:spPr>
          <a:xfrm>
            <a:off x="3866302" y="4630073"/>
            <a:ext cx="677664" cy="677664"/>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AC40FC-42BF-45F3-8F43-725C794E37E8}"/>
              </a:ext>
            </a:extLst>
          </p:cNvPr>
          <p:cNvPicPr>
            <a:picLocks noChangeAspect="1"/>
          </p:cNvPicPr>
          <p:nvPr/>
        </p:nvPicPr>
        <p:blipFill>
          <a:blip r:embed="rId7"/>
          <a:stretch>
            <a:fillRect/>
          </a:stretch>
        </p:blipFill>
        <p:spPr>
          <a:xfrm>
            <a:off x="4514220" y="4630073"/>
            <a:ext cx="677664" cy="677664"/>
          </a:xfrm>
          <a:prstGeom prst="rect">
            <a:avLst/>
          </a:prstGeom>
        </p:spPr>
      </p:pic>
      <p:pic>
        <p:nvPicPr>
          <p:cNvPr id="108" name="Picture 107" descr="A close up of a logo&#10;&#10;Description automatically generated">
            <a:extLst>
              <a:ext uri="{FF2B5EF4-FFF2-40B4-BE49-F238E27FC236}">
                <a16:creationId xmlns:a16="http://schemas.microsoft.com/office/drawing/2014/main" id="{8000DC63-F39F-47C3-973C-95E7E784BEC1}"/>
              </a:ext>
            </a:extLst>
          </p:cNvPr>
          <p:cNvPicPr>
            <a:picLocks noChangeAspect="1"/>
          </p:cNvPicPr>
          <p:nvPr/>
        </p:nvPicPr>
        <p:blipFill>
          <a:blip r:embed="rId8"/>
          <a:stretch>
            <a:fillRect/>
          </a:stretch>
        </p:blipFill>
        <p:spPr>
          <a:xfrm>
            <a:off x="6191273" y="4630073"/>
            <a:ext cx="677664" cy="677664"/>
          </a:xfrm>
          <a:prstGeom prst="rect">
            <a:avLst/>
          </a:prstGeom>
        </p:spPr>
      </p:pic>
      <p:pic>
        <p:nvPicPr>
          <p:cNvPr id="109" name="Picture 108" descr="A picture containing clock&#10;&#10;Description automatically generated">
            <a:extLst>
              <a:ext uri="{FF2B5EF4-FFF2-40B4-BE49-F238E27FC236}">
                <a16:creationId xmlns:a16="http://schemas.microsoft.com/office/drawing/2014/main" id="{09B3E4DB-6DC7-4652-BAF9-9B53CABC6312}"/>
              </a:ext>
            </a:extLst>
          </p:cNvPr>
          <p:cNvPicPr>
            <a:picLocks noChangeAspect="1"/>
          </p:cNvPicPr>
          <p:nvPr/>
        </p:nvPicPr>
        <p:blipFill>
          <a:blip r:embed="rId9"/>
          <a:stretch>
            <a:fillRect/>
          </a:stretch>
        </p:blipFill>
        <p:spPr>
          <a:xfrm>
            <a:off x="6750290" y="4630073"/>
            <a:ext cx="677664" cy="677664"/>
          </a:xfrm>
          <a:prstGeom prst="rect">
            <a:avLst/>
          </a:prstGeom>
        </p:spPr>
      </p:pic>
      <p:pic>
        <p:nvPicPr>
          <p:cNvPr id="110" name="Picture 109" descr="A close up of a logo&#10;&#10;Description automatically generated">
            <a:extLst>
              <a:ext uri="{FF2B5EF4-FFF2-40B4-BE49-F238E27FC236}">
                <a16:creationId xmlns:a16="http://schemas.microsoft.com/office/drawing/2014/main" id="{B4298716-04D0-4F37-BAA7-F06BA38D7320}"/>
              </a:ext>
            </a:extLst>
          </p:cNvPr>
          <p:cNvPicPr>
            <a:picLocks noChangeAspect="1"/>
          </p:cNvPicPr>
          <p:nvPr/>
        </p:nvPicPr>
        <p:blipFill>
          <a:blip r:embed="rId10"/>
          <a:stretch>
            <a:fillRect/>
          </a:stretch>
        </p:blipFill>
        <p:spPr>
          <a:xfrm>
            <a:off x="1414457" y="4620025"/>
            <a:ext cx="677664" cy="677664"/>
          </a:xfrm>
          <a:prstGeom prst="rect">
            <a:avLst/>
          </a:prstGeom>
        </p:spPr>
      </p:pic>
      <p:pic>
        <p:nvPicPr>
          <p:cNvPr id="111" name="Picture 110" descr="A picture containing clock&#10;&#10;Description automatically generated">
            <a:extLst>
              <a:ext uri="{FF2B5EF4-FFF2-40B4-BE49-F238E27FC236}">
                <a16:creationId xmlns:a16="http://schemas.microsoft.com/office/drawing/2014/main" id="{D6F79AF0-A642-4690-B970-ED84367213F5}"/>
              </a:ext>
            </a:extLst>
          </p:cNvPr>
          <p:cNvPicPr>
            <a:picLocks noChangeAspect="1"/>
          </p:cNvPicPr>
          <p:nvPr/>
        </p:nvPicPr>
        <p:blipFill>
          <a:blip r:embed="rId11"/>
          <a:stretch>
            <a:fillRect/>
          </a:stretch>
        </p:blipFill>
        <p:spPr>
          <a:xfrm>
            <a:off x="5073237" y="4630073"/>
            <a:ext cx="677664" cy="677664"/>
          </a:xfrm>
          <a:prstGeom prst="rect">
            <a:avLst/>
          </a:prstGeom>
        </p:spPr>
      </p:pic>
      <p:pic>
        <p:nvPicPr>
          <p:cNvPr id="112" name="Graphic 111">
            <a:extLst>
              <a:ext uri="{FF2B5EF4-FFF2-40B4-BE49-F238E27FC236}">
                <a16:creationId xmlns:a16="http://schemas.microsoft.com/office/drawing/2014/main" id="{2E6D3CBF-4E75-4073-9C4A-D0D448168935}"/>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42408" t="-42408" r="-42408" b="-42408"/>
          <a:stretch/>
        </p:blipFill>
        <p:spPr>
          <a:xfrm>
            <a:off x="301789" y="5450778"/>
            <a:ext cx="677834" cy="677828"/>
          </a:xfrm>
          <a:prstGeom prst="rect">
            <a:avLst/>
          </a:prstGeom>
        </p:spPr>
      </p:pic>
      <p:sp>
        <p:nvSpPr>
          <p:cNvPr id="113" name="TextBox 112">
            <a:extLst>
              <a:ext uri="{FF2B5EF4-FFF2-40B4-BE49-F238E27FC236}">
                <a16:creationId xmlns:a16="http://schemas.microsoft.com/office/drawing/2014/main" id="{97896046-4719-4B67-85E8-95E85BC8C910}"/>
              </a:ext>
            </a:extLst>
          </p:cNvPr>
          <p:cNvSpPr txBox="1"/>
          <p:nvPr/>
        </p:nvSpPr>
        <p:spPr>
          <a:xfrm>
            <a:off x="380490"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14" name="TextBox 113">
            <a:extLst>
              <a:ext uri="{FF2B5EF4-FFF2-40B4-BE49-F238E27FC236}">
                <a16:creationId xmlns:a16="http://schemas.microsoft.com/office/drawing/2014/main" id="{3BD1B795-5613-4113-9ED3-536AA738D9FD}"/>
              </a:ext>
            </a:extLst>
          </p:cNvPr>
          <p:cNvSpPr txBox="1"/>
          <p:nvPr/>
        </p:nvSpPr>
        <p:spPr>
          <a:xfrm>
            <a:off x="923034"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15" name="TextBox 114">
            <a:extLst>
              <a:ext uri="{FF2B5EF4-FFF2-40B4-BE49-F238E27FC236}">
                <a16:creationId xmlns:a16="http://schemas.microsoft.com/office/drawing/2014/main" id="{901534F0-2E13-4C2D-902A-EA2F360B3045}"/>
              </a:ext>
            </a:extLst>
          </p:cNvPr>
          <p:cNvSpPr txBox="1"/>
          <p:nvPr/>
        </p:nvSpPr>
        <p:spPr>
          <a:xfrm>
            <a:off x="1482074"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16" name="TextBox 115">
            <a:extLst>
              <a:ext uri="{FF2B5EF4-FFF2-40B4-BE49-F238E27FC236}">
                <a16:creationId xmlns:a16="http://schemas.microsoft.com/office/drawing/2014/main" id="{BFB8DE0C-DFD9-4C87-8107-DCF4659A0B26}"/>
              </a:ext>
            </a:extLst>
          </p:cNvPr>
          <p:cNvSpPr txBox="1"/>
          <p:nvPr/>
        </p:nvSpPr>
        <p:spPr>
          <a:xfrm>
            <a:off x="393394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117" name="TextBox 116">
            <a:extLst>
              <a:ext uri="{FF2B5EF4-FFF2-40B4-BE49-F238E27FC236}">
                <a16:creationId xmlns:a16="http://schemas.microsoft.com/office/drawing/2014/main" id="{D3B83257-B409-48A5-9F7F-1C1887213098}"/>
              </a:ext>
            </a:extLst>
          </p:cNvPr>
          <p:cNvSpPr txBox="1"/>
          <p:nvPr/>
        </p:nvSpPr>
        <p:spPr>
          <a:xfrm>
            <a:off x="458188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18" name="TextBox 117">
            <a:extLst>
              <a:ext uri="{FF2B5EF4-FFF2-40B4-BE49-F238E27FC236}">
                <a16:creationId xmlns:a16="http://schemas.microsoft.com/office/drawing/2014/main" id="{78FE5A66-A1A0-447E-B0EF-3F6685F445B9}"/>
              </a:ext>
            </a:extLst>
          </p:cNvPr>
          <p:cNvSpPr txBox="1"/>
          <p:nvPr/>
        </p:nvSpPr>
        <p:spPr>
          <a:xfrm>
            <a:off x="514092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19" name="TextBox 118">
            <a:extLst>
              <a:ext uri="{FF2B5EF4-FFF2-40B4-BE49-F238E27FC236}">
                <a16:creationId xmlns:a16="http://schemas.microsoft.com/office/drawing/2014/main" id="{8AD5B4F6-A3D6-4318-B8F4-AA041BDDFE2F}"/>
              </a:ext>
            </a:extLst>
          </p:cNvPr>
          <p:cNvSpPr txBox="1"/>
          <p:nvPr/>
        </p:nvSpPr>
        <p:spPr>
          <a:xfrm>
            <a:off x="569996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20" name="TextBox 119">
            <a:extLst>
              <a:ext uri="{FF2B5EF4-FFF2-40B4-BE49-F238E27FC236}">
                <a16:creationId xmlns:a16="http://schemas.microsoft.com/office/drawing/2014/main" id="{0A327B44-CE74-4A23-A8AB-ACDB96F31F93}"/>
              </a:ext>
            </a:extLst>
          </p:cNvPr>
          <p:cNvSpPr txBox="1"/>
          <p:nvPr/>
        </p:nvSpPr>
        <p:spPr>
          <a:xfrm>
            <a:off x="6228271" y="5195948"/>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121" name="TextBox 120">
            <a:extLst>
              <a:ext uri="{FF2B5EF4-FFF2-40B4-BE49-F238E27FC236}">
                <a16:creationId xmlns:a16="http://schemas.microsoft.com/office/drawing/2014/main" id="{D9B7A3E8-4856-4F29-B740-8325446AC237}"/>
              </a:ext>
            </a:extLst>
          </p:cNvPr>
          <p:cNvSpPr txBox="1"/>
          <p:nvPr/>
        </p:nvSpPr>
        <p:spPr>
          <a:xfrm>
            <a:off x="681804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22" name="TextBox 121">
            <a:extLst>
              <a:ext uri="{FF2B5EF4-FFF2-40B4-BE49-F238E27FC236}">
                <a16:creationId xmlns:a16="http://schemas.microsoft.com/office/drawing/2014/main" id="{5F538862-19EC-4162-9AD0-77A2A9D911A9}"/>
              </a:ext>
            </a:extLst>
          </p:cNvPr>
          <p:cNvSpPr txBox="1"/>
          <p:nvPr/>
        </p:nvSpPr>
        <p:spPr>
          <a:xfrm>
            <a:off x="737708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sp>
        <p:nvSpPr>
          <p:cNvPr id="123" name="TextBox 122">
            <a:extLst>
              <a:ext uri="{FF2B5EF4-FFF2-40B4-BE49-F238E27FC236}">
                <a16:creationId xmlns:a16="http://schemas.microsoft.com/office/drawing/2014/main" id="{F64DC3CC-2EED-4F12-8975-1B2508E71D58}"/>
              </a:ext>
            </a:extLst>
          </p:cNvPr>
          <p:cNvSpPr txBox="1"/>
          <p:nvPr/>
        </p:nvSpPr>
        <p:spPr>
          <a:xfrm>
            <a:off x="369588" y="6016816"/>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Endpoint Manager</a:t>
            </a:r>
          </a:p>
        </p:txBody>
      </p:sp>
      <p:pic>
        <p:nvPicPr>
          <p:cNvPr id="124" name="Graphic 123">
            <a:extLst>
              <a:ext uri="{FF2B5EF4-FFF2-40B4-BE49-F238E27FC236}">
                <a16:creationId xmlns:a16="http://schemas.microsoft.com/office/drawing/2014/main" id="{39D0980A-2F72-4F9E-9BFE-D5F255347949}"/>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53261" t="-53261" r="-53261" b="-53261"/>
          <a:stretch/>
        </p:blipFill>
        <p:spPr>
          <a:xfrm>
            <a:off x="866549" y="5453945"/>
            <a:ext cx="677832" cy="677828"/>
          </a:xfrm>
          <a:prstGeom prst="rect">
            <a:avLst/>
          </a:prstGeom>
        </p:spPr>
      </p:pic>
      <p:sp>
        <p:nvSpPr>
          <p:cNvPr id="125" name="TextBox 124">
            <a:extLst>
              <a:ext uri="{FF2B5EF4-FFF2-40B4-BE49-F238E27FC236}">
                <a16:creationId xmlns:a16="http://schemas.microsoft.com/office/drawing/2014/main" id="{EB556ECF-4D91-4417-80F5-1ABD479E0981}"/>
              </a:ext>
            </a:extLst>
          </p:cNvPr>
          <p:cNvSpPr txBox="1"/>
          <p:nvPr/>
        </p:nvSpPr>
        <p:spPr>
          <a:xfrm>
            <a:off x="742318" y="6019984"/>
            <a:ext cx="926294" cy="21724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126" name="TextBox 125">
            <a:extLst>
              <a:ext uri="{FF2B5EF4-FFF2-40B4-BE49-F238E27FC236}">
                <a16:creationId xmlns:a16="http://schemas.microsoft.com/office/drawing/2014/main" id="{456EDADA-33E4-4574-80A9-1852043B748E}"/>
              </a:ext>
            </a:extLst>
          </p:cNvPr>
          <p:cNvSpPr txBox="1"/>
          <p:nvPr/>
        </p:nvSpPr>
        <p:spPr>
          <a:xfrm>
            <a:off x="1508790" y="6026318"/>
            <a:ext cx="542517" cy="21724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127" name="Graphic 126">
            <a:extLst>
              <a:ext uri="{FF2B5EF4-FFF2-40B4-BE49-F238E27FC236}">
                <a16:creationId xmlns:a16="http://schemas.microsoft.com/office/drawing/2014/main" id="{31B9FD65-D186-400E-BB5A-15F35A2A9B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14649" y="5621831"/>
            <a:ext cx="310069" cy="310069"/>
          </a:xfrm>
          <a:prstGeom prst="rect">
            <a:avLst/>
          </a:prstGeom>
        </p:spPr>
      </p:pic>
      <p:sp>
        <p:nvSpPr>
          <p:cNvPr id="128" name="TextBox 127">
            <a:extLst>
              <a:ext uri="{FF2B5EF4-FFF2-40B4-BE49-F238E27FC236}">
                <a16:creationId xmlns:a16="http://schemas.microsoft.com/office/drawing/2014/main" id="{2788C5BA-3508-441C-A5A7-70B4935C1255}"/>
              </a:ext>
            </a:extLst>
          </p:cNvPr>
          <p:cNvSpPr txBox="1"/>
          <p:nvPr/>
        </p:nvSpPr>
        <p:spPr>
          <a:xfrm>
            <a:off x="2702579" y="6019986"/>
            <a:ext cx="542517"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129" name="TextBox 128">
            <a:extLst>
              <a:ext uri="{FF2B5EF4-FFF2-40B4-BE49-F238E27FC236}">
                <a16:creationId xmlns:a16="http://schemas.microsoft.com/office/drawing/2014/main" id="{E5BCAE5D-C947-47B5-AD2D-FA5B7ED6C35A}"/>
              </a:ext>
            </a:extLst>
          </p:cNvPr>
          <p:cNvSpPr txBox="1"/>
          <p:nvPr/>
        </p:nvSpPr>
        <p:spPr>
          <a:xfrm>
            <a:off x="2016508" y="6026318"/>
            <a:ext cx="713613" cy="21724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Dsktp</a:t>
            </a:r>
          </a:p>
        </p:txBody>
      </p:sp>
      <p:pic>
        <p:nvPicPr>
          <p:cNvPr id="130" name="Picture 129" descr="A picture containing drawing&#10;&#10;Description automatically generated">
            <a:extLst>
              <a:ext uri="{FF2B5EF4-FFF2-40B4-BE49-F238E27FC236}">
                <a16:creationId xmlns:a16="http://schemas.microsoft.com/office/drawing/2014/main" id="{6DFFC82D-5720-493A-AC92-7102AF101E48}"/>
              </a:ext>
            </a:extLst>
          </p:cNvPr>
          <p:cNvPicPr>
            <a:picLocks noChangeAspect="1"/>
          </p:cNvPicPr>
          <p:nvPr/>
        </p:nvPicPr>
        <p:blipFill>
          <a:blip r:embed="rId19"/>
          <a:stretch>
            <a:fillRect/>
          </a:stretch>
        </p:blipFill>
        <p:spPr>
          <a:xfrm>
            <a:off x="2195653" y="5629904"/>
            <a:ext cx="312697" cy="312697"/>
          </a:xfrm>
          <a:prstGeom prst="rect">
            <a:avLst/>
          </a:prstGeom>
        </p:spPr>
      </p:pic>
      <p:pic>
        <p:nvPicPr>
          <p:cNvPr id="131" name="Picture 2" descr="See the source image">
            <a:extLst>
              <a:ext uri="{FF2B5EF4-FFF2-40B4-BE49-F238E27FC236}">
                <a16:creationId xmlns:a16="http://schemas.microsoft.com/office/drawing/2014/main" id="{D1BAC86C-1B65-4D08-95BE-AE2DDA2639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6969" y="5597668"/>
            <a:ext cx="344935" cy="344933"/>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2EC19E48-D281-414D-8070-A421FAE7E5F5}"/>
              </a:ext>
            </a:extLst>
          </p:cNvPr>
          <p:cNvSpPr txBox="1"/>
          <p:nvPr/>
        </p:nvSpPr>
        <p:spPr>
          <a:xfrm>
            <a:off x="3285192" y="6012334"/>
            <a:ext cx="495438" cy="225467"/>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 for O365</a:t>
            </a:r>
          </a:p>
        </p:txBody>
      </p:sp>
      <p:pic>
        <p:nvPicPr>
          <p:cNvPr id="133" name="Picture 12" descr="See the source image">
            <a:extLst>
              <a:ext uri="{FF2B5EF4-FFF2-40B4-BE49-F238E27FC236}">
                <a16:creationId xmlns:a16="http://schemas.microsoft.com/office/drawing/2014/main" id="{3C61132E-A1F1-4964-8964-C0151EA19D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8006" y="4803815"/>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8FADEDF6-95C2-446C-A4A8-701939F58A32}"/>
              </a:ext>
            </a:extLst>
          </p:cNvPr>
          <p:cNvSpPr txBox="1"/>
          <p:nvPr/>
        </p:nvSpPr>
        <p:spPr>
          <a:xfrm>
            <a:off x="2105517" y="5139389"/>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135" name="Picture 14" descr="Blue shield icon">
            <a:extLst>
              <a:ext uri="{FF2B5EF4-FFF2-40B4-BE49-F238E27FC236}">
                <a16:creationId xmlns:a16="http://schemas.microsoft.com/office/drawing/2014/main" id="{E0EDA647-DE4B-409D-9D96-16D2A50C9AD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22667" y="5631632"/>
            <a:ext cx="312697" cy="329449"/>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73C558CD-D41C-439A-91E5-7804FD400F96}"/>
              </a:ext>
            </a:extLst>
          </p:cNvPr>
          <p:cNvSpPr txBox="1"/>
          <p:nvPr/>
        </p:nvSpPr>
        <p:spPr>
          <a:xfrm>
            <a:off x="3825158" y="6012334"/>
            <a:ext cx="495438"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Cloud App Security</a:t>
            </a:r>
          </a:p>
        </p:txBody>
      </p:sp>
      <p:pic>
        <p:nvPicPr>
          <p:cNvPr id="137" name="Graphic 136" descr="Cloud">
            <a:extLst>
              <a:ext uri="{FF2B5EF4-FFF2-40B4-BE49-F238E27FC236}">
                <a16:creationId xmlns:a16="http://schemas.microsoft.com/office/drawing/2014/main" id="{51249195-A3AB-4968-82C0-FC505BE6272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818229" y="5533909"/>
            <a:ext cx="476721" cy="517900"/>
          </a:xfrm>
          <a:prstGeom prst="rect">
            <a:avLst/>
          </a:prstGeom>
        </p:spPr>
      </p:pic>
      <p:pic>
        <p:nvPicPr>
          <p:cNvPr id="138" name="Graphic 137" descr="Lock">
            <a:extLst>
              <a:ext uri="{FF2B5EF4-FFF2-40B4-BE49-F238E27FC236}">
                <a16:creationId xmlns:a16="http://schemas.microsoft.com/office/drawing/2014/main" id="{CDC0CCA3-6FCB-465D-A859-E7B976DE316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929204" y="5696778"/>
            <a:ext cx="206877" cy="206877"/>
          </a:xfrm>
          <a:prstGeom prst="rect">
            <a:avLst/>
          </a:prstGeom>
        </p:spPr>
      </p:pic>
      <p:pic>
        <p:nvPicPr>
          <p:cNvPr id="6" name="Picture 8" descr="See the source image">
            <a:extLst>
              <a:ext uri="{FF2B5EF4-FFF2-40B4-BE49-F238E27FC236}">
                <a16:creationId xmlns:a16="http://schemas.microsoft.com/office/drawing/2014/main" id="{6265BC70-38C8-4574-8692-490B6518625B}"/>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5250" r="27713"/>
          <a:stretch/>
        </p:blipFill>
        <p:spPr bwMode="auto">
          <a:xfrm>
            <a:off x="2712421" y="4812224"/>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A30E87-7E46-488B-A5BC-356C491E7CA2}"/>
              </a:ext>
            </a:extLst>
          </p:cNvPr>
          <p:cNvSpPr txBox="1"/>
          <p:nvPr/>
        </p:nvSpPr>
        <p:spPr>
          <a:xfrm>
            <a:off x="2563467" y="5221933"/>
            <a:ext cx="535407" cy="11080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800">
                <a:solidFill>
                  <a:srgbClr val="282828"/>
                </a:solidFill>
                <a:latin typeface="Segoe UI"/>
              </a:rPr>
              <a:t>Planner</a:t>
            </a:r>
          </a:p>
        </p:txBody>
      </p:sp>
      <p:pic>
        <p:nvPicPr>
          <p:cNvPr id="8" name="Picture 8" descr="See the source image">
            <a:extLst>
              <a:ext uri="{FF2B5EF4-FFF2-40B4-BE49-F238E27FC236}">
                <a16:creationId xmlns:a16="http://schemas.microsoft.com/office/drawing/2014/main" id="{52F7ADE2-B864-4378-9A22-E9D40D1E9086}"/>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5250" r="27713"/>
          <a:stretch/>
        </p:blipFill>
        <p:spPr bwMode="auto">
          <a:xfrm>
            <a:off x="2741286" y="3098155"/>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5EDF88-F910-46FC-AAE0-689EFE3E4B61}"/>
              </a:ext>
            </a:extLst>
          </p:cNvPr>
          <p:cNvSpPr txBox="1"/>
          <p:nvPr/>
        </p:nvSpPr>
        <p:spPr>
          <a:xfrm>
            <a:off x="2592332" y="3507864"/>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79" name="Group 78">
            <a:extLst>
              <a:ext uri="{FF2B5EF4-FFF2-40B4-BE49-F238E27FC236}">
                <a16:creationId xmlns:a16="http://schemas.microsoft.com/office/drawing/2014/main" id="{AF7F991A-CE83-4990-9D0E-E3010D3B9917}"/>
              </a:ext>
            </a:extLst>
          </p:cNvPr>
          <p:cNvGrpSpPr/>
          <p:nvPr/>
        </p:nvGrpSpPr>
        <p:grpSpPr>
          <a:xfrm>
            <a:off x="8824686" y="-20712"/>
            <a:ext cx="3380745" cy="3921664"/>
            <a:chOff x="8824686" y="-20712"/>
            <a:chExt cx="3380745" cy="3921664"/>
          </a:xfrm>
        </p:grpSpPr>
        <p:sp>
          <p:nvSpPr>
            <p:cNvPr id="81" name="Isosceles Triangle 80">
              <a:extLst>
                <a:ext uri="{FF2B5EF4-FFF2-40B4-BE49-F238E27FC236}">
                  <a16:creationId xmlns:a16="http://schemas.microsoft.com/office/drawing/2014/main" id="{51B7287D-746C-4E12-B109-B60A5F2939F3}"/>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83" name="Isosceles Triangle 82">
              <a:extLst>
                <a:ext uri="{FF2B5EF4-FFF2-40B4-BE49-F238E27FC236}">
                  <a16:creationId xmlns:a16="http://schemas.microsoft.com/office/drawing/2014/main" id="{74745AD9-66DC-4B7F-BBC7-2C5AFFAD2423}"/>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8" name="Group 97">
            <a:extLst>
              <a:ext uri="{FF2B5EF4-FFF2-40B4-BE49-F238E27FC236}">
                <a16:creationId xmlns:a16="http://schemas.microsoft.com/office/drawing/2014/main" id="{D05F6289-B088-4990-9AEC-21E860B28D6D}"/>
              </a:ext>
            </a:extLst>
          </p:cNvPr>
          <p:cNvGrpSpPr/>
          <p:nvPr/>
        </p:nvGrpSpPr>
        <p:grpSpPr>
          <a:xfrm>
            <a:off x="3318999" y="3070088"/>
            <a:ext cx="419329" cy="413798"/>
            <a:chOff x="6476801" y="488780"/>
            <a:chExt cx="963217" cy="950515"/>
          </a:xfrm>
        </p:grpSpPr>
        <p:pic>
          <p:nvPicPr>
            <p:cNvPr id="99" name="Picture 98">
              <a:extLst>
                <a:ext uri="{FF2B5EF4-FFF2-40B4-BE49-F238E27FC236}">
                  <a16:creationId xmlns:a16="http://schemas.microsoft.com/office/drawing/2014/main" id="{CD459C6C-DA79-4D2F-8358-F074AAFA2026}"/>
                </a:ext>
              </a:extLst>
            </p:cNvPr>
            <p:cNvPicPr>
              <a:picLocks noChangeAspect="1"/>
            </p:cNvPicPr>
            <p:nvPr/>
          </p:nvPicPr>
          <p:blipFill rotWithShape="1">
            <a:blip r:embed="rId27"/>
            <a:srcRect l="60866" r="30240"/>
            <a:stretch/>
          </p:blipFill>
          <p:spPr>
            <a:xfrm>
              <a:off x="6476801" y="488780"/>
              <a:ext cx="725503" cy="604547"/>
            </a:xfrm>
            <a:prstGeom prst="rect">
              <a:avLst/>
            </a:prstGeom>
          </p:spPr>
        </p:pic>
        <p:pic>
          <p:nvPicPr>
            <p:cNvPr id="100" name="Picture 99">
              <a:extLst>
                <a:ext uri="{FF2B5EF4-FFF2-40B4-BE49-F238E27FC236}">
                  <a16:creationId xmlns:a16="http://schemas.microsoft.com/office/drawing/2014/main" id="{A5A47085-6FDF-411E-AF6A-B7635A1B5E14}"/>
                </a:ext>
              </a:extLst>
            </p:cNvPr>
            <p:cNvPicPr>
              <a:picLocks noChangeAspect="1"/>
            </p:cNvPicPr>
            <p:nvPr/>
          </p:nvPicPr>
          <p:blipFill rotWithShape="1">
            <a:blip r:embed="rId27"/>
            <a:srcRect l="-102" r="92030"/>
            <a:stretch/>
          </p:blipFill>
          <p:spPr>
            <a:xfrm>
              <a:off x="6812406" y="863128"/>
              <a:ext cx="627612" cy="576167"/>
            </a:xfrm>
            <a:prstGeom prst="diamond">
              <a:avLst/>
            </a:prstGeom>
          </p:spPr>
        </p:pic>
      </p:grpSp>
      <p:sp>
        <p:nvSpPr>
          <p:cNvPr id="101" name="TextBox 100">
            <a:extLst>
              <a:ext uri="{FF2B5EF4-FFF2-40B4-BE49-F238E27FC236}">
                <a16:creationId xmlns:a16="http://schemas.microsoft.com/office/drawing/2014/main" id="{FE614494-379D-481A-BA90-57705A9D2874}"/>
              </a:ext>
            </a:extLst>
          </p:cNvPr>
          <p:cNvSpPr txBox="1"/>
          <p:nvPr/>
        </p:nvSpPr>
        <p:spPr>
          <a:xfrm>
            <a:off x="3119747" y="3489827"/>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grpSp>
        <p:nvGrpSpPr>
          <p:cNvPr id="145" name="Group 144">
            <a:extLst>
              <a:ext uri="{FF2B5EF4-FFF2-40B4-BE49-F238E27FC236}">
                <a16:creationId xmlns:a16="http://schemas.microsoft.com/office/drawing/2014/main" id="{17F866C6-3F76-4136-B72A-E17A08C1F21D}"/>
              </a:ext>
            </a:extLst>
          </p:cNvPr>
          <p:cNvGrpSpPr/>
          <p:nvPr/>
        </p:nvGrpSpPr>
        <p:grpSpPr>
          <a:xfrm>
            <a:off x="3289881" y="4795477"/>
            <a:ext cx="419329" cy="413798"/>
            <a:chOff x="6476801" y="488780"/>
            <a:chExt cx="963217" cy="950515"/>
          </a:xfrm>
        </p:grpSpPr>
        <p:pic>
          <p:nvPicPr>
            <p:cNvPr id="146" name="Picture 145">
              <a:extLst>
                <a:ext uri="{FF2B5EF4-FFF2-40B4-BE49-F238E27FC236}">
                  <a16:creationId xmlns:a16="http://schemas.microsoft.com/office/drawing/2014/main" id="{D49F92ED-8102-461A-9D13-34DFDB000CDA}"/>
                </a:ext>
              </a:extLst>
            </p:cNvPr>
            <p:cNvPicPr>
              <a:picLocks noChangeAspect="1"/>
            </p:cNvPicPr>
            <p:nvPr/>
          </p:nvPicPr>
          <p:blipFill rotWithShape="1">
            <a:blip r:embed="rId27"/>
            <a:srcRect l="60866" r="30240"/>
            <a:stretch/>
          </p:blipFill>
          <p:spPr>
            <a:xfrm>
              <a:off x="6476801" y="488780"/>
              <a:ext cx="725503" cy="604547"/>
            </a:xfrm>
            <a:prstGeom prst="rect">
              <a:avLst/>
            </a:prstGeom>
          </p:spPr>
        </p:pic>
        <p:pic>
          <p:nvPicPr>
            <p:cNvPr id="147" name="Picture 146">
              <a:extLst>
                <a:ext uri="{FF2B5EF4-FFF2-40B4-BE49-F238E27FC236}">
                  <a16:creationId xmlns:a16="http://schemas.microsoft.com/office/drawing/2014/main" id="{A6BE8F9E-64AE-4722-B64D-7713889890A2}"/>
                </a:ext>
              </a:extLst>
            </p:cNvPr>
            <p:cNvPicPr>
              <a:picLocks noChangeAspect="1"/>
            </p:cNvPicPr>
            <p:nvPr/>
          </p:nvPicPr>
          <p:blipFill rotWithShape="1">
            <a:blip r:embed="rId27"/>
            <a:srcRect l="-102" r="92030"/>
            <a:stretch/>
          </p:blipFill>
          <p:spPr>
            <a:xfrm>
              <a:off x="6812406" y="863128"/>
              <a:ext cx="627612" cy="576167"/>
            </a:xfrm>
            <a:prstGeom prst="diamond">
              <a:avLst/>
            </a:prstGeom>
          </p:spPr>
        </p:pic>
      </p:grpSp>
      <p:sp>
        <p:nvSpPr>
          <p:cNvPr id="148" name="TextBox 147">
            <a:extLst>
              <a:ext uri="{FF2B5EF4-FFF2-40B4-BE49-F238E27FC236}">
                <a16:creationId xmlns:a16="http://schemas.microsoft.com/office/drawing/2014/main" id="{4E3993DD-EC9D-44C7-81B2-B5F4AAC1C3BF}"/>
              </a:ext>
            </a:extLst>
          </p:cNvPr>
          <p:cNvSpPr txBox="1"/>
          <p:nvPr/>
        </p:nvSpPr>
        <p:spPr>
          <a:xfrm>
            <a:off x="3090629" y="5215216"/>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3" name="Picture 2">
            <a:extLst>
              <a:ext uri="{FF2B5EF4-FFF2-40B4-BE49-F238E27FC236}">
                <a16:creationId xmlns:a16="http://schemas.microsoft.com/office/drawing/2014/main" id="{37CDF092-7F88-47AB-B798-8341DA1ED5E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436130" y="3048126"/>
            <a:ext cx="463442" cy="463442"/>
          </a:xfrm>
          <a:prstGeom prst="rect">
            <a:avLst/>
          </a:prstGeom>
        </p:spPr>
      </p:pic>
      <p:sp>
        <p:nvSpPr>
          <p:cNvPr id="5" name="TextBox 4">
            <a:extLst>
              <a:ext uri="{FF2B5EF4-FFF2-40B4-BE49-F238E27FC236}">
                <a16:creationId xmlns:a16="http://schemas.microsoft.com/office/drawing/2014/main" id="{E9D1559E-C6D8-4E38-A458-AAAC24F283C2}"/>
              </a:ext>
            </a:extLst>
          </p:cNvPr>
          <p:cNvSpPr txBox="1"/>
          <p:nvPr/>
        </p:nvSpPr>
        <p:spPr>
          <a:xfrm>
            <a:off x="8312286" y="3520937"/>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49A8C42D-6A2C-470E-A507-0893355D230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880093" y="3056494"/>
            <a:ext cx="463442" cy="463442"/>
          </a:xfrm>
          <a:prstGeom prst="rect">
            <a:avLst/>
          </a:prstGeom>
        </p:spPr>
      </p:pic>
      <p:sp>
        <p:nvSpPr>
          <p:cNvPr id="11" name="TextBox 10">
            <a:extLst>
              <a:ext uri="{FF2B5EF4-FFF2-40B4-BE49-F238E27FC236}">
                <a16:creationId xmlns:a16="http://schemas.microsoft.com/office/drawing/2014/main" id="{E5956ECC-476E-4CBE-912A-85B2C64AE28A}"/>
              </a:ext>
            </a:extLst>
          </p:cNvPr>
          <p:cNvSpPr txBox="1"/>
          <p:nvPr/>
        </p:nvSpPr>
        <p:spPr>
          <a:xfrm>
            <a:off x="7839333" y="3507253"/>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a:t>
            </a:r>
          </a:p>
        </p:txBody>
      </p:sp>
      <p:pic>
        <p:nvPicPr>
          <p:cNvPr id="12" name="Picture 11">
            <a:extLst>
              <a:ext uri="{FF2B5EF4-FFF2-40B4-BE49-F238E27FC236}">
                <a16:creationId xmlns:a16="http://schemas.microsoft.com/office/drawing/2014/main" id="{E7B9E052-9F86-4451-8DA9-E659D712F3E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932996" y="3054368"/>
            <a:ext cx="457200" cy="457200"/>
          </a:xfrm>
          <a:prstGeom prst="rect">
            <a:avLst/>
          </a:prstGeom>
        </p:spPr>
      </p:pic>
      <p:sp>
        <p:nvSpPr>
          <p:cNvPr id="13" name="TextBox 12">
            <a:extLst>
              <a:ext uri="{FF2B5EF4-FFF2-40B4-BE49-F238E27FC236}">
                <a16:creationId xmlns:a16="http://schemas.microsoft.com/office/drawing/2014/main" id="{463241A7-5D36-4490-ACE3-7C6E4836B64B}"/>
              </a:ext>
            </a:extLst>
          </p:cNvPr>
          <p:cNvSpPr txBox="1"/>
          <p:nvPr/>
        </p:nvSpPr>
        <p:spPr>
          <a:xfrm>
            <a:off x="8907797" y="3513522"/>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4" name="Picture 13">
            <a:extLst>
              <a:ext uri="{FF2B5EF4-FFF2-40B4-BE49-F238E27FC236}">
                <a16:creationId xmlns:a16="http://schemas.microsoft.com/office/drawing/2014/main" id="{06B69339-CD8E-4D32-AA5B-E8ED1F52ABC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486234" y="4707487"/>
            <a:ext cx="463442" cy="463442"/>
          </a:xfrm>
          <a:prstGeom prst="rect">
            <a:avLst/>
          </a:prstGeom>
        </p:spPr>
      </p:pic>
      <p:sp>
        <p:nvSpPr>
          <p:cNvPr id="15" name="TextBox 14">
            <a:extLst>
              <a:ext uri="{FF2B5EF4-FFF2-40B4-BE49-F238E27FC236}">
                <a16:creationId xmlns:a16="http://schemas.microsoft.com/office/drawing/2014/main" id="{2F0FAE4B-2854-4EA9-B599-C4D020E6DAF5}"/>
              </a:ext>
            </a:extLst>
          </p:cNvPr>
          <p:cNvSpPr txBox="1"/>
          <p:nvPr/>
        </p:nvSpPr>
        <p:spPr>
          <a:xfrm>
            <a:off x="8362390" y="5180298"/>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6" name="Picture 15">
            <a:extLst>
              <a:ext uri="{FF2B5EF4-FFF2-40B4-BE49-F238E27FC236}">
                <a16:creationId xmlns:a16="http://schemas.microsoft.com/office/drawing/2014/main" id="{63CEC184-439E-4249-ACC3-E5901D523FC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30197" y="4715855"/>
            <a:ext cx="463442" cy="463442"/>
          </a:xfrm>
          <a:prstGeom prst="rect">
            <a:avLst/>
          </a:prstGeom>
        </p:spPr>
      </p:pic>
      <p:sp>
        <p:nvSpPr>
          <p:cNvPr id="17" name="TextBox 16">
            <a:extLst>
              <a:ext uri="{FF2B5EF4-FFF2-40B4-BE49-F238E27FC236}">
                <a16:creationId xmlns:a16="http://schemas.microsoft.com/office/drawing/2014/main" id="{120614AF-BAB1-4613-B3A6-C6B5F52B9353}"/>
              </a:ext>
            </a:extLst>
          </p:cNvPr>
          <p:cNvSpPr txBox="1"/>
          <p:nvPr/>
        </p:nvSpPr>
        <p:spPr>
          <a:xfrm>
            <a:off x="7889437" y="5166614"/>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a:t>
            </a:r>
          </a:p>
        </p:txBody>
      </p:sp>
      <p:pic>
        <p:nvPicPr>
          <p:cNvPr id="18" name="Picture 17">
            <a:extLst>
              <a:ext uri="{FF2B5EF4-FFF2-40B4-BE49-F238E27FC236}">
                <a16:creationId xmlns:a16="http://schemas.microsoft.com/office/drawing/2014/main" id="{D13F265E-B6D4-46BC-B2D3-785437E5608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983100" y="4713729"/>
            <a:ext cx="457200" cy="457200"/>
          </a:xfrm>
          <a:prstGeom prst="rect">
            <a:avLst/>
          </a:prstGeom>
        </p:spPr>
      </p:pic>
      <p:sp>
        <p:nvSpPr>
          <p:cNvPr id="19" name="TextBox 18">
            <a:extLst>
              <a:ext uri="{FF2B5EF4-FFF2-40B4-BE49-F238E27FC236}">
                <a16:creationId xmlns:a16="http://schemas.microsoft.com/office/drawing/2014/main" id="{6BD7DF7D-72F4-4E82-A404-24503BEF5ADD}"/>
              </a:ext>
            </a:extLst>
          </p:cNvPr>
          <p:cNvSpPr txBox="1"/>
          <p:nvPr/>
        </p:nvSpPr>
        <p:spPr>
          <a:xfrm>
            <a:off x="8957901" y="5172883"/>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spTree>
    <p:extLst>
      <p:ext uri="{BB962C8B-B14F-4D97-AF65-F5344CB8AC3E}">
        <p14:creationId xmlns:p14="http://schemas.microsoft.com/office/powerpoint/2010/main" val="20875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Microsoft 365 Business Standard</a:t>
            </a:r>
            <a:r>
              <a:rPr lang="en-US" sz="1600">
                <a:cs typeface="Segoe UI"/>
              </a:rPr>
              <a:t>…</a:t>
            </a:r>
            <a:endParaRPr lang="en-US" sz="1600"/>
          </a:p>
        </p:txBody>
      </p:sp>
      <p:grpSp>
        <p:nvGrpSpPr>
          <p:cNvPr id="7" name="Group 17">
            <a:extLst>
              <a:ext uri="{FF2B5EF4-FFF2-40B4-BE49-F238E27FC236}">
                <a16:creationId xmlns:a16="http://schemas.microsoft.com/office/drawing/2014/main" id="{622D073A-F66B-4980-BE58-72176D77CD70}"/>
              </a:ext>
            </a:extLst>
          </p:cNvPr>
          <p:cNvGrpSpPr/>
          <p:nvPr/>
        </p:nvGrpSpPr>
        <p:grpSpPr>
          <a:xfrm>
            <a:off x="588263" y="1248325"/>
            <a:ext cx="4595530" cy="1494284"/>
            <a:chOff x="585217" y="1649945"/>
            <a:chExt cx="5852678" cy="1494284"/>
          </a:xfrm>
        </p:grpSpPr>
        <p:sp>
          <p:nvSpPr>
            <p:cNvPr id="8" name="Text Placeholder 1">
              <a:extLst>
                <a:ext uri="{FF2B5EF4-FFF2-40B4-BE49-F238E27FC236}">
                  <a16:creationId xmlns:a16="http://schemas.microsoft.com/office/drawing/2014/main" id="{111BB30C-F828-4233-8687-A53488E12389}"/>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lang="en-US" sz="2400">
                  <a:solidFill>
                    <a:srgbClr val="0078D4"/>
                  </a:solidFill>
                  <a:latin typeface="Segoe UI Semibold"/>
                  <a:cs typeface="Segoe UI"/>
                </a:rPr>
                <a:t>Business Data Handling</a:t>
              </a:r>
              <a:endParaRPr kumimoji="0" lang="en-US" sz="2400" b="0"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9" name="Text Placeholder 1">
              <a:extLst>
                <a:ext uri="{FF2B5EF4-FFF2-40B4-BE49-F238E27FC236}">
                  <a16:creationId xmlns:a16="http://schemas.microsoft.com/office/drawing/2014/main" id="{27B0D9D7-13E6-4328-8533-C32E8EAA67A1}"/>
                </a:ext>
              </a:extLst>
            </p:cNvPr>
            <p:cNvSpPr txBox="1">
              <a:spLocks/>
            </p:cNvSpPr>
            <p:nvPr/>
          </p:nvSpPr>
          <p:spPr>
            <a:xfrm>
              <a:off x="585217" y="2227055"/>
              <a:ext cx="5852678" cy="9171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0" name="Straight Connector 27">
              <a:extLst>
                <a:ext uri="{FF2B5EF4-FFF2-40B4-BE49-F238E27FC236}">
                  <a16:creationId xmlns:a16="http://schemas.microsoft.com/office/drawing/2014/main" id="{124DC6D5-AB24-4551-9A34-E736165D6255}"/>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 name="Group 2">
            <a:extLst>
              <a:ext uri="{FF2B5EF4-FFF2-40B4-BE49-F238E27FC236}">
                <a16:creationId xmlns:a16="http://schemas.microsoft.com/office/drawing/2014/main" id="{450CDFFC-1F4E-4CF8-9FF1-F655F5156EB2}"/>
              </a:ext>
            </a:extLst>
          </p:cNvPr>
          <p:cNvGrpSpPr/>
          <p:nvPr/>
        </p:nvGrpSpPr>
        <p:grpSpPr>
          <a:xfrm>
            <a:off x="588263" y="4448826"/>
            <a:ext cx="4919908" cy="792554"/>
            <a:chOff x="585217" y="1649945"/>
            <a:chExt cx="4919908" cy="792554"/>
          </a:xfrm>
        </p:grpSpPr>
        <p:sp>
          <p:nvSpPr>
            <p:cNvPr id="12" name="Text Placeholder 1">
              <a:extLst>
                <a:ext uri="{FF2B5EF4-FFF2-40B4-BE49-F238E27FC236}">
                  <a16:creationId xmlns:a16="http://schemas.microsoft.com/office/drawing/2014/main" id="{564CD186-7396-4F2B-AEC1-9C5F66FBDDC2}"/>
                </a:ext>
              </a:extLst>
            </p:cNvPr>
            <p:cNvSpPr txBox="1">
              <a:spLocks/>
            </p:cNvSpPr>
            <p:nvPr/>
          </p:nvSpPr>
          <p:spPr>
            <a:xfrm>
              <a:off x="585218" y="1649945"/>
              <a:ext cx="4507247"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lang="en-US" sz="2400" dirty="0">
                  <a:solidFill>
                    <a:srgbClr val="0078D4"/>
                  </a:solidFill>
                  <a:latin typeface="Segoe UI Semibold"/>
                  <a:cs typeface="Segoe UI"/>
                </a:rPr>
                <a:t>Device Security &amp; Management</a:t>
              </a:r>
              <a:endParaRPr kumimoji="0" lang="en-US" sz="2400" b="0" i="0" u="none" strike="noStrike" kern="1200" cap="none" spc="0" normalizeH="0" baseline="0" noProof="0" dirty="0">
                <a:ln>
                  <a:noFill/>
                </a:ln>
                <a:solidFill>
                  <a:srgbClr val="0078D4"/>
                </a:solidFill>
                <a:effectLst/>
                <a:uLnTx/>
                <a:uFillTx/>
                <a:latin typeface="Segoe UI Semibold"/>
                <a:ea typeface="+mn-ea"/>
                <a:cs typeface="Segoe UI"/>
              </a:endParaRPr>
            </a:p>
          </p:txBody>
        </p:sp>
        <p:sp>
          <p:nvSpPr>
            <p:cNvPr id="13" name="Text Placeholder 1">
              <a:extLst>
                <a:ext uri="{FF2B5EF4-FFF2-40B4-BE49-F238E27FC236}">
                  <a16:creationId xmlns:a16="http://schemas.microsoft.com/office/drawing/2014/main" id="{DF5C7FE0-F607-4A1C-824A-C60EC0E868CC}"/>
                </a:ext>
              </a:extLst>
            </p:cNvPr>
            <p:cNvSpPr txBox="1">
              <a:spLocks/>
            </p:cNvSpPr>
            <p:nvPr/>
          </p:nvSpPr>
          <p:spPr>
            <a:xfrm>
              <a:off x="585217" y="2227055"/>
              <a:ext cx="4919908" cy="2154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4" name="Straight Connector 18">
              <a:extLst>
                <a:ext uri="{FF2B5EF4-FFF2-40B4-BE49-F238E27FC236}">
                  <a16:creationId xmlns:a16="http://schemas.microsoft.com/office/drawing/2014/main" id="{8BDA565A-9397-4FFB-BF8B-829EF408D15D}"/>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4">
            <a:extLst>
              <a:ext uri="{FF2B5EF4-FFF2-40B4-BE49-F238E27FC236}">
                <a16:creationId xmlns:a16="http://schemas.microsoft.com/office/drawing/2014/main" id="{020B174B-C337-4484-875D-D0EB346C565D}"/>
              </a:ext>
            </a:extLst>
          </p:cNvPr>
          <p:cNvGrpSpPr/>
          <p:nvPr/>
        </p:nvGrpSpPr>
        <p:grpSpPr>
          <a:xfrm>
            <a:off x="5943095" y="4448826"/>
            <a:ext cx="5852678" cy="761776"/>
            <a:chOff x="585217" y="3326331"/>
            <a:chExt cx="5852678" cy="761776"/>
          </a:xfrm>
        </p:grpSpPr>
        <p:sp>
          <p:nvSpPr>
            <p:cNvPr id="16" name="Text Placeholder 1">
              <a:extLst>
                <a:ext uri="{FF2B5EF4-FFF2-40B4-BE49-F238E27FC236}">
                  <a16:creationId xmlns:a16="http://schemas.microsoft.com/office/drawing/2014/main" id="{DA40011D-FB0C-434C-9360-56AC49E6D16C}"/>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Secure Remote Access</a:t>
              </a:r>
            </a:p>
          </p:txBody>
        </p:sp>
        <p:sp>
          <p:nvSpPr>
            <p:cNvPr id="17" name="Text Placeholder 1">
              <a:extLst>
                <a:ext uri="{FF2B5EF4-FFF2-40B4-BE49-F238E27FC236}">
                  <a16:creationId xmlns:a16="http://schemas.microsoft.com/office/drawing/2014/main" id="{E2DC79E6-D2A0-44D9-A796-31F0FBE226E6}"/>
                </a:ext>
              </a:extLst>
            </p:cNvPr>
            <p:cNvSpPr txBox="1">
              <a:spLocks/>
            </p:cNvSpPr>
            <p:nvPr/>
          </p:nvSpPr>
          <p:spPr>
            <a:xfrm>
              <a:off x="585217" y="3903441"/>
              <a:ext cx="5852678" cy="1846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9" name="Straight Connector 22">
              <a:extLst>
                <a:ext uri="{FF2B5EF4-FFF2-40B4-BE49-F238E27FC236}">
                  <a16:creationId xmlns:a16="http://schemas.microsoft.com/office/drawing/2014/main" id="{8A84D23C-9CC7-4CC3-86DA-8427885D0CB4}"/>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672BF585-281C-46C6-9067-1A454AF726B4}"/>
              </a:ext>
            </a:extLst>
          </p:cNvPr>
          <p:cNvGrpSpPr/>
          <p:nvPr/>
        </p:nvGrpSpPr>
        <p:grpSpPr>
          <a:xfrm>
            <a:off x="5943095" y="1225026"/>
            <a:ext cx="5852678" cy="1051086"/>
            <a:chOff x="585217" y="3326331"/>
            <a:chExt cx="5852678" cy="1051086"/>
          </a:xfrm>
        </p:grpSpPr>
        <p:sp>
          <p:nvSpPr>
            <p:cNvPr id="22" name="Text Placeholder 1">
              <a:extLst>
                <a:ext uri="{FF2B5EF4-FFF2-40B4-BE49-F238E27FC236}">
                  <a16:creationId xmlns:a16="http://schemas.microsoft.com/office/drawing/2014/main" id="{83EAD0C9-14DD-4F6E-955E-EC71B72C2095}"/>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lang="en-US" sz="2400">
                  <a:solidFill>
                    <a:srgbClr val="0078D4"/>
                  </a:solidFill>
                  <a:latin typeface="Segoe UI Semibold"/>
                  <a:cs typeface="Segoe UI"/>
                </a:rPr>
                <a:t>Anti Virus Measures</a:t>
              </a:r>
              <a:endParaRPr kumimoji="0" lang="en-US" sz="2400" b="0" i="0" u="none" strike="noStrike" kern="1200" cap="none" spc="0" normalizeH="0" baseline="0" noProof="0">
                <a:ln>
                  <a:noFill/>
                </a:ln>
                <a:solidFill>
                  <a:srgbClr val="0078D4"/>
                </a:solidFill>
                <a:effectLst/>
                <a:uLnTx/>
                <a:uFillTx/>
                <a:latin typeface="Segoe UI Semibold"/>
                <a:ea typeface="+mn-ea"/>
                <a:cs typeface="Segoe UI"/>
              </a:endParaRPr>
            </a:p>
          </p:txBody>
        </p:sp>
        <p:sp>
          <p:nvSpPr>
            <p:cNvPr id="23" name="Text Placeholder 1">
              <a:extLst>
                <a:ext uri="{FF2B5EF4-FFF2-40B4-BE49-F238E27FC236}">
                  <a16:creationId xmlns:a16="http://schemas.microsoft.com/office/drawing/2014/main" id="{9A170088-C7D9-4702-B0DB-E8DBAA8145C4}"/>
                </a:ext>
              </a:extLst>
            </p:cNvPr>
            <p:cNvSpPr txBox="1">
              <a:spLocks/>
            </p:cNvSpPr>
            <p:nvPr/>
          </p:nvSpPr>
          <p:spPr>
            <a:xfrm>
              <a:off x="585217" y="3903441"/>
              <a:ext cx="5852678" cy="4739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5" name="Straight Connector 31">
              <a:extLst>
                <a:ext uri="{FF2B5EF4-FFF2-40B4-BE49-F238E27FC236}">
                  <a16:creationId xmlns:a16="http://schemas.microsoft.com/office/drawing/2014/main" id="{BD1A2CD0-D652-4B93-8F81-6135562C9663}"/>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 name="Text Placeholder 1">
            <a:extLst>
              <a:ext uri="{FF2B5EF4-FFF2-40B4-BE49-F238E27FC236}">
                <a16:creationId xmlns:a16="http://schemas.microsoft.com/office/drawing/2014/main" id="{5809B1FC-68BF-42B9-A398-BD273A010F48}"/>
              </a:ext>
            </a:extLst>
          </p:cNvPr>
          <p:cNvSpPr txBox="1">
            <a:spLocks/>
          </p:cNvSpPr>
          <p:nvPr/>
        </p:nvSpPr>
        <p:spPr>
          <a:xfrm>
            <a:off x="588263" y="1715971"/>
            <a:ext cx="4595530" cy="35024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Security measures may be used inconsistently, and files don't travel well - documents are emailed around or saved on USB keys without any protections.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Anyone can download a confidential document and leave the company.​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Unable to delete company data from employees that have used their own device after they quit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Unable to delete company data remotely if a device is lost or stolen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No measures in place to prevent accidental data leaks by employees, which represent 72% of data leaks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lang="en-US" sz="1400" dirty="0">
              <a:solidFill>
                <a:srgbClr val="171717"/>
              </a:solidFill>
              <a:latin typeface="Segoe UI" panose="020B0502040204020203" pitchFamily="34" charset="0"/>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lang="en-US" sz="1400" dirty="0">
              <a:solidFill>
                <a:srgbClr val="171717"/>
              </a:solidFill>
              <a:latin typeface="Segoe UI" panose="020B0502040204020203" pitchFamily="34" charset="0"/>
              <a:cs typeface="Segoe UI Semilight" panose="020B0402040204020203" pitchFamily="34" charset="0"/>
            </a:endParaRPr>
          </a:p>
          <a:p>
            <a:pPr marL="396875" lvl="1" indent="-168275" fontAlgn="base">
              <a:buClr>
                <a:srgbClr val="0078D4"/>
              </a:buClr>
              <a:buSzPct val="100000"/>
              <a:buFont typeface="Arial" panose="020B0604020202020204" pitchFamily="34" charset="0"/>
              <a:buChar char="•"/>
            </a:pPr>
            <a:endParaRPr lang="en-US" sz="1000" dirty="0">
              <a:solidFill>
                <a:srgbClr val="171717"/>
              </a:solidFill>
              <a:latin typeface="Segoe UI" panose="020B05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sp>
        <p:nvSpPr>
          <p:cNvPr id="18" name="Text Placeholder 1">
            <a:extLst>
              <a:ext uri="{FF2B5EF4-FFF2-40B4-BE49-F238E27FC236}">
                <a16:creationId xmlns:a16="http://schemas.microsoft.com/office/drawing/2014/main" id="{76700D33-7B4A-4476-B9AF-59BDB452AB25}"/>
              </a:ext>
            </a:extLst>
          </p:cNvPr>
          <p:cNvSpPr txBox="1">
            <a:spLocks/>
          </p:cNvSpPr>
          <p:nvPr/>
        </p:nvSpPr>
        <p:spPr>
          <a:xfrm>
            <a:off x="5943095" y="1909142"/>
            <a:ext cx="5852678" cy="189590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Bad actors outside the circle of trust may try to gain access to work information, for example by stealing passwords and trying to gain access to the work data from another country.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May be paying for a 3</a:t>
            </a:r>
            <a:r>
              <a:rPr lang="en-US" sz="1400" baseline="30000" dirty="0">
                <a:solidFill>
                  <a:srgbClr val="171717"/>
                </a:solidFill>
                <a:latin typeface="Segoe UI" panose="020B0502040204020203" pitchFamily="34" charset="0"/>
              </a:rPr>
              <a:t>rd</a:t>
            </a:r>
            <a:r>
              <a:rPr lang="en-US" sz="1400" dirty="0">
                <a:solidFill>
                  <a:srgbClr val="171717"/>
                </a:solidFill>
                <a:latin typeface="Segoe UI" panose="020B0502040204020203" pitchFamily="34" charset="0"/>
              </a:rPr>
              <a:t> party antivirus, and being unaware that Microsoft Defender Antivirus is included in M365 BP</a:t>
            </a: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32" name="Text Placeholder 1">
            <a:extLst>
              <a:ext uri="{FF2B5EF4-FFF2-40B4-BE49-F238E27FC236}">
                <a16:creationId xmlns:a16="http://schemas.microsoft.com/office/drawing/2014/main" id="{E1E12DCD-D67E-4366-9113-1275E48D056F}"/>
              </a:ext>
            </a:extLst>
          </p:cNvPr>
          <p:cNvSpPr txBox="1">
            <a:spLocks/>
          </p:cNvSpPr>
          <p:nvPr/>
        </p:nvSpPr>
        <p:spPr>
          <a:xfrm>
            <a:off x="5943095" y="5025936"/>
            <a:ext cx="5852678" cy="116339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Employees may need access to work data as they work from home or on the go</a:t>
            </a:r>
            <a:r>
              <a:rPr lang="en-US" sz="1400" dirty="0">
                <a:solidFill>
                  <a:srgbClr val="171717"/>
                </a:solidFill>
                <a:latin typeface="Segoe UI" panose="020B0502040204020203" pitchFamily="34" charset="0"/>
              </a:rPr>
              <a:t> – customer may not have a way to allow employees to access work securely (multi factor authentication, conditional </a:t>
            </a:r>
            <a:r>
              <a:rPr lang="en-US" sz="1400">
                <a:solidFill>
                  <a:srgbClr val="171717"/>
                </a:solidFill>
                <a:latin typeface="Segoe UI" panose="020B0502040204020203" pitchFamily="34" charset="0"/>
              </a:rPr>
              <a:t>access)</a:t>
            </a: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36" name="Text Placeholder 1">
            <a:extLst>
              <a:ext uri="{FF2B5EF4-FFF2-40B4-BE49-F238E27FC236}">
                <a16:creationId xmlns:a16="http://schemas.microsoft.com/office/drawing/2014/main" id="{606CA7C8-893D-4D6F-84BF-F04C65881C3E}"/>
              </a:ext>
            </a:extLst>
          </p:cNvPr>
          <p:cNvSpPr txBox="1">
            <a:spLocks/>
          </p:cNvSpPr>
          <p:nvPr/>
        </p:nvSpPr>
        <p:spPr>
          <a:xfrm>
            <a:off x="588263" y="5025936"/>
            <a:ext cx="4595530" cy="163737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Employees may be using their personal phone to check company emails and save files on it</a:t>
            </a: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Hard to control</a:t>
            </a: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 from which devices and users can access business information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dirty="0">
                <a:solidFill>
                  <a:srgbClr val="171717"/>
                </a:solidFill>
                <a:latin typeface="Segoe UI" panose="020B0502040204020203" pitchFamily="34" charset="0"/>
              </a:rPr>
              <a:t>Time consuming and complex to manage multiple vendor solutions</a:t>
            </a: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39652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250"/>
                                  </p:stCondLst>
                                  <p:childTnLst>
                                    <p:animMotion origin="layout" path="M 1.25E-6 -2.22222E-6 L 1.25E-6 0.01898 " pathEditMode="relative" rAng="0" ptsTypes="AA">
                                      <p:cBhvr>
                                        <p:cTn id="14" dur="700" spd="-100000" fill="hold"/>
                                        <p:tgtEl>
                                          <p:spTgt spid="7"/>
                                        </p:tgtEl>
                                        <p:attrNameLst>
                                          <p:attrName>ppt_x</p:attrName>
                                          <p:attrName>ppt_y</p:attrName>
                                        </p:attrNameLst>
                                      </p:cBhvr>
                                      <p:rCtr x="0" y="949"/>
                                    </p:animMotion>
                                  </p:childTnLst>
                                </p:cTn>
                              </p:par>
                              <p:par>
                                <p:cTn id="15" presetID="10" presetClass="entr" presetSubtype="0"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100000" fill="hold" nodeType="withEffect">
                                  <p:stCondLst>
                                    <p:cond delay="250"/>
                                  </p:stCondLst>
                                  <p:childTnLst>
                                    <p:animMotion origin="layout" path="M 0 -1.48148E-6 L 0 0.01898 " pathEditMode="relative" rAng="0" ptsTypes="AA">
                                      <p:cBhvr>
                                        <p:cTn id="19" dur="700" spd="-100000" fill="hold"/>
                                        <p:tgtEl>
                                          <p:spTgt spid="11"/>
                                        </p:tgtEl>
                                        <p:attrNameLst>
                                          <p:attrName>ppt_x</p:attrName>
                                          <p:attrName>ppt_y</p:attrName>
                                        </p:attrNameLst>
                                      </p:cBhvr>
                                      <p:rCtr x="0" y="949"/>
                                    </p:animMotion>
                                  </p:childTnLst>
                                </p:cTn>
                              </p:par>
                              <p:par>
                                <p:cTn id="20" presetID="10" presetClass="entr" presetSubtype="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nodeType="withEffect">
                                  <p:stCondLst>
                                    <p:cond delay="500"/>
                                  </p:stCondLst>
                                  <p:childTnLst>
                                    <p:animMotion origin="layout" path="M -3.95833E-6 3.33333E-6 L -3.95833E-6 0.01898 " pathEditMode="relative" rAng="0" ptsTypes="AA">
                                      <p:cBhvr>
                                        <p:cTn id="24" dur="700" spd="-100000" fill="hold"/>
                                        <p:tgtEl>
                                          <p:spTgt spid="15"/>
                                        </p:tgtEl>
                                        <p:attrNameLst>
                                          <p:attrName>ppt_x</p:attrName>
                                          <p:attrName>ppt_y</p:attrName>
                                        </p:attrNameLst>
                                      </p:cBhvr>
                                      <p:rCtr x="0" y="949"/>
                                    </p:animMotion>
                                  </p:childTnLst>
                                </p:cTn>
                              </p:par>
                              <p:par>
                                <p:cTn id="25" presetID="10" presetClass="entr" presetSubtype="0"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decel="100000" fill="hold" nodeType="withEffect">
                                  <p:stCondLst>
                                    <p:cond delay="500"/>
                                  </p:stCondLst>
                                  <p:childTnLst>
                                    <p:animMotion origin="layout" path="M -3.95833E-6 -4.07407E-6 L -3.95833E-6 0.01899 " pathEditMode="relative" rAng="0" ptsTypes="AA">
                                      <p:cBhvr>
                                        <p:cTn id="29" dur="700" spd="-100000" fill="hold"/>
                                        <p:tgtEl>
                                          <p:spTgt spid="21"/>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7">
            <a:extLst>
              <a:ext uri="{FF2B5EF4-FFF2-40B4-BE49-F238E27FC236}">
                <a16:creationId xmlns:a16="http://schemas.microsoft.com/office/drawing/2014/main" id="{A05CF89C-93F3-4BF9-8D0F-8FF038B50600}"/>
              </a:ext>
            </a:extLst>
          </p:cNvPr>
          <p:cNvGraphicFramePr>
            <a:graphicFrameLocks noGrp="1"/>
          </p:cNvGraphicFramePr>
          <p:nvPr>
            <p:extLst>
              <p:ext uri="{D42A27DB-BD31-4B8C-83A1-F6EECF244321}">
                <p14:modId xmlns:p14="http://schemas.microsoft.com/office/powerpoint/2010/main" val="1653236047"/>
              </p:ext>
            </p:extLst>
          </p:nvPr>
        </p:nvGraphicFramePr>
        <p:xfrm>
          <a:off x="319743" y="1539381"/>
          <a:ext cx="11231946" cy="4590116"/>
        </p:xfrm>
        <a:graphic>
          <a:graphicData uri="http://schemas.openxmlformats.org/drawingml/2006/table">
            <a:tbl>
              <a:tblPr>
                <a:tableStyleId>{5C22544A-7EE6-4342-B048-85BDC9FD1C3A}</a:tableStyleId>
              </a:tblPr>
              <a:tblGrid>
                <a:gridCol w="1357268">
                  <a:extLst>
                    <a:ext uri="{9D8B030D-6E8A-4147-A177-3AD203B41FA5}">
                      <a16:colId xmlns:a16="http://schemas.microsoft.com/office/drawing/2014/main" val="4184359211"/>
                    </a:ext>
                  </a:extLst>
                </a:gridCol>
                <a:gridCol w="4258706">
                  <a:extLst>
                    <a:ext uri="{9D8B030D-6E8A-4147-A177-3AD203B41FA5}">
                      <a16:colId xmlns:a16="http://schemas.microsoft.com/office/drawing/2014/main" val="1221889518"/>
                    </a:ext>
                  </a:extLst>
                </a:gridCol>
                <a:gridCol w="1389731">
                  <a:extLst>
                    <a:ext uri="{9D8B030D-6E8A-4147-A177-3AD203B41FA5}">
                      <a16:colId xmlns:a16="http://schemas.microsoft.com/office/drawing/2014/main" val="3694550101"/>
                    </a:ext>
                  </a:extLst>
                </a:gridCol>
                <a:gridCol w="4226241">
                  <a:extLst>
                    <a:ext uri="{9D8B030D-6E8A-4147-A177-3AD203B41FA5}">
                      <a16:colId xmlns:a16="http://schemas.microsoft.com/office/drawing/2014/main" val="1207666038"/>
                    </a:ext>
                  </a:extLst>
                </a:gridCol>
              </a:tblGrid>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t>Gets endpoint security, device management, and intelligent cloud actions in a unified management platform with Microsoft Intune and Configuration Manager. Helps secure, deploy, and manage all users, apps, and devices without disruption to existing processes.</a:t>
                      </a:r>
                      <a:endParaRPr lang="en-GB" sz="100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Microsoft Defender Antivirus is the next-generation protection component of Microsoft Defender Advanced Threat Protection (Microsoft Defender ATP). Next-generation protection brings together machine learning, big-data analysis, in-depth threat resistance research, and the Microsoft cloud infrastructure to protect devices in your enterprise organization. </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panose="020B0502040204020203" pitchFamily="34" charset="0"/>
                        </a:rPr>
                        <a:t>Azure Information Protection for Microsoft 365 protects important information from unauthorized access, enforces policies that improve data security, and helps enable secure collaboration. </a:t>
                      </a: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Microsoft Defender for Office 365 safeguards your organization against malicious threats posed by email messages, links (URLs), and collaboration tools.</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147529">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Conditional Access is a capability of Azure Active Directory that enables you to enforce controls on the access to apps in your environment, all based on specific conditions and managed from a central location.</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a:ea typeface="+mn-ea"/>
                          <a:cs typeface="+mn-cs"/>
                        </a:rPr>
                        <a:t>Identify and combat cyberthreats across all your cloud services with Microsoft Cloud App Security, a cloud access security broker (CASB) that provides multifunction visibility, control over data travel, and sophisticated analytics.</a:t>
                      </a:r>
                      <a:endParaRPr lang="en-GB" sz="1000" kern="120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147529">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panose="020B0502040204020203" pitchFamily="34" charset="0"/>
                        </a:rPr>
                        <a:t>Access Windows 10 desktops on any device, from anywhere. Provide employees the best virtualized experience with the only solution fully optimized for Windows 10 and Office 365</a:t>
                      </a: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kern="1200" dirty="0">
                          <a:solidFill>
                            <a:srgbClr val="000000"/>
                          </a:solidFill>
                          <a:latin typeface="+mn-lt"/>
                          <a:ea typeface="+mn-ea"/>
                          <a:cs typeface="+mn-cs"/>
                        </a:rPr>
                        <a:t>Deploy your devices remotely from any location in minutes with just a few steps and have your employees up and running within minutes after receiving their new device. Secure device protection, save time, reduce cost and improve employee satisfaction with simplified deployment and remote repair capabilities. </a:t>
                      </a:r>
                    </a:p>
                    <a:p>
                      <a:endParaRPr lang="en-GB" sz="1000" kern="1200" dirty="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grpSp>
        <p:nvGrpSpPr>
          <p:cNvPr id="55" name="Gruppieren 54">
            <a:extLst>
              <a:ext uri="{FF2B5EF4-FFF2-40B4-BE49-F238E27FC236}">
                <a16:creationId xmlns:a16="http://schemas.microsoft.com/office/drawing/2014/main" id="{8FD04596-6539-4917-8511-EB7E38E27F65}"/>
              </a:ext>
            </a:extLst>
          </p:cNvPr>
          <p:cNvGrpSpPr/>
          <p:nvPr/>
        </p:nvGrpSpPr>
        <p:grpSpPr>
          <a:xfrm>
            <a:off x="640311" y="5183586"/>
            <a:ext cx="686546" cy="751611"/>
            <a:chOff x="9705285" y="1071152"/>
            <a:chExt cx="686546" cy="751611"/>
          </a:xfrm>
        </p:grpSpPr>
        <p:sp>
          <p:nvSpPr>
            <p:cNvPr id="25" name="TextBox 29">
              <a:extLst>
                <a:ext uri="{FF2B5EF4-FFF2-40B4-BE49-F238E27FC236}">
                  <a16:creationId xmlns:a16="http://schemas.microsoft.com/office/drawing/2014/main" id="{DDFFE66B-0FD1-4D41-85B4-C5849F534DFF}"/>
                </a:ext>
              </a:extLst>
            </p:cNvPr>
            <p:cNvSpPr txBox="1"/>
            <p:nvPr/>
          </p:nvSpPr>
          <p:spPr>
            <a:xfrm>
              <a:off x="9705285" y="1605524"/>
              <a:ext cx="686546"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Desktop</a:t>
              </a:r>
            </a:p>
          </p:txBody>
        </p:sp>
        <p:pic>
          <p:nvPicPr>
            <p:cNvPr id="33" name="Picture 30" descr="A picture containing drawing&#10;&#10;Description automatically generated">
              <a:extLst>
                <a:ext uri="{FF2B5EF4-FFF2-40B4-BE49-F238E27FC236}">
                  <a16:creationId xmlns:a16="http://schemas.microsoft.com/office/drawing/2014/main" id="{90221C9E-C036-411A-BDF5-8530C50124F6}"/>
                </a:ext>
              </a:extLst>
            </p:cNvPr>
            <p:cNvPicPr>
              <a:picLocks noChangeAspect="1"/>
            </p:cNvPicPr>
            <p:nvPr/>
          </p:nvPicPr>
          <p:blipFill>
            <a:blip r:embed="rId2"/>
            <a:stretch>
              <a:fillRect/>
            </a:stretch>
          </p:blipFill>
          <p:spPr>
            <a:xfrm>
              <a:off x="9822452" y="1071152"/>
              <a:ext cx="444083" cy="444084"/>
            </a:xfrm>
            <a:prstGeom prst="rect">
              <a:avLst/>
            </a:prstGeom>
          </p:spPr>
        </p:pic>
      </p:grpSp>
      <p:grpSp>
        <p:nvGrpSpPr>
          <p:cNvPr id="54" name="Gruppieren 53">
            <a:extLst>
              <a:ext uri="{FF2B5EF4-FFF2-40B4-BE49-F238E27FC236}">
                <a16:creationId xmlns:a16="http://schemas.microsoft.com/office/drawing/2014/main" id="{13DC52F4-597E-4388-8A43-C96A2CBE8833}"/>
              </a:ext>
            </a:extLst>
          </p:cNvPr>
          <p:cNvGrpSpPr/>
          <p:nvPr/>
        </p:nvGrpSpPr>
        <p:grpSpPr>
          <a:xfrm>
            <a:off x="651141" y="4006140"/>
            <a:ext cx="664305" cy="853313"/>
            <a:chOff x="9066838" y="962422"/>
            <a:chExt cx="664305" cy="853313"/>
          </a:xfrm>
        </p:grpSpPr>
        <p:sp>
          <p:nvSpPr>
            <p:cNvPr id="20" name="TextBox 26">
              <a:extLst>
                <a:ext uri="{FF2B5EF4-FFF2-40B4-BE49-F238E27FC236}">
                  <a16:creationId xmlns:a16="http://schemas.microsoft.com/office/drawing/2014/main" id="{49393111-9135-4951-A9DB-DD3D73A03A6E}"/>
                </a:ext>
              </a:extLst>
            </p:cNvPr>
            <p:cNvSpPr txBox="1"/>
            <p:nvPr/>
          </p:nvSpPr>
          <p:spPr>
            <a:xfrm>
              <a:off x="9066838" y="1598496"/>
              <a:ext cx="664305"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22" name="Graphic 27">
              <a:extLst>
                <a:ext uri="{FF2B5EF4-FFF2-40B4-BE49-F238E27FC236}">
                  <a16:creationId xmlns:a16="http://schemas.microsoft.com/office/drawing/2014/main" id="{8E29DC3A-014C-4952-99D5-CE8C70B82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7733" y="962422"/>
              <a:ext cx="542517" cy="542517"/>
            </a:xfrm>
            <a:prstGeom prst="rect">
              <a:avLst/>
            </a:prstGeom>
          </p:spPr>
        </p:pic>
      </p:grpSp>
      <p:grpSp>
        <p:nvGrpSpPr>
          <p:cNvPr id="53" name="Gruppieren 52">
            <a:extLst>
              <a:ext uri="{FF2B5EF4-FFF2-40B4-BE49-F238E27FC236}">
                <a16:creationId xmlns:a16="http://schemas.microsoft.com/office/drawing/2014/main" id="{9C23E090-8601-4B69-B800-2BBF5D2CEB9D}"/>
              </a:ext>
            </a:extLst>
          </p:cNvPr>
          <p:cNvGrpSpPr/>
          <p:nvPr/>
        </p:nvGrpSpPr>
        <p:grpSpPr>
          <a:xfrm>
            <a:off x="516078" y="2643962"/>
            <a:ext cx="934314" cy="1023876"/>
            <a:chOff x="8195258" y="847362"/>
            <a:chExt cx="934314" cy="1023876"/>
          </a:xfrm>
        </p:grpSpPr>
        <p:pic>
          <p:nvPicPr>
            <p:cNvPr id="11" name="Graphic 24">
              <a:extLst>
                <a:ext uri="{FF2B5EF4-FFF2-40B4-BE49-F238E27FC236}">
                  <a16:creationId xmlns:a16="http://schemas.microsoft.com/office/drawing/2014/main" id="{8E9F5FD0-472C-46E8-978D-5C3ED706130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3261" t="-53261" r="-53261" b="-53261"/>
            <a:stretch/>
          </p:blipFill>
          <p:spPr>
            <a:xfrm>
              <a:off x="8216858" y="847362"/>
              <a:ext cx="891115" cy="891111"/>
            </a:xfrm>
            <a:prstGeom prst="rect">
              <a:avLst/>
            </a:prstGeom>
          </p:spPr>
        </p:pic>
        <p:sp>
          <p:nvSpPr>
            <p:cNvPr id="19" name="TextBox 25">
              <a:extLst>
                <a:ext uri="{FF2B5EF4-FFF2-40B4-BE49-F238E27FC236}">
                  <a16:creationId xmlns:a16="http://schemas.microsoft.com/office/drawing/2014/main" id="{A1F706E1-76B3-48F7-87AC-176679FDC426}"/>
                </a:ext>
              </a:extLst>
            </p:cNvPr>
            <p:cNvSpPr txBox="1"/>
            <p:nvPr/>
          </p:nvSpPr>
          <p:spPr>
            <a:xfrm>
              <a:off x="8195258" y="1653999"/>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Protection</a:t>
              </a:r>
            </a:p>
          </p:txBody>
        </p:sp>
      </p:grpSp>
      <p:grpSp>
        <p:nvGrpSpPr>
          <p:cNvPr id="52" name="Gruppieren 51">
            <a:extLst>
              <a:ext uri="{FF2B5EF4-FFF2-40B4-BE49-F238E27FC236}">
                <a16:creationId xmlns:a16="http://schemas.microsoft.com/office/drawing/2014/main" id="{4ECB11E4-9AB5-4F3D-84E0-2DBADAF836A2}"/>
              </a:ext>
            </a:extLst>
          </p:cNvPr>
          <p:cNvGrpSpPr/>
          <p:nvPr/>
        </p:nvGrpSpPr>
        <p:grpSpPr>
          <a:xfrm>
            <a:off x="516078" y="1586080"/>
            <a:ext cx="934314" cy="948601"/>
            <a:chOff x="7858418" y="835689"/>
            <a:chExt cx="934314" cy="948601"/>
          </a:xfrm>
        </p:grpSpPr>
        <p:pic>
          <p:nvPicPr>
            <p:cNvPr id="9" name="Graphic 12">
              <a:extLst>
                <a:ext uri="{FF2B5EF4-FFF2-40B4-BE49-F238E27FC236}">
                  <a16:creationId xmlns:a16="http://schemas.microsoft.com/office/drawing/2014/main" id="{C84BD0ED-9A89-408A-B5E1-54811001DB7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2408" t="-42408" r="-42408" b="-42408"/>
            <a:stretch/>
          </p:blipFill>
          <p:spPr>
            <a:xfrm>
              <a:off x="7902499" y="835689"/>
              <a:ext cx="858504" cy="858497"/>
            </a:xfrm>
            <a:prstGeom prst="rect">
              <a:avLst/>
            </a:prstGeom>
          </p:spPr>
        </p:pic>
        <p:sp>
          <p:nvSpPr>
            <p:cNvPr id="10" name="TextBox 23">
              <a:extLst>
                <a:ext uri="{FF2B5EF4-FFF2-40B4-BE49-F238E27FC236}">
                  <a16:creationId xmlns:a16="http://schemas.microsoft.com/office/drawing/2014/main" id="{5A27D365-E47C-4928-8044-0F8412C833C1}"/>
                </a:ext>
              </a:extLst>
            </p:cNvPr>
            <p:cNvSpPr txBox="1"/>
            <p:nvPr/>
          </p:nvSpPr>
          <p:spPr>
            <a:xfrm>
              <a:off x="7858418" y="1567051"/>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Endpoint </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Manager</a:t>
              </a:r>
            </a:p>
          </p:txBody>
        </p:sp>
      </p:grpSp>
      <p:grpSp>
        <p:nvGrpSpPr>
          <p:cNvPr id="57" name="Gruppieren 56">
            <a:extLst>
              <a:ext uri="{FF2B5EF4-FFF2-40B4-BE49-F238E27FC236}">
                <a16:creationId xmlns:a16="http://schemas.microsoft.com/office/drawing/2014/main" id="{D2470B6C-A329-4F4E-91F8-DA4B497868B8}"/>
              </a:ext>
            </a:extLst>
          </p:cNvPr>
          <p:cNvGrpSpPr/>
          <p:nvPr/>
        </p:nvGrpSpPr>
        <p:grpSpPr>
          <a:xfrm>
            <a:off x="6401293" y="2893497"/>
            <a:ext cx="476646" cy="707224"/>
            <a:chOff x="11009544" y="1107129"/>
            <a:chExt cx="476646" cy="707224"/>
          </a:xfrm>
        </p:grpSpPr>
        <p:pic>
          <p:nvPicPr>
            <p:cNvPr id="43" name="Picture 2" descr="See the source image">
              <a:extLst>
                <a:ext uri="{FF2B5EF4-FFF2-40B4-BE49-F238E27FC236}">
                  <a16:creationId xmlns:a16="http://schemas.microsoft.com/office/drawing/2014/main" id="{FD7659D8-81F8-4BEE-BF6A-1FCE7A27F3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9683" y="1107129"/>
              <a:ext cx="421790" cy="42178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32">
              <a:extLst>
                <a:ext uri="{FF2B5EF4-FFF2-40B4-BE49-F238E27FC236}">
                  <a16:creationId xmlns:a16="http://schemas.microsoft.com/office/drawing/2014/main" id="{6635B906-52C9-4B38-B6E6-20589B4285C6}"/>
                </a:ext>
              </a:extLst>
            </p:cNvPr>
            <p:cNvSpPr txBox="1"/>
            <p:nvPr/>
          </p:nvSpPr>
          <p:spPr>
            <a:xfrm>
              <a:off x="11009544" y="1597438"/>
              <a:ext cx="476646" cy="216915"/>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 for O365</a:t>
              </a:r>
            </a:p>
          </p:txBody>
        </p:sp>
      </p:grpSp>
      <p:grpSp>
        <p:nvGrpSpPr>
          <p:cNvPr id="56" name="Gruppieren 55">
            <a:extLst>
              <a:ext uri="{FF2B5EF4-FFF2-40B4-BE49-F238E27FC236}">
                <a16:creationId xmlns:a16="http://schemas.microsoft.com/office/drawing/2014/main" id="{4E2E61B2-0BBB-4B30-A383-DE178863A38D}"/>
              </a:ext>
            </a:extLst>
          </p:cNvPr>
          <p:cNvGrpSpPr/>
          <p:nvPr/>
        </p:nvGrpSpPr>
        <p:grpSpPr>
          <a:xfrm>
            <a:off x="6378648" y="1745410"/>
            <a:ext cx="521939" cy="749848"/>
            <a:chOff x="10418607" y="1195231"/>
            <a:chExt cx="521939" cy="749848"/>
          </a:xfrm>
        </p:grpSpPr>
        <p:sp>
          <p:nvSpPr>
            <p:cNvPr id="23" name="TextBox 28">
              <a:extLst>
                <a:ext uri="{FF2B5EF4-FFF2-40B4-BE49-F238E27FC236}">
                  <a16:creationId xmlns:a16="http://schemas.microsoft.com/office/drawing/2014/main" id="{02647804-ECE6-4D0F-9BA1-7976C6B24797}"/>
                </a:ext>
              </a:extLst>
            </p:cNvPr>
            <p:cNvSpPr txBox="1"/>
            <p:nvPr/>
          </p:nvSpPr>
          <p:spPr>
            <a:xfrm>
              <a:off x="10418607" y="1736080"/>
              <a:ext cx="521939"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pic>
          <p:nvPicPr>
            <p:cNvPr id="47" name="Picture 14" descr="Blue shield icon">
              <a:extLst>
                <a:ext uri="{FF2B5EF4-FFF2-40B4-BE49-F238E27FC236}">
                  <a16:creationId xmlns:a16="http://schemas.microsoft.com/office/drawing/2014/main" id="{55A7307D-3B73-4A9A-BC20-02161A9AFC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1391" y="1195231"/>
              <a:ext cx="416369" cy="438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uppieren 57">
            <a:extLst>
              <a:ext uri="{FF2B5EF4-FFF2-40B4-BE49-F238E27FC236}">
                <a16:creationId xmlns:a16="http://schemas.microsoft.com/office/drawing/2014/main" id="{4AB2E1B6-4572-456B-8C08-9C2740FC2798}"/>
              </a:ext>
            </a:extLst>
          </p:cNvPr>
          <p:cNvGrpSpPr/>
          <p:nvPr/>
        </p:nvGrpSpPr>
        <p:grpSpPr>
          <a:xfrm>
            <a:off x="6345951" y="3953744"/>
            <a:ext cx="596848" cy="821858"/>
            <a:chOff x="11398675" y="1213610"/>
            <a:chExt cx="596848" cy="821858"/>
          </a:xfrm>
        </p:grpSpPr>
        <p:sp>
          <p:nvSpPr>
            <p:cNvPr id="49" name="TextBox 36">
              <a:extLst>
                <a:ext uri="{FF2B5EF4-FFF2-40B4-BE49-F238E27FC236}">
                  <a16:creationId xmlns:a16="http://schemas.microsoft.com/office/drawing/2014/main" id="{05196C03-F63D-47D5-AC8C-54AF9FCD7264}"/>
                </a:ext>
              </a:extLst>
            </p:cNvPr>
            <p:cNvSpPr txBox="1"/>
            <p:nvPr/>
          </p:nvSpPr>
          <p:spPr>
            <a:xfrm>
              <a:off x="11458776" y="1826469"/>
              <a:ext cx="476646"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Cloud App Security</a:t>
              </a:r>
            </a:p>
          </p:txBody>
        </p:sp>
        <p:pic>
          <p:nvPicPr>
            <p:cNvPr id="51" name="Graphic 37" descr="Cloud">
              <a:extLst>
                <a:ext uri="{FF2B5EF4-FFF2-40B4-BE49-F238E27FC236}">
                  <a16:creationId xmlns:a16="http://schemas.microsoft.com/office/drawing/2014/main" id="{41A6E7D4-3D3D-49EA-BE06-E2EB3D666F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98675" y="1213610"/>
              <a:ext cx="596848" cy="648403"/>
            </a:xfrm>
            <a:prstGeom prst="rect">
              <a:avLst/>
            </a:prstGeom>
          </p:spPr>
        </p:pic>
      </p:grpSp>
      <p:pic>
        <p:nvPicPr>
          <p:cNvPr id="3" name="Graphic 2" descr="Lock">
            <a:extLst>
              <a:ext uri="{FF2B5EF4-FFF2-40B4-BE49-F238E27FC236}">
                <a16:creationId xmlns:a16="http://schemas.microsoft.com/office/drawing/2014/main" id="{DCC22B32-7D48-4B6C-879E-14B33A1F55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89182" y="4161648"/>
            <a:ext cx="231500" cy="231500"/>
          </a:xfrm>
          <a:prstGeom prst="rect">
            <a:avLst/>
          </a:prstGeom>
        </p:spPr>
      </p:pic>
      <p:sp>
        <p:nvSpPr>
          <p:cNvPr id="6" name="Title 1">
            <a:extLst>
              <a:ext uri="{FF2B5EF4-FFF2-40B4-BE49-F238E27FC236}">
                <a16:creationId xmlns:a16="http://schemas.microsoft.com/office/drawing/2014/main" id="{5F6120F8-8E66-4CD9-BDD1-71B0B06FE963}"/>
              </a:ext>
            </a:extLst>
          </p:cNvPr>
          <p:cNvSpPr txBox="1">
            <a:spLocks/>
          </p:cNvSpPr>
          <p:nvPr/>
        </p:nvSpPr>
        <p:spPr>
          <a:xfrm>
            <a:off x="483013" y="363440"/>
            <a:ext cx="3936587"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360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t>Additional Value</a:t>
            </a:r>
            <a:b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br>
            <a:r>
              <a:rPr kumimoji="0" lang="en-GB" sz="1600" b="0" i="0" u="none" strike="noStrike" kern="1200" cap="none" spc="-50" normalizeH="0" baseline="0" noProof="0">
                <a:ln w="3175">
                  <a:noFill/>
                </a:ln>
                <a:solidFill>
                  <a:srgbClr val="000000"/>
                </a:solidFill>
                <a:effectLst/>
                <a:uLnTx/>
                <a:uFillTx/>
                <a:latin typeface="Segoe UI"/>
                <a:ea typeface="+mn-ea"/>
                <a:cs typeface="Segoe UI" pitchFamily="34" charset="0"/>
              </a:rPr>
              <a:t>…to </a:t>
            </a:r>
            <a:r>
              <a:rPr kumimoji="0" lang="en-GB" sz="1600" b="0" i="0" u="none" strike="noStrike" kern="1200" cap="none" spc="-50" normalizeH="0" baseline="0" noProof="0">
                <a:ln w="3175">
                  <a:noFill/>
                </a:ln>
                <a:solidFill>
                  <a:srgbClr val="0078D4"/>
                </a:solidFill>
                <a:effectLst/>
                <a:uLnTx/>
                <a:uFillTx/>
                <a:latin typeface="Segoe UI Semibold"/>
                <a:ea typeface="+mn-ea"/>
                <a:cs typeface="Segoe UI" pitchFamily="34" charset="0"/>
              </a:rPr>
              <a:t>Microsoft 365 Business Premium</a:t>
            </a:r>
            <a:endParaRPr kumimoji="0" lang="en-GB" sz="1800" b="0" i="0" u="none" strike="noStrike" kern="1200" cap="none" spc="-50" normalizeH="0" baseline="0" noProof="0">
              <a:ln w="3175">
                <a:noFill/>
              </a:ln>
              <a:solidFill>
                <a:srgbClr val="1A1A1A"/>
              </a:solidFill>
              <a:effectLst/>
              <a:uLnTx/>
              <a:uFillTx/>
              <a:latin typeface="Segoe UI Semibold"/>
              <a:ea typeface="+mn-ea"/>
              <a:cs typeface="Segoe UI" pitchFamily="34" charset="0"/>
            </a:endParaRPr>
          </a:p>
        </p:txBody>
      </p:sp>
      <p:sp>
        <p:nvSpPr>
          <p:cNvPr id="7" name="TextBox 23">
            <a:extLst>
              <a:ext uri="{FF2B5EF4-FFF2-40B4-BE49-F238E27FC236}">
                <a16:creationId xmlns:a16="http://schemas.microsoft.com/office/drawing/2014/main" id="{983A3AA8-D68A-4FB7-A6A9-242792BBF8F7}"/>
              </a:ext>
            </a:extLst>
          </p:cNvPr>
          <p:cNvSpPr txBox="1"/>
          <p:nvPr/>
        </p:nvSpPr>
        <p:spPr>
          <a:xfrm>
            <a:off x="6202387" y="5801289"/>
            <a:ext cx="934314"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Autopilot</a:t>
            </a:r>
          </a:p>
        </p:txBody>
      </p:sp>
      <p:pic>
        <p:nvPicPr>
          <p:cNvPr id="8" name="Picture 7">
            <a:extLst>
              <a:ext uri="{FF2B5EF4-FFF2-40B4-BE49-F238E27FC236}">
                <a16:creationId xmlns:a16="http://schemas.microsoft.com/office/drawing/2014/main" id="{976D9AC0-972C-4163-99D3-1AB5E77A7FC2}"/>
              </a:ext>
            </a:extLst>
          </p:cNvPr>
          <p:cNvPicPr>
            <a:picLocks noChangeAspect="1"/>
          </p:cNvPicPr>
          <p:nvPr/>
        </p:nvPicPr>
        <p:blipFill>
          <a:blip r:embed="rId15"/>
          <a:stretch>
            <a:fillRect/>
          </a:stretch>
        </p:blipFill>
        <p:spPr>
          <a:xfrm>
            <a:off x="6408576" y="5141275"/>
            <a:ext cx="542517" cy="542517"/>
          </a:xfrm>
          <a:prstGeom prst="rect">
            <a:avLst/>
          </a:prstGeom>
        </p:spPr>
      </p:pic>
    </p:spTree>
    <p:extLst>
      <p:ext uri="{BB962C8B-B14F-4D97-AF65-F5344CB8AC3E}">
        <p14:creationId xmlns:p14="http://schemas.microsoft.com/office/powerpoint/2010/main" val="260197282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250694" y="151595"/>
            <a:ext cx="11480420" cy="369332"/>
          </a:xfrm>
        </p:spPr>
        <p:txBody>
          <a:bodyPr/>
          <a:lstStyle/>
          <a:p>
            <a:r>
              <a:rPr lang="en-US" sz="2400" dirty="0">
                <a:cs typeface="Segoe UI"/>
              </a:rPr>
              <a:t>Probing Questions | To be used together with the </a:t>
            </a:r>
            <a:r>
              <a:rPr lang="en-US" sz="2400" dirty="0">
                <a:cs typeface="Segoe UI"/>
                <a:hlinkClick r:id="rId3"/>
              </a:rPr>
              <a:t>SMB Workshop Tool</a:t>
            </a:r>
            <a:endParaRPr lang="en-US" sz="2400"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254949" y="690025"/>
            <a:ext cx="500981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1800" b="0" i="0" u="none" strike="noStrike" kern="1200" cap="none" spc="0" normalizeH="0" baseline="0" noProof="0" dirty="0">
                <a:ln>
                  <a:noFill/>
                </a:ln>
                <a:solidFill>
                  <a:srgbClr val="0070C0"/>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308497" y="1120949"/>
            <a:ext cx="5630682" cy="288078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Security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uses artificial intelligence to identify and protect against emerging threats in real-time</a:t>
            </a:r>
            <a:endPar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Protect your business from phishing and Ransomware attempts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Secure log in to your company network (MFA) when employees work from home or travel </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rPr>
              <a:t>Classify and protect sensitive data like customer or employee information, confidential business data, social security numbers and credit card numbers and avoid accidental data leaks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rPr>
              <a:t>Ensure that only the right people have the right access to work data, whenever and wherever they need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254949" y="1050532"/>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250694" y="1125663"/>
            <a:ext cx="5651995" cy="28438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Security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your company views security and your current security solutions (ask follow up questions based on answer)</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your current Email protection (250% </a:t>
            </a: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increase in phishing email detections from January to December 2018 worldwide)</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Do you use IT solutions from various vendors? For example, an antivirus?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What kind of data does your company handle?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prevent employees from accidentally sharing data with external people?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308497" y="690025"/>
            <a:ext cx="500981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1800" b="0" i="0" u="none" strike="noStrike" kern="1200" cap="none" spc="0" normalizeH="0" baseline="0" noProof="0" dirty="0">
                <a:ln>
                  <a:noFill/>
                </a:ln>
                <a:solidFill>
                  <a:srgbClr val="0070C0"/>
                </a:solidFill>
                <a:effectLst/>
                <a:uLnTx/>
                <a:uFillTx/>
                <a:latin typeface="Segoe UI Semibold"/>
                <a:ea typeface="+mn-ea"/>
                <a:cs typeface="Segoe UI"/>
              </a:rPr>
              <a:t>Microsoft 365 Business Premium Solutions</a:t>
            </a:r>
          </a:p>
        </p:txBody>
      </p:sp>
      <p:cxnSp>
        <p:nvCxnSpPr>
          <p:cNvPr id="17" name="Straight Connector 16">
            <a:extLst>
              <a:ext uri="{FF2B5EF4-FFF2-40B4-BE49-F238E27FC236}">
                <a16:creationId xmlns:a16="http://schemas.microsoft.com/office/drawing/2014/main" id="{EFEAA18E-88D3-4DE1-9815-AFF77021973D}"/>
              </a:ext>
              <a:ext uri="{C183D7F6-B498-43B3-948B-1728B52AA6E4}">
                <adec:decorative xmlns:adec="http://schemas.microsoft.com/office/drawing/2017/decorative" val="1"/>
              </a:ext>
            </a:extLst>
          </p:cNvPr>
          <p:cNvCxnSpPr>
            <a:cxnSpLocks/>
          </p:cNvCxnSpPr>
          <p:nvPr/>
        </p:nvCxnSpPr>
        <p:spPr>
          <a:xfrm>
            <a:off x="250694" y="3750505"/>
            <a:ext cx="1179588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964CE366-D520-4C00-B860-9E93782FA186}"/>
              </a:ext>
            </a:extLst>
          </p:cNvPr>
          <p:cNvSpPr txBox="1">
            <a:spLocks/>
          </p:cNvSpPr>
          <p:nvPr/>
        </p:nvSpPr>
        <p:spPr>
          <a:xfrm>
            <a:off x="252821" y="3833631"/>
            <a:ext cx="5738083" cy="124957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Device Management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currently manage your employee’s devices?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Are you able to support Bring your own device scenarios?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delete company d</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ata</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from an employee-owned device?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delete company data remotely if a device is lost or stolen?</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250694" y="5305216"/>
            <a:ext cx="11795885"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94C0CB58-30C5-4E90-8B12-B4E5D9CE2F58}"/>
              </a:ext>
            </a:extLst>
          </p:cNvPr>
          <p:cNvSpPr txBox="1">
            <a:spLocks/>
          </p:cNvSpPr>
          <p:nvPr/>
        </p:nvSpPr>
        <p:spPr>
          <a:xfrm>
            <a:off x="6308496" y="3788977"/>
            <a:ext cx="5738083"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Device Management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Manage devices fast and simply via the Microsoft 365 Business admin console, specifically built for small business customers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Delete company data from a lost or stolen device remotely in a few clicks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Set and adapt company IT policies to help protect your business</a:t>
            </a:r>
          </a:p>
        </p:txBody>
      </p:sp>
      <p:sp>
        <p:nvSpPr>
          <p:cNvPr id="6" name="Text Placeholder 1">
            <a:extLst>
              <a:ext uri="{FF2B5EF4-FFF2-40B4-BE49-F238E27FC236}">
                <a16:creationId xmlns:a16="http://schemas.microsoft.com/office/drawing/2014/main" id="{C227D9EC-39B3-4970-A5FE-F07FF5E9AB51}"/>
              </a:ext>
            </a:extLst>
          </p:cNvPr>
          <p:cNvSpPr txBox="1">
            <a:spLocks/>
          </p:cNvSpPr>
          <p:nvPr/>
        </p:nvSpPr>
        <p:spPr>
          <a:xfrm>
            <a:off x="6308496" y="5366669"/>
            <a:ext cx="5738083"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Cost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365 is the best of breed and the best platform, and is the only vendor that is a leader across multiple key Gartner quadrants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Defender Antivirus consistently top rated, save time and money by removing 3</a:t>
            </a:r>
            <a:r>
              <a:rPr kumimoji="0" lang="en-GB" sz="1400" b="0" i="0" u="none" strike="noStrike" kern="1200" cap="none" spc="0" normalizeH="0" baseline="30000" noProof="0" dirty="0">
                <a:ln>
                  <a:noFill/>
                </a:ln>
                <a:solidFill>
                  <a:srgbClr val="000000"/>
                </a:solidFill>
                <a:effectLst/>
                <a:uLnTx/>
                <a:uFillTx/>
                <a:latin typeface="Segoe UI"/>
                <a:ea typeface="+mn-ea"/>
                <a:cs typeface="Segoe UI Semilight" panose="020B0402040204020203" pitchFamily="34" charset="0"/>
              </a:rPr>
              <a:t>rd</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party solutions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Remove 3</a:t>
            </a:r>
            <a:r>
              <a:rPr kumimoji="0" lang="en-GB" sz="1400" b="0" i="0" u="none" strike="noStrike" kern="1200" cap="none" spc="0" normalizeH="0" baseline="30000" noProof="0" dirty="0">
                <a:ln>
                  <a:noFill/>
                </a:ln>
                <a:solidFill>
                  <a:srgbClr val="000000"/>
                </a:solidFill>
                <a:effectLst/>
                <a:uLnTx/>
                <a:uFillTx/>
                <a:latin typeface="Segoe UI"/>
                <a:ea typeface="+mn-ea"/>
                <a:cs typeface="Segoe UI Semilight" panose="020B0402040204020203" pitchFamily="34" charset="0"/>
              </a:rPr>
              <a:t>rd</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party email solutions – Defender for O365 included in BP</a:t>
            </a:r>
          </a:p>
        </p:txBody>
      </p:sp>
      <p:sp>
        <p:nvSpPr>
          <p:cNvPr id="7" name="Text Placeholder 1">
            <a:extLst>
              <a:ext uri="{FF2B5EF4-FFF2-40B4-BE49-F238E27FC236}">
                <a16:creationId xmlns:a16="http://schemas.microsoft.com/office/drawing/2014/main" id="{14D60A4F-7180-4A8A-A926-FE910402C48D}"/>
              </a:ext>
            </a:extLst>
          </p:cNvPr>
          <p:cNvSpPr txBox="1">
            <a:spLocks/>
          </p:cNvSpPr>
          <p:nvPr/>
        </p:nvSpPr>
        <p:spPr>
          <a:xfrm>
            <a:off x="252821" y="5366669"/>
            <a:ext cx="5738083" cy="68942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Cost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Would you like to do an assessment of your IT needs including cost and ROI? (</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hlinkClick r:id="rId3"/>
              </a:rPr>
              <a:t>SMB Workshop Tool</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 now available in local languages)</a:t>
            </a:r>
          </a:p>
        </p:txBody>
      </p:sp>
    </p:spTree>
    <p:extLst>
      <p:ext uri="{BB962C8B-B14F-4D97-AF65-F5344CB8AC3E}">
        <p14:creationId xmlns:p14="http://schemas.microsoft.com/office/powerpoint/2010/main" val="140727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Advanced Security </a:t>
            </a:r>
            <a:r>
              <a:rPr lang="en-US" sz="3200">
                <a:solidFill>
                  <a:schemeClr val="tx1"/>
                </a:solidFill>
              </a:rPr>
              <a:t>Capabilities</a:t>
            </a:r>
            <a:r>
              <a:rPr lang="en-US" sz="3200">
                <a:solidFill>
                  <a:schemeClr val="accent1"/>
                </a:solidFill>
              </a:rPr>
              <a:t> ​</a:t>
            </a:r>
            <a:endParaRPr lang="en-US" sz="3200"/>
          </a:p>
        </p:txBody>
      </p:sp>
      <p:pic>
        <p:nvPicPr>
          <p:cNvPr id="7" name="Picture 6">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2522" y="1397739"/>
            <a:ext cx="3362780" cy="1800776"/>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146193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Enhanced Antivirus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lvl="0" indent="0" defTabSz="932472" fontAlgn="base">
              <a:spcBef>
                <a:spcPct val="0"/>
              </a:spcBef>
              <a:spcAft>
                <a:spcPts val="1200"/>
              </a:spcAft>
              <a:buClr>
                <a:srgbClr val="0078D4"/>
              </a:buClr>
              <a:buSzTx/>
              <a:buNone/>
              <a:defRPr/>
            </a:pPr>
            <a:r>
              <a:rPr lang="en-US" sz="1400" kern="0">
                <a:solidFill>
                  <a:srgbClr val="FFFFFF"/>
                </a:solidFill>
              </a:rPr>
              <a:t>Enforce malware protection across Windows 10 devices with Windows Defender, now with management capabilities to give you visibility into active threats in your environment</a:t>
            </a:r>
            <a:r>
              <a:rPr lang="en-US" sz="1400" kern="0">
                <a:solidFill>
                  <a:srgbClr val="FFFFFF"/>
                </a:solidFill>
                <a:latin typeface="Segoe UI Semibold"/>
              </a:rPr>
              <a:t>. ​</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descr="A picture containing indoor, person, person, table&#10;&#10;Description automatically generated">
            <a:extLst>
              <a:ext uri="{FF2B5EF4-FFF2-40B4-BE49-F238E27FC236}">
                <a16:creationId xmlns:a16="http://schemas.microsoft.com/office/drawing/2014/main" id="{5145E2FD-93F9-4289-8142-288BFD024AA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959" y="1399626"/>
            <a:ext cx="3365730" cy="1800775"/>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21577" cy="241604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Secure</a:t>
            </a:r>
            <a:r>
              <a:rPr kumimoji="0" lang="en-US" sz="20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rPr>
              <a:t> Devices</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lvl="0" indent="0" defTabSz="932472" fontAlgn="base">
              <a:spcBef>
                <a:spcPct val="0"/>
              </a:spcBef>
              <a:spcAft>
                <a:spcPts val="1200"/>
              </a:spcAft>
              <a:buClr>
                <a:srgbClr val="0078D4"/>
              </a:buClr>
              <a:buSzTx/>
              <a:buNone/>
              <a:defRPr/>
            </a:pPr>
            <a:r>
              <a:rPr lang="en-US" sz="1400" kern="0">
                <a:solidFill>
                  <a:srgbClr val="FFFFFF"/>
                </a:solidFill>
              </a:rPr>
              <a:t>​Control which devices and users can access business information with Intune Device Management.</a:t>
            </a:r>
          </a:p>
          <a:p>
            <a:pPr marL="0" lvl="0" indent="0" defTabSz="932472" fontAlgn="base">
              <a:spcBef>
                <a:spcPct val="0"/>
              </a:spcBef>
              <a:spcAft>
                <a:spcPts val="1200"/>
              </a:spcAft>
              <a:buClr>
                <a:srgbClr val="0078D4"/>
              </a:buClr>
              <a:buSzTx/>
              <a:buNone/>
              <a:defRPr/>
            </a:pPr>
            <a:r>
              <a:rPr lang="en-US" sz="1400" kern="0">
                <a:solidFill>
                  <a:srgbClr val="FFFFFF"/>
                </a:solidFill>
              </a:rPr>
              <a:t>Apply security policies to protect data on any devices. </a:t>
            </a:r>
          </a:p>
          <a:p>
            <a:pPr marL="0" lvl="0" indent="0" defTabSz="932472" fontAlgn="base">
              <a:spcBef>
                <a:spcPct val="0"/>
              </a:spcBef>
              <a:spcAft>
                <a:spcPts val="1200"/>
              </a:spcAft>
              <a:buClr>
                <a:srgbClr val="0078D4"/>
              </a:buClr>
              <a:buSzTx/>
              <a:buNone/>
              <a:defRPr/>
            </a:pPr>
            <a:r>
              <a:rPr lang="en-US" sz="1400" kern="0">
                <a:solidFill>
                  <a:srgbClr val="FFFFFF"/>
                </a:solidFill>
              </a:rPr>
              <a:t>Remove business data from lost or stolen devices with Intune selective wipe.​​</a:t>
            </a:r>
            <a:endParaRPr kumimoji="0" lang="en-US" sz="1400" b="0" i="0" u="none" strike="noStrike" kern="0" cap="none" spc="0" normalizeH="0" baseline="0" noProof="0">
              <a:ln>
                <a:noFill/>
              </a:ln>
              <a:solidFill>
                <a:srgbClr val="FFFFFF"/>
              </a:solidFill>
              <a:effectLst/>
              <a:uLnTx/>
              <a:uFillTx/>
            </a:endParaRP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11964" y="1397740"/>
            <a:ext cx="3365730" cy="1800775"/>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26215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Protect Business Data</a:t>
            </a:r>
          </a:p>
          <a:p>
            <a:pPr marL="0" lvl="0" indent="0" fontAlgn="base">
              <a:spcBef>
                <a:spcPts val="0"/>
              </a:spcBef>
              <a:spcAft>
                <a:spcPts val="600"/>
              </a:spcAft>
              <a:buNone/>
              <a:defRPr/>
            </a:pPr>
            <a:r>
              <a:rPr lang="en-US" sz="1400">
                <a:solidFill>
                  <a:srgbClr val="FFFFFF"/>
                </a:solidFill>
                <a:cs typeface="Segoe UI Semilight"/>
              </a:rPr>
              <a:t>​Encrypt sensitive emails. </a:t>
            </a:r>
          </a:p>
          <a:p>
            <a:pPr marL="0" lvl="0" indent="0" fontAlgn="base">
              <a:spcBef>
                <a:spcPts val="0"/>
              </a:spcBef>
              <a:spcAft>
                <a:spcPts val="600"/>
              </a:spcAft>
              <a:buNone/>
              <a:defRPr/>
            </a:pPr>
            <a:r>
              <a:rPr lang="en-US" sz="1400">
                <a:solidFill>
                  <a:srgbClr val="FFFFFF"/>
                </a:solidFill>
                <a:cs typeface="Segoe UI Semilight"/>
              </a:rPr>
              <a:t>Block sharing of sensitive information like credit card numbers with Azure Information Protection. </a:t>
            </a:r>
          </a:p>
          <a:p>
            <a:pPr marL="0" lvl="0" indent="0" fontAlgn="base">
              <a:spcBef>
                <a:spcPts val="0"/>
              </a:spcBef>
              <a:spcAft>
                <a:spcPts val="600"/>
              </a:spcAft>
              <a:buNone/>
              <a:defRPr/>
            </a:pPr>
            <a:r>
              <a:rPr lang="en-US" sz="1400">
                <a:solidFill>
                  <a:srgbClr val="FFFFFF"/>
                </a:solidFill>
                <a:cs typeface="Segoe UI Semilight"/>
              </a:rPr>
              <a:t>Restrict copying and saving of business information. Enable unlimited cloud archiving.​​</a:t>
            </a:r>
            <a:endParaRPr kumimoji="0" lang="en-US" sz="1400" b="0" i="0" u="none" strike="noStrike" kern="1200" cap="none" spc="0" normalizeH="0" baseline="0" noProof="0">
              <a:ln>
                <a:noFill/>
              </a:ln>
              <a:solidFill>
                <a:srgbClr val="FFFFFF"/>
              </a:solidFill>
              <a:effectLst/>
              <a:uLnTx/>
              <a:uFillTx/>
              <a:cs typeface="Segoe UI Semilight"/>
            </a:endParaRPr>
          </a:p>
        </p:txBody>
      </p:sp>
    </p:spTree>
    <p:extLst>
      <p:ext uri="{BB962C8B-B14F-4D97-AF65-F5344CB8AC3E}">
        <p14:creationId xmlns:p14="http://schemas.microsoft.com/office/powerpoint/2010/main" val="240445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1.11111E-6 L 2.70833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1.48148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4.81481E-6 L -2.08333E-7 0.01898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Advanced Security </a:t>
            </a:r>
            <a:r>
              <a:rPr lang="en-US" sz="3200">
                <a:solidFill>
                  <a:schemeClr val="tx1"/>
                </a:solidFill>
              </a:rPr>
              <a:t>Capabilities</a:t>
            </a:r>
            <a:r>
              <a:rPr lang="en-US" sz="3200">
                <a:solidFill>
                  <a:schemeClr val="accent1"/>
                </a:solidFill>
              </a:rPr>
              <a:t> ​</a:t>
            </a:r>
            <a:endParaRPr lang="en-US" sz="3200"/>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Enhanced Antivirus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960" y="1399627"/>
            <a:ext cx="3365729" cy="1800774"/>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21577" cy="27238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Defense</a:t>
            </a:r>
            <a:r>
              <a:rPr kumimoji="0" lang="en-US" sz="20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rPr>
              <a:t> against cyber threats</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lvl="0" indent="0" defTabSz="932472" fontAlgn="base">
              <a:spcBef>
                <a:spcPct val="0"/>
              </a:spcBef>
              <a:spcAft>
                <a:spcPts val="1200"/>
              </a:spcAft>
              <a:buClr>
                <a:srgbClr val="0078D4"/>
              </a:buClr>
              <a:buSzTx/>
              <a:buNone/>
              <a:defRPr/>
            </a:pPr>
            <a:r>
              <a:rPr lang="en-US" sz="1400" kern="0">
                <a:solidFill>
                  <a:srgbClr val="FFFFFF"/>
                </a:solidFill>
              </a:rPr>
              <a:t>Guard against unsafe attachments, suspicious links, phishing and ransomware with ATP Safe Links. </a:t>
            </a:r>
          </a:p>
          <a:p>
            <a:pPr marL="0" lvl="0" indent="0" defTabSz="932472" fontAlgn="base">
              <a:spcBef>
                <a:spcPct val="0"/>
              </a:spcBef>
              <a:spcAft>
                <a:spcPts val="1200"/>
              </a:spcAft>
              <a:buClr>
                <a:srgbClr val="0078D4"/>
              </a:buClr>
              <a:buSzTx/>
              <a:buNone/>
              <a:defRPr/>
            </a:pPr>
            <a:r>
              <a:rPr lang="en-US" sz="1400" kern="0">
                <a:solidFill>
                  <a:srgbClr val="FFFFFF"/>
                </a:solidFill>
              </a:rPr>
              <a:t>Detect malware with sandbox analysis of email attachments with ATP Safe Attachments. </a:t>
            </a:r>
          </a:p>
          <a:p>
            <a:pPr marL="0" lvl="0" indent="0" defTabSz="932472" fontAlgn="base">
              <a:spcBef>
                <a:spcPct val="0"/>
              </a:spcBef>
              <a:spcAft>
                <a:spcPts val="1200"/>
              </a:spcAft>
              <a:buClr>
                <a:srgbClr val="0078D4"/>
              </a:buClr>
              <a:buSzTx/>
              <a:buNone/>
              <a:defRPr/>
            </a:pPr>
            <a:r>
              <a:rPr lang="en-US" sz="1400" kern="0">
                <a:solidFill>
                  <a:srgbClr val="FFFFFF"/>
                </a:solidFill>
              </a:rPr>
              <a:t>Enable advanced multi-factor authentication. ​</a:t>
            </a:r>
            <a:endParaRPr kumimoji="0" lang="en-US" sz="1400" b="0" i="0" u="none" strike="noStrike" kern="0" cap="none" spc="0" normalizeH="0" baseline="0" noProof="0">
              <a:ln>
                <a:noFill/>
              </a:ln>
              <a:solidFill>
                <a:srgbClr val="FFFFFF"/>
              </a:solidFill>
              <a:effectLst/>
              <a:uLnTx/>
              <a:uFillTx/>
            </a:endParaRP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89" y="1399627"/>
            <a:ext cx="3365729" cy="1807862"/>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78537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932472" fontAlgn="base">
              <a:spcBef>
                <a:spcPct val="0"/>
              </a:spcBef>
              <a:spcAft>
                <a:spcPts val="600"/>
              </a:spcAft>
              <a:buClr>
                <a:srgbClr val="0078D4"/>
              </a:buClr>
              <a:buSzTx/>
              <a:buNone/>
              <a:defRPr/>
            </a:pPr>
            <a:r>
              <a:rPr lang="en-US" kern="0">
                <a:solidFill>
                  <a:srgbClr val="FFFFFF"/>
                </a:solidFill>
                <a:latin typeface="Segoe UI Semibold"/>
                <a:cs typeface="Segoe UI Semilight"/>
              </a:rPr>
              <a:t>Enable secure remote </a:t>
            </a:r>
            <a:r>
              <a:rPr lang="en-US" kern="0">
                <a:solidFill>
                  <a:srgbClr val="FFFFFF"/>
                </a:solidFill>
                <a:latin typeface="+mj-lt"/>
                <a:cs typeface="Segoe UI Semilight"/>
              </a:rPr>
              <a:t>access</a:t>
            </a:r>
            <a:endParaRPr kumimoji="0" lang="en-US" sz="1400" b="0" i="0" u="none" strike="noStrike" kern="0" cap="none" spc="0" normalizeH="0" baseline="0" noProof="0">
              <a:ln>
                <a:noFill/>
              </a:ln>
              <a:solidFill>
                <a:srgbClr val="FFFFFF"/>
              </a:solidFill>
              <a:effectLst/>
              <a:uLnTx/>
              <a:uFillTx/>
              <a:latin typeface="+mj-lt"/>
              <a:cs typeface="Segoe UI Semilight"/>
            </a:endParaRPr>
          </a:p>
          <a:p>
            <a:pPr marL="0" lvl="0" indent="0" defTabSz="932472" fontAlgn="base">
              <a:spcBef>
                <a:spcPct val="0"/>
              </a:spcBef>
              <a:spcAft>
                <a:spcPts val="600"/>
              </a:spcAft>
              <a:buClr>
                <a:srgbClr val="0078D4"/>
              </a:buClr>
              <a:buSzTx/>
              <a:buNone/>
              <a:defRPr/>
            </a:pPr>
            <a:r>
              <a:rPr lang="en-US" sz="1400">
                <a:solidFill>
                  <a:srgbClr val="FFFFFF"/>
                </a:solidFill>
                <a:cs typeface="Segoe UI Semilight"/>
              </a:rPr>
              <a:t>Enable employees to securely access business apps, wherever they work. </a:t>
            </a:r>
          </a:p>
          <a:p>
            <a:pPr marL="0" lvl="0" indent="0" defTabSz="932472" fontAlgn="base">
              <a:spcBef>
                <a:spcPct val="0"/>
              </a:spcBef>
              <a:spcAft>
                <a:spcPts val="600"/>
              </a:spcAft>
              <a:buClr>
                <a:srgbClr val="0078D4"/>
              </a:buClr>
              <a:buSzTx/>
              <a:buNone/>
              <a:defRPr/>
            </a:pPr>
            <a:r>
              <a:rPr lang="en-US" sz="1400">
                <a:solidFill>
                  <a:srgbClr val="FFFFFF"/>
                </a:solidFill>
                <a:cs typeface="Segoe UI Semilight"/>
              </a:rPr>
              <a:t>Help protect against lost or stolen passwords with advanced multi-factor authentication. </a:t>
            </a:r>
          </a:p>
          <a:p>
            <a:pPr marL="0" lvl="0" indent="0" defTabSz="932472" fontAlgn="base">
              <a:spcBef>
                <a:spcPct val="0"/>
              </a:spcBef>
              <a:spcAft>
                <a:spcPts val="600"/>
              </a:spcAft>
              <a:buClr>
                <a:srgbClr val="0078D4"/>
              </a:buClr>
              <a:buSzTx/>
              <a:buNone/>
              <a:defRPr/>
            </a:pPr>
            <a:r>
              <a:rPr lang="en-US" sz="1400">
                <a:solidFill>
                  <a:srgbClr val="FFFFFF"/>
                </a:solidFill>
                <a:cs typeface="Segoe UI Semilight"/>
              </a:rPr>
              <a:t>Provide the right access to the right people, while keeping hackers at bay.​</a:t>
            </a:r>
            <a:endParaRPr kumimoji="0" lang="en-US" sz="1400" b="0" i="0" u="none" strike="noStrike" kern="1200" cap="none" spc="0" normalizeH="0" baseline="0" noProof="0">
              <a:ln>
                <a:noFill/>
              </a:ln>
              <a:solidFill>
                <a:srgbClr val="FFFFFF"/>
              </a:solidFill>
              <a:effectLst/>
              <a:uLnTx/>
              <a:uFillTx/>
              <a:cs typeface="Segoe UI Semilight"/>
            </a:endParaRPr>
          </a:p>
        </p:txBody>
      </p:sp>
    </p:spTree>
    <p:extLst>
      <p:ext uri="{BB962C8B-B14F-4D97-AF65-F5344CB8AC3E}">
        <p14:creationId xmlns:p14="http://schemas.microsoft.com/office/powerpoint/2010/main" val="9678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4.81481E-6 L 2.70833E-6 0.01899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2.96296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3.7037E-6 L -2.08333E-7 0.01899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7940AF8-147C-4BE0-98E3-50E9627D5C53}"/>
              </a:ext>
            </a:extLst>
          </p:cNvPr>
          <p:cNvSpPr/>
          <p:nvPr/>
        </p:nvSpPr>
        <p:spPr bwMode="auto">
          <a:xfrm>
            <a:off x="5728563" y="2380017"/>
            <a:ext cx="896815" cy="1976805"/>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7AC2DE54-E228-4818-89F7-2ED1293660B1}"/>
              </a:ext>
            </a:extLst>
          </p:cNvPr>
          <p:cNvSpPr/>
          <p:nvPr/>
        </p:nvSpPr>
        <p:spPr bwMode="auto">
          <a:xfrm>
            <a:off x="5728565" y="4839271"/>
            <a:ext cx="896815" cy="7914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4" name="Rectangle 3">
            <a:extLst>
              <a:ext uri="{FF2B5EF4-FFF2-40B4-BE49-F238E27FC236}">
                <a16:creationId xmlns:a16="http://schemas.microsoft.com/office/drawing/2014/main" id="{6AFF57A1-EE75-4CCB-A4B3-4392F85E2C23}"/>
              </a:ext>
            </a:extLst>
          </p:cNvPr>
          <p:cNvSpPr/>
          <p:nvPr/>
        </p:nvSpPr>
        <p:spPr bwMode="auto">
          <a:xfrm>
            <a:off x="927308" y="5017561"/>
            <a:ext cx="896815" cy="5979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E643457-0A30-4285-874F-C1C6B69113D2}"/>
              </a:ext>
            </a:extLst>
          </p:cNvPr>
          <p:cNvSpPr txBox="1"/>
          <p:nvPr/>
        </p:nvSpPr>
        <p:spPr>
          <a:xfrm>
            <a:off x="660850" y="5809003"/>
            <a:ext cx="1429750"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a:t>
            </a:r>
          </a:p>
        </p:txBody>
      </p:sp>
      <p:sp>
        <p:nvSpPr>
          <p:cNvPr id="8" name="TextBox 7">
            <a:extLst>
              <a:ext uri="{FF2B5EF4-FFF2-40B4-BE49-F238E27FC236}">
                <a16:creationId xmlns:a16="http://schemas.microsoft.com/office/drawing/2014/main" id="{58FA7C4A-C2AE-4758-9448-71638E6C533B}"/>
              </a:ext>
            </a:extLst>
          </p:cNvPr>
          <p:cNvSpPr txBox="1"/>
          <p:nvPr/>
        </p:nvSpPr>
        <p:spPr>
          <a:xfrm>
            <a:off x="3364713" y="5809003"/>
            <a:ext cx="1430712"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Premium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4254758"/>
            <a:ext cx="896815" cy="13607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TextBox 53">
            <a:extLst>
              <a:ext uri="{FF2B5EF4-FFF2-40B4-BE49-F238E27FC236}">
                <a16:creationId xmlns:a16="http://schemas.microsoft.com/office/drawing/2014/main" id="{709B1041-3037-4433-8193-00E261E00575}"/>
              </a:ext>
            </a:extLst>
          </p:cNvPr>
          <p:cNvSpPr txBox="1"/>
          <p:nvPr/>
        </p:nvSpPr>
        <p:spPr>
          <a:xfrm>
            <a:off x="1039920" y="4709784"/>
            <a:ext cx="78419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$12.50</a:t>
            </a:r>
          </a:p>
        </p:txBody>
      </p:sp>
      <p:sp>
        <p:nvSpPr>
          <p:cNvPr id="56" name="TextBox 55">
            <a:extLst>
              <a:ext uri="{FF2B5EF4-FFF2-40B4-BE49-F238E27FC236}">
                <a16:creationId xmlns:a16="http://schemas.microsoft.com/office/drawing/2014/main" id="{9E3EB784-0396-4B90-9E7A-7486D097CF88}"/>
              </a:ext>
            </a:extLst>
          </p:cNvPr>
          <p:cNvSpPr txBox="1"/>
          <p:nvPr/>
        </p:nvSpPr>
        <p:spPr>
          <a:xfrm>
            <a:off x="3744213" y="3726778"/>
            <a:ext cx="78419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$20.00</a:t>
            </a:r>
          </a:p>
        </p:txBody>
      </p:sp>
      <p:sp>
        <p:nvSpPr>
          <p:cNvPr id="19" name="TextBox 18">
            <a:extLst>
              <a:ext uri="{FF2B5EF4-FFF2-40B4-BE49-F238E27FC236}">
                <a16:creationId xmlns:a16="http://schemas.microsoft.com/office/drawing/2014/main" id="{60B9E4E6-836A-4143-9052-DD8E5FAE79C0}"/>
              </a:ext>
            </a:extLst>
          </p:cNvPr>
          <p:cNvSpPr txBox="1"/>
          <p:nvPr/>
        </p:nvSpPr>
        <p:spPr>
          <a:xfrm>
            <a:off x="5702227" y="1981328"/>
            <a:ext cx="97675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&gt;$40.00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466840" y="5809003"/>
            <a:ext cx="1431097"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a:t>
            </a:r>
            <a:r>
              <a:rPr kumimoji="0" lang="en-GB" sz="1400" b="0" i="0"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mn-cs"/>
              </a:rPr>
              <a:t>rd</a:t>
            </a: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party solutions</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1374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780401" y="1371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423557" y="1371987"/>
            <a:ext cx="1506823"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Competition</a:t>
            </a:r>
          </a:p>
        </p:txBody>
      </p:sp>
      <p:cxnSp>
        <p:nvCxnSpPr>
          <p:cNvPr id="50" name="Straight Connector 49">
            <a:extLst>
              <a:ext uri="{FF2B5EF4-FFF2-40B4-BE49-F238E27FC236}">
                <a16:creationId xmlns:a16="http://schemas.microsoft.com/office/drawing/2014/main" id="{DDDCA1C6-42ED-4B3A-AF8F-2218592BB5F3}"/>
              </a:ext>
            </a:extLst>
          </p:cNvPr>
          <p:cNvCxnSpPr>
            <a:cxnSpLocks/>
          </p:cNvCxnSpPr>
          <p:nvPr/>
        </p:nvCxnSpPr>
        <p:spPr>
          <a:xfrm>
            <a:off x="5728563" y="4254758"/>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281DAB-1361-4F7B-B21C-838F40E3CFCD}"/>
              </a:ext>
            </a:extLst>
          </p:cNvPr>
          <p:cNvSpPr/>
          <p:nvPr/>
        </p:nvSpPr>
        <p:spPr bwMode="auto">
          <a:xfrm>
            <a:off x="5728562" y="4366358"/>
            <a:ext cx="896815" cy="46338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ight Brace 48">
            <a:extLst>
              <a:ext uri="{FF2B5EF4-FFF2-40B4-BE49-F238E27FC236}">
                <a16:creationId xmlns:a16="http://schemas.microsoft.com/office/drawing/2014/main" id="{7402C16B-CDA5-41D9-AD19-2F275A6C457B}"/>
              </a:ext>
            </a:extLst>
          </p:cNvPr>
          <p:cNvSpPr/>
          <p:nvPr/>
        </p:nvSpPr>
        <p:spPr>
          <a:xfrm>
            <a:off x="6762124" y="2399068"/>
            <a:ext cx="110932" cy="1855690"/>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22CBECF-647D-4E5B-8FA7-8BD72BCA00A6}"/>
              </a:ext>
            </a:extLst>
          </p:cNvPr>
          <p:cNvSpPr txBox="1"/>
          <p:nvPr/>
        </p:nvSpPr>
        <p:spPr>
          <a:xfrm>
            <a:off x="6836191" y="3171426"/>
            <a:ext cx="9893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+ 100%</a:t>
            </a:r>
            <a:endParaRPr kumimoji="0" lang="en-GB" sz="1400" b="0" i="0" u="none" strike="noStrike" kern="1200" cap="none" spc="0" normalizeH="0" baseline="0" noProof="0">
              <a:ln>
                <a:noFill/>
              </a:ln>
              <a:solidFill>
                <a:srgbClr val="1A1A1A"/>
              </a:solidFill>
              <a:effectLst/>
              <a:uLnTx/>
              <a:uFillTx/>
              <a:latin typeface="Segoe UI"/>
              <a:ea typeface="+mn-ea"/>
              <a:cs typeface="+mn-cs"/>
            </a:endParaRPr>
          </a:p>
        </p:txBody>
      </p:sp>
      <p:sp>
        <p:nvSpPr>
          <p:cNvPr id="6" name="TextBox 52">
            <a:extLst>
              <a:ext uri="{FF2B5EF4-FFF2-40B4-BE49-F238E27FC236}">
                <a16:creationId xmlns:a16="http://schemas.microsoft.com/office/drawing/2014/main" id="{556D93A3-9480-4999-ADF2-8A17376D0C7A}"/>
              </a:ext>
            </a:extLst>
          </p:cNvPr>
          <p:cNvSpPr txBox="1"/>
          <p:nvPr/>
        </p:nvSpPr>
        <p:spPr>
          <a:xfrm>
            <a:off x="8153040" y="1840845"/>
            <a:ext cx="309491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Productivity Suites (without desktop apps)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Chat-based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endParaRPr kumimoji="0" lang="en-GB" sz="1600" b="0" i="0" u="none" strike="noStrike" kern="1200" cap="none" spc="0" normalizeH="0" baseline="0" noProof="0">
              <a:ln>
                <a:noFill/>
              </a:ln>
              <a:solidFill>
                <a:srgbClr val="1A1A1A"/>
              </a:solidFill>
              <a:effectLst/>
              <a:uLnTx/>
              <a:uFillTx/>
              <a:latin typeface="Segoe UI"/>
              <a:ea typeface="+mn-ea"/>
              <a:cs typeface="+mn-cs"/>
            </a:endParaRPr>
          </a:p>
        </p:txBody>
      </p:sp>
      <p:sp>
        <p:nvSpPr>
          <p:cNvPr id="10" name="TextBox 13">
            <a:extLst>
              <a:ext uri="{FF2B5EF4-FFF2-40B4-BE49-F238E27FC236}">
                <a16:creationId xmlns:a16="http://schemas.microsoft.com/office/drawing/2014/main" id="{86C02305-F591-4EB4-999F-F6D9F99DF32A}"/>
              </a:ext>
            </a:extLst>
          </p:cNvPr>
          <p:cNvSpPr txBox="1"/>
          <p:nvPr/>
        </p:nvSpPr>
        <p:spPr>
          <a:xfrm>
            <a:off x="8153040" y="1345952"/>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pic>
        <p:nvPicPr>
          <p:cNvPr id="12" name="Picture 20">
            <a:extLst>
              <a:ext uri="{FF2B5EF4-FFF2-40B4-BE49-F238E27FC236}">
                <a16:creationId xmlns:a16="http://schemas.microsoft.com/office/drawing/2014/main" id="{21EFB9B4-E76D-4396-A831-7AEE6C9AAA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30463" y="2743212"/>
            <a:ext cx="791242" cy="411035"/>
          </a:xfrm>
          <a:prstGeom prst="rect">
            <a:avLst/>
          </a:prstGeom>
        </p:spPr>
      </p:pic>
      <p:sp>
        <p:nvSpPr>
          <p:cNvPr id="18" name="TextBox 31">
            <a:extLst>
              <a:ext uri="{FF2B5EF4-FFF2-40B4-BE49-F238E27FC236}">
                <a16:creationId xmlns:a16="http://schemas.microsoft.com/office/drawing/2014/main" id="{F0E8561C-ACA5-422B-8FB5-13733CB0870D}"/>
              </a:ext>
            </a:extLst>
          </p:cNvPr>
          <p:cNvSpPr txBox="1"/>
          <p:nvPr/>
        </p:nvSpPr>
        <p:spPr>
          <a:xfrm>
            <a:off x="9448701" y="2111361"/>
            <a:ext cx="2628319"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gradFill>
                <a:gsLst>
                  <a:gs pos="2917">
                    <a:srgbClr val="1A1A1A"/>
                  </a:gs>
                  <a:gs pos="30000">
                    <a:srgbClr val="1A1A1A"/>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endParaRPr lang="en-GB" sz="800" b="1">
              <a:gradFill>
                <a:gsLst>
                  <a:gs pos="2917">
                    <a:srgbClr val="1A1A1A"/>
                  </a:gs>
                  <a:gs pos="30000">
                    <a:srgbClr val="1A1A1A"/>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endPar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endPar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ea typeface="+mn-ea"/>
                <a:cs typeface="+mn-cs"/>
              </a:rPr>
              <a:t>$6.67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pic>
        <p:nvPicPr>
          <p:cNvPr id="21" name="Picture 9">
            <a:extLst>
              <a:ext uri="{FF2B5EF4-FFF2-40B4-BE49-F238E27FC236}">
                <a16:creationId xmlns:a16="http://schemas.microsoft.com/office/drawing/2014/main" id="{4AAE9CF3-F853-4961-BCFA-151D3898EE13}"/>
              </a:ext>
            </a:extLst>
          </p:cNvPr>
          <p:cNvPicPr>
            <a:picLocks noChangeAspect="1"/>
          </p:cNvPicPr>
          <p:nvPr/>
        </p:nvPicPr>
        <p:blipFill>
          <a:blip r:embed="rId4"/>
          <a:stretch>
            <a:fillRect/>
          </a:stretch>
        </p:blipFill>
        <p:spPr>
          <a:xfrm>
            <a:off x="8230462" y="2111361"/>
            <a:ext cx="1282766" cy="254013"/>
          </a:xfrm>
          <a:prstGeom prst="rect">
            <a:avLst/>
          </a:prstGeom>
        </p:spPr>
      </p:pic>
      <p:sp>
        <p:nvSpPr>
          <p:cNvPr id="30" name="Textfeld 29">
            <a:extLst>
              <a:ext uri="{FF2B5EF4-FFF2-40B4-BE49-F238E27FC236}">
                <a16:creationId xmlns:a16="http://schemas.microsoft.com/office/drawing/2014/main" id="{08DD6AEE-0879-4F55-B2A4-176212870FC1}"/>
              </a:ext>
            </a:extLst>
          </p:cNvPr>
          <p:cNvSpPr txBox="1"/>
          <p:nvPr/>
        </p:nvSpPr>
        <p:spPr>
          <a:xfrm>
            <a:off x="8153040" y="3186155"/>
            <a:ext cx="3391260" cy="1718419"/>
          </a:xfrm>
          <a:prstGeom prst="rect">
            <a:avLst/>
          </a:prstGeom>
          <a:noFill/>
        </p:spPr>
        <p:txBody>
          <a:bodyPr wrap="square">
            <a:spAutoFit/>
          </a:bodyPr>
          <a:lstStyle/>
          <a:p>
            <a:pPr marL="0" marR="0" lvl="0" indent="0" algn="l" defTabSz="895871" rtl="0" eaLnBrk="1" fontAlgn="auto" latinLnBrk="0" hangingPunct="1">
              <a:lnSpc>
                <a:spcPct val="100000"/>
              </a:lnSpc>
              <a:spcBef>
                <a:spcPts val="0"/>
              </a:spcBef>
              <a:spcAft>
                <a:spcPts val="200"/>
              </a:spcAft>
              <a:buClrTx/>
              <a:buSzTx/>
              <a:buFontTx/>
              <a:buNone/>
              <a:tabLst>
                <a:tab pos="3605213" algn="r"/>
              </a:tabLst>
              <a:defRPr/>
            </a:pPr>
            <a:r>
              <a:rPr lang="en-US" sz="1100">
                <a:gradFill>
                  <a:gsLst>
                    <a:gs pos="2917">
                      <a:srgbClr val="1A1A1A"/>
                    </a:gs>
                    <a:gs pos="30000">
                      <a:srgbClr val="1A1A1A"/>
                    </a:gs>
                  </a:gsLst>
                  <a:lin ang="5400000" scaled="0"/>
                </a:gradFill>
                <a:latin typeface="Segoe UI"/>
              </a:rPr>
              <a:t>Security, Identity and Device Management</a:t>
            </a:r>
            <a:r>
              <a:rPr lang="en-US" sz="1100" baseline="30000">
                <a:gradFill>
                  <a:gsLst>
                    <a:gs pos="2917">
                      <a:srgbClr val="1A1A1A"/>
                    </a:gs>
                    <a:gs pos="30000">
                      <a:srgbClr val="1A1A1A"/>
                    </a:gs>
                  </a:gsLst>
                  <a:lin ang="5400000" scaled="0"/>
                </a:gradFill>
                <a:latin typeface="Segoe UI"/>
              </a:rPr>
              <a:t>1</a:t>
            </a:r>
          </a:p>
          <a:p>
            <a:pPr marL="0" marR="0" lvl="0" indent="0" algn="l" defTabSz="895871" rtl="0" eaLnBrk="1" fontAlgn="auto" latinLnBrk="0" hangingPunct="1">
              <a:lnSpc>
                <a:spcPct val="100000"/>
              </a:lnSpc>
              <a:spcBef>
                <a:spcPts val="0"/>
              </a:spcBef>
              <a:spcAft>
                <a:spcPts val="200"/>
              </a:spcAft>
              <a:buClrTx/>
              <a:buSzTx/>
              <a:buFontTx/>
              <a:buNone/>
              <a:tabLst>
                <a:tab pos="3605213" algn="r"/>
              </a:tabLst>
              <a:defRPr/>
            </a:pPr>
            <a:endParaRPr lang="en-US" sz="1100">
              <a:gradFill>
                <a:gsLst>
                  <a:gs pos="2917">
                    <a:srgbClr val="1A1A1A"/>
                  </a:gs>
                  <a:gs pos="30000">
                    <a:srgbClr val="1A1A1A"/>
                  </a:gs>
                </a:gsLst>
                <a:lin ang="5400000" scaled="0"/>
              </a:gradFill>
              <a:latin typeface="Segoe UI"/>
            </a:endParaRP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lang="en-US" sz="1100">
                <a:gradFill>
                  <a:gsLst>
                    <a:gs pos="2917">
                      <a:srgbClr val="1A1A1A"/>
                    </a:gs>
                    <a:gs pos="30000">
                      <a:srgbClr val="1A1A1A"/>
                    </a:gs>
                  </a:gsLst>
                  <a:lin ang="5400000" scaled="0"/>
                </a:gradFill>
                <a:latin typeface="Segoe UI"/>
              </a:rPr>
              <a:t>Remote access solutions	 </a:t>
            </a:r>
            <a:r>
              <a:rPr lang="en-US" sz="1200" b="1">
                <a:gradFill>
                  <a:gsLst>
                    <a:gs pos="2917">
                      <a:srgbClr val="1A1A1A"/>
                    </a:gs>
                    <a:gs pos="30000">
                      <a:srgbClr val="1A1A1A"/>
                    </a:gs>
                  </a:gsLst>
                  <a:lin ang="5400000" scaled="0"/>
                </a:gradFill>
                <a:latin typeface="Segoe UI"/>
              </a:rPr>
              <a:t>$5.00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lang="en-US" sz="1100">
                <a:gradFill>
                  <a:gsLst>
                    <a:gs pos="2917">
                      <a:srgbClr val="1A1A1A"/>
                    </a:gs>
                    <a:gs pos="30000">
                      <a:srgbClr val="1A1A1A"/>
                    </a:gs>
                  </a:gsLst>
                  <a:lin ang="5400000" scaled="0"/>
                </a:gradFill>
                <a:latin typeface="Segoe UI"/>
              </a:rPr>
              <a:t>Advanced Email protection   	 </a:t>
            </a:r>
            <a:r>
              <a:rPr lang="en-US" sz="1200" b="1">
                <a:gradFill>
                  <a:gsLst>
                    <a:gs pos="2917">
                      <a:srgbClr val="1A1A1A"/>
                    </a:gs>
                    <a:gs pos="30000">
                      <a:srgbClr val="1A1A1A"/>
                    </a:gs>
                  </a:gsLst>
                  <a:lin ang="5400000" scaled="0"/>
                </a:gradFill>
                <a:latin typeface="Segoe UI"/>
              </a:rPr>
              <a:t>$5</a:t>
            </a:r>
            <a:r>
              <a:rPr lang="en-US" sz="1100" b="1">
                <a:gradFill>
                  <a:gsLst>
                    <a:gs pos="2917">
                      <a:srgbClr val="1A1A1A"/>
                    </a:gs>
                    <a:gs pos="30000">
                      <a:srgbClr val="1A1A1A"/>
                    </a:gs>
                  </a:gsLst>
                  <a:lin ang="5400000" scaled="0"/>
                </a:gradFill>
                <a:latin typeface="Segoe UI"/>
              </a:rPr>
              <a:t>.00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lang="en-US" sz="1100">
                <a:gradFill>
                  <a:gsLst>
                    <a:gs pos="2917">
                      <a:srgbClr val="1A1A1A"/>
                    </a:gs>
                    <a:gs pos="30000">
                      <a:srgbClr val="1A1A1A"/>
                    </a:gs>
                  </a:gsLst>
                  <a:lin ang="5400000" scaled="0"/>
                </a:gradFill>
                <a:latin typeface="Segoe UI"/>
              </a:rPr>
              <a:t>Single Sign-On   	 </a:t>
            </a:r>
            <a:r>
              <a:rPr lang="en-US" sz="1200" b="1">
                <a:gradFill>
                  <a:gsLst>
                    <a:gs pos="2917">
                      <a:srgbClr val="1A1A1A"/>
                    </a:gs>
                    <a:gs pos="30000">
                      <a:srgbClr val="1A1A1A"/>
                    </a:gs>
                  </a:gsLst>
                  <a:lin ang="5400000" scaled="0"/>
                </a:gradFill>
                <a:latin typeface="Segoe UI"/>
              </a:rPr>
              <a:t>$2.00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lang="en-US" sz="1100">
                <a:gradFill>
                  <a:gsLst>
                    <a:gs pos="2917">
                      <a:srgbClr val="1A1A1A"/>
                    </a:gs>
                    <a:gs pos="30000">
                      <a:srgbClr val="1A1A1A"/>
                    </a:gs>
                  </a:gsLst>
                  <a:lin ang="5400000" scaled="0"/>
                </a:gradFill>
                <a:latin typeface="Segoe UI"/>
              </a:rPr>
              <a:t>Conditional Access+ MFA  	 </a:t>
            </a:r>
            <a:r>
              <a:rPr lang="en-US" sz="1200" b="1">
                <a:gradFill>
                  <a:gsLst>
                    <a:gs pos="2917">
                      <a:srgbClr val="1A1A1A"/>
                    </a:gs>
                    <a:gs pos="30000">
                      <a:srgbClr val="1A1A1A"/>
                    </a:gs>
                  </a:gsLst>
                  <a:lin ang="5400000" scaled="0"/>
                </a:gradFill>
                <a:latin typeface="Segoe UI"/>
              </a:rPr>
              <a:t>$6.00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lang="en-US" sz="1100">
                <a:gradFill>
                  <a:gsLst>
                    <a:gs pos="2917">
                      <a:srgbClr val="1A1A1A"/>
                    </a:gs>
                    <a:gs pos="30000">
                      <a:srgbClr val="1A1A1A"/>
                    </a:gs>
                  </a:gsLst>
                  <a:lin ang="5400000" scaled="0"/>
                </a:gradFill>
                <a:latin typeface="Segoe UI"/>
              </a:rPr>
              <a:t>Endpoint anti-virus protection   </a:t>
            </a:r>
            <a:r>
              <a:rPr lang="en-US" sz="1200" b="1">
                <a:gradFill>
                  <a:gsLst>
                    <a:gs pos="2917">
                      <a:srgbClr val="1A1A1A"/>
                    </a:gs>
                    <a:gs pos="30000">
                      <a:srgbClr val="1A1A1A"/>
                    </a:gs>
                  </a:gsLst>
                  <a:lin ang="5400000" scaled="0"/>
                </a:gradFill>
                <a:latin typeface="Segoe UI"/>
              </a:rPr>
              <a:t>	 $3</a:t>
            </a:r>
            <a:r>
              <a:rPr lang="en-US" sz="1100" b="1">
                <a:gradFill>
                  <a:gsLst>
                    <a:gs pos="2917">
                      <a:srgbClr val="1A1A1A"/>
                    </a:gs>
                    <a:gs pos="30000">
                      <a:srgbClr val="1A1A1A"/>
                    </a:gs>
                  </a:gsLst>
                  <a:lin ang="5400000" scaled="0"/>
                </a:gradFill>
                <a:latin typeface="Segoe UI"/>
              </a:rPr>
              <a:t>.00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lang="en-US" sz="1100">
                <a:gradFill>
                  <a:gsLst>
                    <a:gs pos="2917">
                      <a:srgbClr val="1A1A1A"/>
                    </a:gs>
                    <a:gs pos="30000">
                      <a:srgbClr val="1A1A1A"/>
                    </a:gs>
                  </a:gsLst>
                  <a:lin ang="5400000" scaled="0"/>
                </a:gradFill>
                <a:latin typeface="Segoe UI"/>
              </a:rPr>
              <a:t>Device management  </a:t>
            </a:r>
            <a:r>
              <a:rPr lang="en-US" sz="1200">
                <a:gradFill>
                  <a:gsLst>
                    <a:gs pos="2917">
                      <a:srgbClr val="1A1A1A"/>
                    </a:gs>
                    <a:gs pos="30000">
                      <a:srgbClr val="1A1A1A"/>
                    </a:gs>
                  </a:gsLst>
                  <a:lin ang="5400000" scaled="0"/>
                </a:gradFill>
                <a:latin typeface="Segoe UI"/>
              </a:rPr>
              <a:t> 	 </a:t>
            </a:r>
            <a:r>
              <a:rPr lang="en-US" sz="1200" b="1">
                <a:gradFill>
                  <a:gsLst>
                    <a:gs pos="2917">
                      <a:srgbClr val="1A1A1A"/>
                    </a:gs>
                    <a:gs pos="30000">
                      <a:srgbClr val="1A1A1A"/>
                    </a:gs>
                  </a:gsLst>
                  <a:lin ang="5400000" scaled="0"/>
                </a:gradFill>
                <a:latin typeface="Segoe UI"/>
              </a:rPr>
              <a:t>$4</a:t>
            </a:r>
            <a:r>
              <a:rPr lang="en-US" sz="1100" b="1">
                <a:gradFill>
                  <a:gsLst>
                    <a:gs pos="2917">
                      <a:srgbClr val="1A1A1A"/>
                    </a:gs>
                    <a:gs pos="30000">
                      <a:srgbClr val="1A1A1A"/>
                    </a:gs>
                  </a:gsLst>
                  <a:lin ang="5400000" scaled="0"/>
                </a:gradFill>
                <a:latin typeface="Segoe UI"/>
              </a:rPr>
              <a:t>.00</a:t>
            </a:r>
          </a:p>
        </p:txBody>
      </p:sp>
      <p:sp>
        <p:nvSpPr>
          <p:cNvPr id="32" name="Textfeld 31">
            <a:extLst>
              <a:ext uri="{FF2B5EF4-FFF2-40B4-BE49-F238E27FC236}">
                <a16:creationId xmlns:a16="http://schemas.microsoft.com/office/drawing/2014/main" id="{DB606E9A-4774-4319-8427-41412C8529FF}"/>
              </a:ext>
            </a:extLst>
          </p:cNvPr>
          <p:cNvSpPr txBox="1"/>
          <p:nvPr/>
        </p:nvSpPr>
        <p:spPr>
          <a:xfrm>
            <a:off x="8185144" y="4949446"/>
            <a:ext cx="3359156" cy="1077218"/>
          </a:xfrm>
          <a:prstGeom prst="rect">
            <a:avLst/>
          </a:prstGeom>
          <a:noFill/>
        </p:spPr>
        <p:txBody>
          <a:bodyPr wrap="squar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UI" panose="020B0502040204020203" pitchFamily="34" charset="0"/>
                <a:ea typeface="+mn-ea"/>
                <a:cs typeface="Segoe UI" panose="020B0502040204020203" pitchFamily="34" charset="0"/>
              </a:rPr>
              <a:t>1 </a:t>
            </a: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Estimates based on published prices </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Single Sign On– Okta $2; Adaptive MFA (Conditional Access+ MFA) – Okta $6 </a:t>
            </a:r>
            <a:endPar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Device Management - IBM </a:t>
            </a:r>
            <a:r>
              <a:rPr kumimoji="0" lang="en-AU" sz="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MaaS</a:t>
            </a:r>
            <a:r>
              <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360- $4.00, Endpoint Protection – Kaspersky - $3.38, Proofpoint email protection - $5</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Remote Access: Windows Terminal server CAL ($199 perpetual per user; over 3 years – per month would be around $5); TeamViewer - $49 per user per month</a:t>
            </a:r>
            <a:endParaRPr lang="de-DE" sz="800"/>
          </a:p>
        </p:txBody>
      </p:sp>
      <p:sp>
        <p:nvSpPr>
          <p:cNvPr id="11" name="Rechteck 10">
            <a:extLst>
              <a:ext uri="{FF2B5EF4-FFF2-40B4-BE49-F238E27FC236}">
                <a16:creationId xmlns:a16="http://schemas.microsoft.com/office/drawing/2014/main" id="{72A5B811-B345-4470-B15D-59EF0225A535}"/>
              </a:ext>
            </a:extLst>
          </p:cNvPr>
          <p:cNvSpPr/>
          <p:nvPr/>
        </p:nvSpPr>
        <p:spPr bwMode="auto">
          <a:xfrm>
            <a:off x="8185145" y="1863165"/>
            <a:ext cx="3346081" cy="61247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hteck 13">
            <a:extLst>
              <a:ext uri="{FF2B5EF4-FFF2-40B4-BE49-F238E27FC236}">
                <a16:creationId xmlns:a16="http://schemas.microsoft.com/office/drawing/2014/main" id="{462EF3C2-5055-4899-A4F8-32B3A6C19C4E}"/>
              </a:ext>
            </a:extLst>
          </p:cNvPr>
          <p:cNvSpPr/>
          <p:nvPr/>
        </p:nvSpPr>
        <p:spPr bwMode="auto">
          <a:xfrm>
            <a:off x="8185144" y="2529582"/>
            <a:ext cx="3346081" cy="557757"/>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5">
            <a:extLst>
              <a:ext uri="{FF2B5EF4-FFF2-40B4-BE49-F238E27FC236}">
                <a16:creationId xmlns:a16="http://schemas.microsoft.com/office/drawing/2014/main" id="{27286B3B-FA86-49D9-8022-2B67113DF88E}"/>
              </a:ext>
            </a:extLst>
          </p:cNvPr>
          <p:cNvSpPr/>
          <p:nvPr/>
        </p:nvSpPr>
        <p:spPr bwMode="auto">
          <a:xfrm>
            <a:off x="8185144" y="3141283"/>
            <a:ext cx="3346081" cy="1763291"/>
          </a:xfrm>
          <a:prstGeom prst="rect">
            <a:avLst/>
          </a:prstGeom>
          <a:no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4894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3333413"/>
            <a:chOff x="585216" y="1649945"/>
            <a:chExt cx="7096841" cy="3333413"/>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Questions?</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28438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000000"/>
                  </a:solidFill>
                  <a:effectLst/>
                  <a:uLnTx/>
                  <a:uFillTx/>
                  <a:latin typeface="+mj-lt"/>
                  <a:ea typeface="+mn-ea"/>
                  <a:cs typeface="Segoe UI Semilight" panose="020B0402040204020203" pitchFamily="34" charset="0"/>
                </a:rPr>
                <a:t>Q: “I’m not sure that the costs of a security breach warrant the expense of new software.”</a:t>
              </a:r>
              <a:endParaRPr lang="en-US" sz="1400" i="1">
                <a:latin typeface="+mj-lt"/>
              </a:endParaRP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 Research shows that the average cost of a security attack for small businesses is around $149,000.</a:t>
              </a:r>
              <a:r>
                <a:rPr kumimoji="0" lang="en-US" sz="1400" b="0" i="0" u="none" strike="noStrike" kern="1200" cap="none" spc="0" normalizeH="0" baseline="30000" noProof="0">
                  <a:ln>
                    <a:noFill/>
                  </a:ln>
                  <a:solidFill>
                    <a:srgbClr val="000000"/>
                  </a:solidFill>
                  <a:effectLst/>
                  <a:uLnTx/>
                  <a:uFillTx/>
                  <a:latin typeface="Segoe UI"/>
                  <a:ea typeface="+mn-ea"/>
                  <a:cs typeface="Segoe UI Semilight" panose="020B0402040204020203" pitchFamily="34" charset="0"/>
                </a:rPr>
                <a:t>1</a:t>
              </a: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That is a significant financial impact. Another concern is that 50% of small businesses have experienced an attack in the last year.</a:t>
              </a:r>
              <a:r>
                <a:rPr kumimoji="0" lang="en-US" sz="1400" b="0" i="0" u="none" strike="noStrike" kern="1200" cap="none" spc="0" normalizeH="0" baseline="30000" noProof="0">
                  <a:ln>
                    <a:noFill/>
                  </a:ln>
                  <a:solidFill>
                    <a:srgbClr val="000000"/>
                  </a:solidFill>
                  <a:effectLst/>
                  <a:uLnTx/>
                  <a:uFillTx/>
                  <a:latin typeface="Segoe UI"/>
                  <a:ea typeface="+mn-ea"/>
                  <a:cs typeface="Segoe UI Semilight" panose="020B0402040204020203" pitchFamily="34" charset="0"/>
                </a:rPr>
                <a:t>2</a:t>
              </a: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It’s certainly understandable to be wary of new expenses, especially now, but the cost of a cyberattack or data breach can far outweigh the additional expense of the robust security features included in Microsoft 365 Business Premium.</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endParaRPr lang="en-US" sz="1400">
                <a:latin typeface="Segoe UI"/>
              </a:endParaRP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000000"/>
                  </a:solidFill>
                  <a:effectLst/>
                  <a:uLnTx/>
                  <a:uFillTx/>
                  <a:latin typeface="+mj-lt"/>
                  <a:ea typeface="+mn-ea"/>
                  <a:cs typeface="Segoe UI Semilight" panose="020B0402040204020203" pitchFamily="34" charset="0"/>
                </a:rPr>
                <a:t>Q: “I’m concerned about training and implementation costs.”</a:t>
              </a:r>
              <a:endParaRPr lang="en-US" sz="1400" i="1">
                <a:latin typeface="+mj-lt"/>
              </a:endParaRP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a:latin typeface="Segoe UI"/>
                </a:rPr>
                <a:t>A: Office integration enables your workers to use the Office apps that are deeply familiar to many—like Word, Excel, PowerPoint, Outlook, etc. New software makes remote work more available to employees, which is critical for maintaining productivity in the current economic landscape.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a:latin typeface="Segoe UI"/>
                </a:rPr>
                <a:t>Microsoft 365 brings together videoconferencing, chat, file storage, and document editing all in one place with Microsoft Teams – which makes training easier when compared to using separate applications from different vendors. </a:t>
              </a: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 name="Textfeld 7">
            <a:extLst>
              <a:ext uri="{FF2B5EF4-FFF2-40B4-BE49-F238E27FC236}">
                <a16:creationId xmlns:a16="http://schemas.microsoft.com/office/drawing/2014/main" id="{395537ED-2B35-4FA6-AC71-C61E213860A3}"/>
              </a:ext>
            </a:extLst>
          </p:cNvPr>
          <p:cNvSpPr txBox="1"/>
          <p:nvPr/>
        </p:nvSpPr>
        <p:spPr>
          <a:xfrm>
            <a:off x="588261" y="6250963"/>
            <a:ext cx="4005262" cy="369332"/>
          </a:xfrm>
          <a:prstGeom prst="rect">
            <a:avLst/>
          </a:prstGeom>
          <a:noFill/>
        </p:spPr>
        <p:txBody>
          <a:bodyPr wrap="square">
            <a:spAutoFit/>
          </a:bodyPr>
          <a:lstStyle/>
          <a:p>
            <a:r>
              <a:rPr lang="en-US" sz="900" baseline="30000"/>
              <a:t>1</a:t>
            </a:r>
            <a:r>
              <a:rPr lang="en-US" sz="900"/>
              <a:t> </a:t>
            </a:r>
            <a:r>
              <a:rPr lang="en-US" sz="900">
                <a:hlinkClick r:id="rId3"/>
              </a:rPr>
              <a:t>US and Canada avg recovery costs, Kaspersky Lab Report </a:t>
            </a:r>
            <a:endParaRPr lang="en-US" sz="900"/>
          </a:p>
          <a:p>
            <a:r>
              <a:rPr lang="en-US" sz="900" baseline="30000"/>
              <a:t>2</a:t>
            </a:r>
            <a:r>
              <a:rPr lang="en-US" sz="900"/>
              <a:t> 2018 7 Microsoft commissioned Forrester Research, 2020</a:t>
            </a:r>
            <a:endParaRPr lang="de-DE" sz="900"/>
          </a:p>
        </p:txBody>
      </p:sp>
    </p:spTree>
    <p:extLst>
      <p:ext uri="{BB962C8B-B14F-4D97-AF65-F5344CB8AC3E}">
        <p14:creationId xmlns:p14="http://schemas.microsoft.com/office/powerpoint/2010/main" val="181702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3.7037E-7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2">
            <a:extLst>
              <a:ext uri="{FF2B5EF4-FFF2-40B4-BE49-F238E27FC236}">
                <a16:creationId xmlns:a16="http://schemas.microsoft.com/office/drawing/2014/main" id="{001E100D-DE11-434D-9D72-F621E9D92B9E}"/>
              </a:ext>
            </a:extLst>
          </p:cNvPr>
          <p:cNvGraphicFramePr>
            <a:graphicFrameLocks noGrp="1"/>
          </p:cNvGraphicFramePr>
          <p:nvPr/>
        </p:nvGraphicFramePr>
        <p:xfrm>
          <a:off x="2365319" y="1285409"/>
          <a:ext cx="9000000" cy="4038976"/>
        </p:xfrm>
        <a:graphic>
          <a:graphicData uri="http://schemas.openxmlformats.org/drawingml/2006/table">
            <a:tbl>
              <a:tblPr firstRow="1" bandRow="1"/>
              <a:tblGrid>
                <a:gridCol w="2765551">
                  <a:extLst>
                    <a:ext uri="{9D8B030D-6E8A-4147-A177-3AD203B41FA5}">
                      <a16:colId xmlns:a16="http://schemas.microsoft.com/office/drawing/2014/main" val="4072212175"/>
                    </a:ext>
                  </a:extLst>
                </a:gridCol>
                <a:gridCol w="3074420">
                  <a:extLst>
                    <a:ext uri="{9D8B030D-6E8A-4147-A177-3AD203B41FA5}">
                      <a16:colId xmlns:a16="http://schemas.microsoft.com/office/drawing/2014/main" val="611929050"/>
                    </a:ext>
                  </a:extLst>
                </a:gridCol>
                <a:gridCol w="3160029">
                  <a:extLst>
                    <a:ext uri="{9D8B030D-6E8A-4147-A177-3AD203B41FA5}">
                      <a16:colId xmlns:a16="http://schemas.microsoft.com/office/drawing/2014/main" val="2329456530"/>
                    </a:ext>
                  </a:extLst>
                </a:gridCol>
              </a:tblGrid>
              <a:tr h="1308322">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600" b="1" kern="1200">
                          <a:solidFill>
                            <a:srgbClr val="0070C0"/>
                          </a:solidFill>
                          <a:latin typeface="Segoe UI"/>
                          <a:ea typeface="+mn-ea"/>
                          <a:cs typeface="+mn-cs"/>
                        </a:rPr>
                        <a:t>WE SMB Mid-Market Upsell</a:t>
                      </a: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M365 BP</a:t>
                      </a:r>
                      <a:endParaRPr lang="en-US" sz="1600" b="1" kern="1200">
                        <a:solidFill>
                          <a:schemeClr val="tx1"/>
                        </a:solidFill>
                        <a:latin typeface="+mn-lt"/>
                        <a:ea typeface="+mn-ea"/>
                        <a:cs typeface="+mn-cs"/>
                      </a:endParaRP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M365 BP + Business Voice / Phone System</a:t>
                      </a:r>
                      <a:endParaRPr lang="en-US" sz="1800" b="0" kern="1200">
                        <a:solidFill>
                          <a:schemeClr val="tx1"/>
                        </a:solidFill>
                        <a:latin typeface="+mn-lt"/>
                        <a:ea typeface="+mn-ea"/>
                        <a:cs typeface="+mn-cs"/>
                      </a:endParaRP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1288294882"/>
                  </a:ext>
                </a:extLst>
              </a:tr>
              <a:tr h="1327638">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AAD</a:t>
                      </a:r>
                    </a:p>
                    <a:p>
                      <a:pPr marL="0" marR="0" lvl="0" indent="0" algn="ctr" defTabSz="914367" rtl="0" eaLnBrk="1" fontAlgn="auto" latinLnBrk="0" hangingPunct="1">
                        <a:lnSpc>
                          <a:spcPct val="100000"/>
                        </a:lnSpc>
                        <a:spcBef>
                          <a:spcPts val="0"/>
                        </a:spcBef>
                        <a:spcAft>
                          <a:spcPts val="0"/>
                        </a:spcAft>
                        <a:buClrTx/>
                        <a:buSzTx/>
                        <a:buFontTx/>
                        <a:buNone/>
                        <a:tabLst/>
                        <a:defRPr/>
                      </a:pPr>
                      <a:endParaRPr lang="en-US" sz="1600" b="1" kern="1200">
                        <a:solidFill>
                          <a:schemeClr val="tx1"/>
                        </a:solidFill>
                        <a:latin typeface="+mn-lt"/>
                        <a:ea typeface="+mn-ea"/>
                        <a:cs typeface="+mn-cs"/>
                      </a:endParaRPr>
                    </a:p>
                  </a:txBody>
                  <a:tcPr anchor="ctr">
                    <a:lnL w="12700" cmpd="sng">
                      <a:solidFill>
                        <a:srgbClr val="282828"/>
                      </a:solidFill>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M365 BS + </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Defender for O365</a:t>
                      </a:r>
                      <a:endParaRPr lang="en-US" sz="1800" b="0" kern="1200">
                        <a:solidFill>
                          <a:schemeClr val="tx1"/>
                        </a:solidFill>
                        <a:latin typeface="Segoe UI"/>
                        <a:ea typeface="+mn-ea"/>
                        <a:cs typeface="+mn-cs"/>
                      </a:endParaRPr>
                    </a:p>
                  </a:txBody>
                  <a:tcPr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M365 BS + Defender for O365 + Business Voice</a:t>
                      </a:r>
                      <a:endParaRPr lang="en-US" sz="1800" b="0" kern="1200">
                        <a:solidFill>
                          <a:schemeClr val="tx1"/>
                        </a:solidFill>
                        <a:latin typeface="Segoe UI"/>
                        <a:ea typeface="+mn-ea"/>
                        <a:cs typeface="+mn-cs"/>
                      </a:endParaRPr>
                    </a:p>
                  </a:txBody>
                  <a:tcPr anchor="ctr">
                    <a:lnL w="12700" cap="flat" cmpd="sng" algn="ctr">
                      <a:solidFill>
                        <a:srgbClr val="282828"/>
                      </a:solidFill>
                      <a:prstDash val="solid"/>
                      <a:round/>
                      <a:headEnd type="none" w="med" len="med"/>
                      <a:tailEnd type="none" w="med" len="med"/>
                    </a:lnL>
                    <a:lnR w="12700" cmpd="sng">
                      <a:solidFill>
                        <a:srgbClr val="282828"/>
                      </a:solidFill>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2001641136"/>
                  </a:ext>
                </a:extLst>
              </a:tr>
              <a:tr h="1403016">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On-Prem, stand server, M365 BB, Apps for B</a:t>
                      </a:r>
                      <a:endParaRPr lang="en-US" sz="900" b="0" u="none" strike="noStrike">
                        <a:solidFill>
                          <a:schemeClr val="tx1"/>
                        </a:solidFill>
                        <a:effectLst/>
                      </a:endParaRPr>
                    </a:p>
                  </a:txBody>
                  <a:tcPr anchor="ctr">
                    <a:lnL w="12700" cmpd="sng">
                      <a:solidFill>
                        <a:srgbClr val="282828"/>
                      </a:solidFill>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M365 BS</a:t>
                      </a:r>
                    </a:p>
                  </a:txBody>
                  <a:tcPr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M365 BS</a:t>
                      </a:r>
                      <a:br>
                        <a:rPr lang="en-US" sz="1600" b="1" kern="1200">
                          <a:solidFill>
                            <a:schemeClr val="tx1"/>
                          </a:solidFill>
                          <a:latin typeface="+mn-lt"/>
                          <a:ea typeface="+mn-ea"/>
                          <a:cs typeface="+mn-cs"/>
                        </a:rPr>
                      </a:br>
                      <a:r>
                        <a:rPr lang="en-US" sz="1600" b="1" kern="1200">
                          <a:solidFill>
                            <a:schemeClr val="tx1"/>
                          </a:solidFill>
                          <a:latin typeface="+mn-lt"/>
                          <a:ea typeface="+mn-ea"/>
                          <a:cs typeface="+mn-cs"/>
                        </a:rPr>
                        <a:t>+ Business Voice  </a:t>
                      </a:r>
                      <a:endParaRPr lang="en-US" sz="1800" b="0" kern="1200">
                        <a:solidFill>
                          <a:schemeClr val="tx1"/>
                        </a:solidFill>
                        <a:latin typeface="+mn-lt"/>
                        <a:ea typeface="+mn-ea"/>
                        <a:cs typeface="+mn-cs"/>
                      </a:endParaRPr>
                    </a:p>
                  </a:txBody>
                  <a:tcPr anchor="ctr">
                    <a:lnL w="12700" cap="flat" cmpd="sng" algn="ctr">
                      <a:solidFill>
                        <a:srgbClr val="282828"/>
                      </a:solidFill>
                      <a:prstDash val="solid"/>
                      <a:round/>
                      <a:headEnd type="none" w="med" len="med"/>
                      <a:tailEnd type="none" w="med" len="med"/>
                    </a:lnL>
                    <a:lnR w="12700" cmpd="sng">
                      <a:solidFill>
                        <a:srgbClr val="282828"/>
                      </a:solidFill>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365272291"/>
                  </a:ext>
                </a:extLst>
              </a:tr>
            </a:tbl>
          </a:graphicData>
        </a:graphic>
      </p:graphicFrame>
      <p:sp>
        <p:nvSpPr>
          <p:cNvPr id="53" name="TextBox 52">
            <a:extLst>
              <a:ext uri="{FF2B5EF4-FFF2-40B4-BE49-F238E27FC236}">
                <a16:creationId xmlns:a16="http://schemas.microsoft.com/office/drawing/2014/main" id="{0AE1A604-F230-4866-AD7A-12F63B0B7C38}"/>
              </a:ext>
            </a:extLst>
          </p:cNvPr>
          <p:cNvSpPr txBox="1"/>
          <p:nvPr/>
        </p:nvSpPr>
        <p:spPr>
          <a:xfrm>
            <a:off x="4642835" y="6271398"/>
            <a:ext cx="44213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B53BC"/>
                </a:solidFill>
                <a:effectLst/>
                <a:uLnTx/>
                <a:uFillTx/>
                <a:latin typeface="Segoe UI"/>
                <a:ea typeface="+mn-ea"/>
                <a:cs typeface="+mn-cs"/>
              </a:rPr>
              <a:t>Teams Upsell </a:t>
            </a:r>
            <a:r>
              <a:rPr kumimoji="0" lang="en-US" sz="2400" b="1" i="0" u="none" strike="noStrike" kern="1200" cap="none" spc="0" normalizeH="0" baseline="0" noProof="0">
                <a:ln>
                  <a:noFill/>
                </a:ln>
                <a:solidFill>
                  <a:srgbClr val="4B53BC"/>
                </a:solidFill>
                <a:effectLst/>
                <a:uLnTx/>
                <a:uFillTx/>
                <a:latin typeface="Segoe UI"/>
                <a:ea typeface="+mn-ea"/>
                <a:cs typeface="+mn-cs"/>
                <a:sym typeface="Wingdings" panose="05000000000000000000" pitchFamily="2" charset="2"/>
              </a:rPr>
              <a:t> </a:t>
            </a:r>
            <a:endParaRPr kumimoji="0" lang="en-US" sz="2400" b="1" i="0" u="none" strike="noStrike" kern="1200" cap="none" spc="0" normalizeH="0" baseline="0" noProof="0">
              <a:ln>
                <a:noFill/>
              </a:ln>
              <a:solidFill>
                <a:srgbClr val="4B53BC"/>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DE409402-067E-42BE-9D16-0AD6AF26AB0D}"/>
              </a:ext>
            </a:extLst>
          </p:cNvPr>
          <p:cNvSpPr txBox="1"/>
          <p:nvPr/>
        </p:nvSpPr>
        <p:spPr>
          <a:xfrm rot="16200000">
            <a:off x="-808037" y="3198668"/>
            <a:ext cx="26946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Security Upsell </a:t>
            </a:r>
            <a:r>
              <a:rPr kumimoji="0" lang="en-US" sz="2400" b="1" i="0" u="none" strike="noStrike" kern="1200" cap="none" spc="0" normalizeH="0" baseline="0" noProof="0">
                <a:ln>
                  <a:noFill/>
                </a:ln>
                <a:solidFill>
                  <a:srgbClr val="0078D4"/>
                </a:solidFill>
                <a:effectLst/>
                <a:uLnTx/>
                <a:uFillTx/>
                <a:latin typeface="Segoe UI"/>
                <a:ea typeface="+mn-ea"/>
                <a:cs typeface="+mn-cs"/>
                <a:sym typeface="Wingdings" panose="05000000000000000000" pitchFamily="2" charset="2"/>
              </a:rPr>
              <a:t> </a:t>
            </a:r>
            <a:endParaRPr kumimoji="0" lang="en-US" sz="3200" b="1" i="0" u="none" strike="noStrike" kern="1200" cap="none" spc="0" normalizeH="0" baseline="0" noProof="0">
              <a:ln>
                <a:noFill/>
              </a:ln>
              <a:solidFill>
                <a:srgbClr val="0078D4"/>
              </a:solidFill>
              <a:effectLst/>
              <a:uLnTx/>
              <a:uFillTx/>
              <a:latin typeface="Segoe UI"/>
              <a:ea typeface="+mn-ea"/>
              <a:cs typeface="+mn-cs"/>
            </a:endParaRPr>
          </a:p>
        </p:txBody>
      </p:sp>
      <p:sp>
        <p:nvSpPr>
          <p:cNvPr id="55" name="Title 2">
            <a:extLst>
              <a:ext uri="{FF2B5EF4-FFF2-40B4-BE49-F238E27FC236}">
                <a16:creationId xmlns:a16="http://schemas.microsoft.com/office/drawing/2014/main" id="{5F1D2748-06CB-4EF8-B6CE-CA44C3D995AE}"/>
              </a:ext>
            </a:extLst>
          </p:cNvPr>
          <p:cNvSpPr txBox="1">
            <a:spLocks/>
          </p:cNvSpPr>
          <p:nvPr/>
        </p:nvSpPr>
        <p:spPr>
          <a:xfrm>
            <a:off x="308461" y="184840"/>
            <a:ext cx="11575077" cy="880445"/>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47" normalizeH="0" baseline="0" noProof="0">
                <a:ln w="3175">
                  <a:noFill/>
                </a:ln>
                <a:solidFill>
                  <a:srgbClr val="000000"/>
                </a:solidFill>
                <a:effectLst/>
                <a:uLnTx/>
                <a:uFillTx/>
                <a:latin typeface="Segoe UI Semibold"/>
                <a:ea typeface="+mn-ea"/>
                <a:cs typeface="Segoe UI" pitchFamily="34" charset="0"/>
              </a:rPr>
              <a:t>Business Portfolio Upsell Framework</a:t>
            </a:r>
          </a:p>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147" normalizeH="0" baseline="0" noProof="0">
                <a:ln w="3175">
                  <a:noFill/>
                </a:ln>
                <a:solidFill>
                  <a:prstClr val="black"/>
                </a:solidFill>
                <a:effectLst/>
                <a:uLnTx/>
                <a:uFillTx/>
                <a:latin typeface="Segoe UI Semibold"/>
                <a:ea typeface="+mn-ea"/>
                <a:cs typeface="Segoe UI" pitchFamily="34" charset="0"/>
              </a:rPr>
              <a:t>Based on Land &amp; Expand (LXP) </a:t>
            </a:r>
            <a:endParaRPr kumimoji="0" lang="en-US" sz="2000" b="0" i="0" u="none" strike="noStrike" kern="1200" cap="none" spc="-147" normalizeH="0" baseline="0" noProof="0">
              <a:ln w="3175">
                <a:noFill/>
              </a:ln>
              <a:solidFill>
                <a:srgbClr val="00B050"/>
              </a:solidFill>
              <a:effectLst/>
              <a:uLnTx/>
              <a:uFillTx/>
              <a:latin typeface="Segoe UI"/>
              <a:ea typeface="+mn-ea"/>
              <a:cs typeface="Segoe UI" pitchFamily="34" charset="0"/>
            </a:endParaRPr>
          </a:p>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147" normalizeH="0" baseline="0" noProof="0">
              <a:ln w="3175">
                <a:noFill/>
              </a:ln>
              <a:solidFill>
                <a:srgbClr val="000000"/>
              </a:solidFill>
              <a:effectLst/>
              <a:uLnTx/>
              <a:uFillTx/>
              <a:latin typeface="Segoe UI Semibold"/>
              <a:ea typeface="+mn-ea"/>
              <a:cs typeface="Segoe UI" pitchFamily="34" charset="0"/>
            </a:endParaRPr>
          </a:p>
        </p:txBody>
      </p:sp>
      <p:sp>
        <p:nvSpPr>
          <p:cNvPr id="56" name="TextBox 55">
            <a:extLst>
              <a:ext uri="{FF2B5EF4-FFF2-40B4-BE49-F238E27FC236}">
                <a16:creationId xmlns:a16="http://schemas.microsoft.com/office/drawing/2014/main" id="{FEA6C3CC-98B9-483E-8D49-840D32EAD5D8}"/>
              </a:ext>
            </a:extLst>
          </p:cNvPr>
          <p:cNvSpPr txBox="1"/>
          <p:nvPr/>
        </p:nvSpPr>
        <p:spPr>
          <a:xfrm>
            <a:off x="8382091" y="5880037"/>
            <a:ext cx="2242348"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 Voice</a:t>
            </a:r>
            <a:endParaRPr kumimoji="0" lang="en-US" sz="1100" b="1" i="0" u="none" strike="noStrike" kern="1200" cap="none" spc="0" normalizeH="0" baseline="0" noProof="0">
              <a:ln>
                <a:noFill/>
              </a:ln>
              <a:solidFill>
                <a:srgbClr val="4B53BC"/>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3C8FB567-87F0-442B-A45C-2228E53C7042}"/>
              </a:ext>
            </a:extLst>
          </p:cNvPr>
          <p:cNvSpPr txBox="1"/>
          <p:nvPr/>
        </p:nvSpPr>
        <p:spPr>
          <a:xfrm>
            <a:off x="850205" y="1856588"/>
            <a:ext cx="1181975"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Advanced Security</a:t>
            </a:r>
          </a:p>
        </p:txBody>
      </p:sp>
      <p:sp>
        <p:nvSpPr>
          <p:cNvPr id="58" name="TextBox 57">
            <a:extLst>
              <a:ext uri="{FF2B5EF4-FFF2-40B4-BE49-F238E27FC236}">
                <a16:creationId xmlns:a16="http://schemas.microsoft.com/office/drawing/2014/main" id="{FE2B556D-3ED8-4C4A-A824-CB6281D42C90}"/>
              </a:ext>
            </a:extLst>
          </p:cNvPr>
          <p:cNvSpPr txBox="1"/>
          <p:nvPr/>
        </p:nvSpPr>
        <p:spPr>
          <a:xfrm>
            <a:off x="723361" y="4847132"/>
            <a:ext cx="1320583"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 Security</a:t>
            </a:r>
          </a:p>
        </p:txBody>
      </p:sp>
      <p:sp>
        <p:nvSpPr>
          <p:cNvPr id="59" name="TextBox 58">
            <a:extLst>
              <a:ext uri="{FF2B5EF4-FFF2-40B4-BE49-F238E27FC236}">
                <a16:creationId xmlns:a16="http://schemas.microsoft.com/office/drawing/2014/main" id="{C643F354-2CCF-491A-9B61-8A7F5DDB047C}"/>
              </a:ext>
            </a:extLst>
          </p:cNvPr>
          <p:cNvSpPr txBox="1"/>
          <p:nvPr/>
        </p:nvSpPr>
        <p:spPr>
          <a:xfrm>
            <a:off x="3189035" y="5898438"/>
            <a:ext cx="1930668"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No Teams</a:t>
            </a:r>
          </a:p>
        </p:txBody>
      </p:sp>
      <p:sp>
        <p:nvSpPr>
          <p:cNvPr id="61" name="TextBox 60">
            <a:extLst>
              <a:ext uri="{FF2B5EF4-FFF2-40B4-BE49-F238E27FC236}">
                <a16:creationId xmlns:a16="http://schemas.microsoft.com/office/drawing/2014/main" id="{92916D18-D438-403D-A64E-CAF7FBBF8AC8}"/>
              </a:ext>
            </a:extLst>
          </p:cNvPr>
          <p:cNvSpPr txBox="1"/>
          <p:nvPr/>
        </p:nvSpPr>
        <p:spPr>
          <a:xfrm>
            <a:off x="553915" y="3261765"/>
            <a:ext cx="1755592" cy="794064"/>
          </a:xfrm>
          <a:prstGeom prst="rect">
            <a:avLst/>
          </a:prstGeom>
          <a:noFill/>
        </p:spPr>
        <p:txBody>
          <a:bodyPr wrap="square" lIns="182880" tIns="146304" rIns="182880" bIns="146304"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Basic</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Security</a:t>
            </a:r>
            <a:br>
              <a:rPr kumimoji="0" lang="en-US" sz="1200" b="1" i="0" u="none" strike="noStrike" kern="1200" cap="none" spc="0" normalizeH="0" baseline="0" noProof="0">
                <a:ln>
                  <a:noFill/>
                </a:ln>
                <a:solidFill>
                  <a:srgbClr val="0078D4"/>
                </a:solidFill>
                <a:effectLst/>
                <a:uLnTx/>
                <a:uFillTx/>
                <a:latin typeface="Segoe UI"/>
                <a:ea typeface="+mn-ea"/>
                <a:cs typeface="+mn-cs"/>
              </a:rPr>
            </a:br>
            <a:endParaRPr kumimoji="0" lang="en-US" sz="1200" b="1" i="0" u="none" strike="noStrike" kern="1200" cap="none" spc="0" normalizeH="0" baseline="0" noProof="0">
              <a:ln>
                <a:noFill/>
              </a:ln>
              <a:solidFill>
                <a:srgbClr val="0078D4"/>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767BF6CC-7C79-4C61-956C-BDAD99AD3E2C}"/>
              </a:ext>
            </a:extLst>
          </p:cNvPr>
          <p:cNvSpPr txBox="1"/>
          <p:nvPr/>
        </p:nvSpPr>
        <p:spPr>
          <a:xfrm>
            <a:off x="4642835" y="5864061"/>
            <a:ext cx="2748980"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(O365)</a:t>
            </a:r>
          </a:p>
        </p:txBody>
      </p:sp>
      <p:sp>
        <p:nvSpPr>
          <p:cNvPr id="2" name="Oval 1">
            <a:extLst>
              <a:ext uri="{FF2B5EF4-FFF2-40B4-BE49-F238E27FC236}">
                <a16:creationId xmlns:a16="http://schemas.microsoft.com/office/drawing/2014/main" id="{8720FACB-E4B0-477E-87F9-133EE36C7EF5}"/>
              </a:ext>
            </a:extLst>
          </p:cNvPr>
          <p:cNvSpPr/>
          <p:nvPr/>
        </p:nvSpPr>
        <p:spPr bwMode="auto">
          <a:xfrm>
            <a:off x="4801914" y="2630404"/>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a:t>
            </a:r>
          </a:p>
        </p:txBody>
      </p:sp>
      <p:sp>
        <p:nvSpPr>
          <p:cNvPr id="3" name="Oval 2">
            <a:extLst>
              <a:ext uri="{FF2B5EF4-FFF2-40B4-BE49-F238E27FC236}">
                <a16:creationId xmlns:a16="http://schemas.microsoft.com/office/drawing/2014/main" id="{D2E059CB-E79C-416E-A0AD-DDA35E53BB3D}"/>
              </a:ext>
            </a:extLst>
          </p:cNvPr>
          <p:cNvSpPr/>
          <p:nvPr/>
        </p:nvSpPr>
        <p:spPr bwMode="auto">
          <a:xfrm>
            <a:off x="4795186" y="394905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a:t>
            </a:r>
          </a:p>
        </p:txBody>
      </p:sp>
      <p:sp>
        <p:nvSpPr>
          <p:cNvPr id="4" name="Oval 3">
            <a:extLst>
              <a:ext uri="{FF2B5EF4-FFF2-40B4-BE49-F238E27FC236}">
                <a16:creationId xmlns:a16="http://schemas.microsoft.com/office/drawing/2014/main" id="{508058AC-E9EE-4957-967F-CDA0300CCEBD}"/>
              </a:ext>
            </a:extLst>
          </p:cNvPr>
          <p:cNvSpPr/>
          <p:nvPr/>
        </p:nvSpPr>
        <p:spPr bwMode="auto">
          <a:xfrm>
            <a:off x="7882656" y="394905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1B</a:t>
            </a:r>
          </a:p>
        </p:txBody>
      </p:sp>
      <p:sp>
        <p:nvSpPr>
          <p:cNvPr id="8" name="Oval 7">
            <a:extLst>
              <a:ext uri="{FF2B5EF4-FFF2-40B4-BE49-F238E27FC236}">
                <a16:creationId xmlns:a16="http://schemas.microsoft.com/office/drawing/2014/main" id="{D75485A5-1F92-4D31-8C2B-1097CF023397}"/>
              </a:ext>
            </a:extLst>
          </p:cNvPr>
          <p:cNvSpPr/>
          <p:nvPr/>
        </p:nvSpPr>
        <p:spPr bwMode="auto">
          <a:xfrm>
            <a:off x="7854563" y="131488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3B</a:t>
            </a:r>
          </a:p>
        </p:txBody>
      </p:sp>
      <p:sp>
        <p:nvSpPr>
          <p:cNvPr id="9" name="Oval 8">
            <a:extLst>
              <a:ext uri="{FF2B5EF4-FFF2-40B4-BE49-F238E27FC236}">
                <a16:creationId xmlns:a16="http://schemas.microsoft.com/office/drawing/2014/main" id="{E99635DD-45B7-4A39-9028-A1F25EBF9D58}"/>
              </a:ext>
            </a:extLst>
          </p:cNvPr>
          <p:cNvSpPr/>
          <p:nvPr/>
        </p:nvSpPr>
        <p:spPr bwMode="auto">
          <a:xfrm>
            <a:off x="7882656" y="2615244"/>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2B</a:t>
            </a:r>
          </a:p>
        </p:txBody>
      </p:sp>
      <p:pic>
        <p:nvPicPr>
          <p:cNvPr id="81" name="Picture 14" descr="Blue shield icon">
            <a:extLst>
              <a:ext uri="{FF2B5EF4-FFF2-40B4-BE49-F238E27FC236}">
                <a16:creationId xmlns:a16="http://schemas.microsoft.com/office/drawing/2014/main" id="{8A0F53EE-58B8-4DBF-92B9-ECB6299B1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495" y="4450771"/>
            <a:ext cx="377707" cy="397942"/>
          </a:xfrm>
          <a:prstGeom prst="rect">
            <a:avLst/>
          </a:prstGeom>
          <a:noFill/>
          <a:extLst>
            <a:ext uri="{909E8E84-426E-40DD-AFC4-6F175D3DCCD1}">
              <a14:hiddenFill xmlns:a14="http://schemas.microsoft.com/office/drawing/2010/main">
                <a:solidFill>
                  <a:srgbClr val="FFFFFF"/>
                </a:solidFill>
              </a14:hiddenFill>
            </a:ext>
          </a:extLst>
        </p:spPr>
      </p:pic>
      <p:pic>
        <p:nvPicPr>
          <p:cNvPr id="83" name="Graphic 82" descr="No sign outline">
            <a:extLst>
              <a:ext uri="{FF2B5EF4-FFF2-40B4-BE49-F238E27FC236}">
                <a16:creationId xmlns:a16="http://schemas.microsoft.com/office/drawing/2014/main" id="{17BFD1CB-2F66-48E3-9AB0-099993964C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0" y="4267544"/>
            <a:ext cx="702836" cy="702836"/>
          </a:xfrm>
          <a:prstGeom prst="rect">
            <a:avLst/>
          </a:prstGeom>
        </p:spPr>
      </p:pic>
      <p:pic>
        <p:nvPicPr>
          <p:cNvPr id="85" name="Picture 14" descr="Blue shield icon">
            <a:extLst>
              <a:ext uri="{FF2B5EF4-FFF2-40B4-BE49-F238E27FC236}">
                <a16:creationId xmlns:a16="http://schemas.microsoft.com/office/drawing/2014/main" id="{D52189B2-1E45-43F6-A07E-2F1181F65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041" y="2969604"/>
            <a:ext cx="429498" cy="45250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Blue shield icon">
            <a:extLst>
              <a:ext uri="{FF2B5EF4-FFF2-40B4-BE49-F238E27FC236}">
                <a16:creationId xmlns:a16="http://schemas.microsoft.com/office/drawing/2014/main" id="{1AD07758-4366-4E3C-942A-E63C22894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522" y="1484488"/>
            <a:ext cx="389649" cy="410524"/>
          </a:xfrm>
          <a:prstGeom prst="rect">
            <a:avLst/>
          </a:prstGeom>
          <a:noFill/>
          <a:extLst>
            <a:ext uri="{909E8E84-426E-40DD-AFC4-6F175D3DCCD1}">
              <a14:hiddenFill xmlns:a14="http://schemas.microsoft.com/office/drawing/2010/main">
                <a:solidFill>
                  <a:srgbClr val="FFFFFF"/>
                </a:solidFill>
              </a14:hiddenFill>
            </a:ext>
          </a:extLst>
        </p:spPr>
      </p:pic>
      <p:pic>
        <p:nvPicPr>
          <p:cNvPr id="89" name="Graphic 88" descr="Key with solid fill">
            <a:extLst>
              <a:ext uri="{FF2B5EF4-FFF2-40B4-BE49-F238E27FC236}">
                <a16:creationId xmlns:a16="http://schemas.microsoft.com/office/drawing/2014/main" id="{B9535B2D-6C1D-4BE0-BE09-03A92A3030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532949">
            <a:off x="1415103" y="1596373"/>
            <a:ext cx="445108" cy="445108"/>
          </a:xfrm>
          <a:prstGeom prst="rect">
            <a:avLst/>
          </a:prstGeom>
        </p:spPr>
      </p:pic>
      <p:pic>
        <p:nvPicPr>
          <p:cNvPr id="91" name="Picture 90" descr="A picture containing clock&#10;&#10;Description automatically generated">
            <a:extLst>
              <a:ext uri="{FF2B5EF4-FFF2-40B4-BE49-F238E27FC236}">
                <a16:creationId xmlns:a16="http://schemas.microsoft.com/office/drawing/2014/main" id="{48C42EC7-EFF7-43B6-8395-D9F45DC005F5}"/>
              </a:ext>
            </a:extLst>
          </p:cNvPr>
          <p:cNvPicPr>
            <a:picLocks noChangeAspect="1"/>
          </p:cNvPicPr>
          <p:nvPr/>
        </p:nvPicPr>
        <p:blipFill>
          <a:blip r:embed="rId8"/>
          <a:stretch>
            <a:fillRect/>
          </a:stretch>
        </p:blipFill>
        <p:spPr>
          <a:xfrm>
            <a:off x="3295340" y="5284216"/>
            <a:ext cx="848003" cy="848003"/>
          </a:xfrm>
          <a:prstGeom prst="rect">
            <a:avLst/>
          </a:prstGeom>
        </p:spPr>
      </p:pic>
      <p:pic>
        <p:nvPicPr>
          <p:cNvPr id="93" name="Graphic 92" descr="No sign outline">
            <a:extLst>
              <a:ext uri="{FF2B5EF4-FFF2-40B4-BE49-F238E27FC236}">
                <a16:creationId xmlns:a16="http://schemas.microsoft.com/office/drawing/2014/main" id="{FF7ABC63-9E65-44E8-8873-0341ADCCC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4414" y="5356800"/>
            <a:ext cx="702836" cy="702836"/>
          </a:xfrm>
          <a:prstGeom prst="rect">
            <a:avLst/>
          </a:prstGeom>
        </p:spPr>
      </p:pic>
      <p:pic>
        <p:nvPicPr>
          <p:cNvPr id="95" name="Picture 94" descr="A picture containing clock&#10;&#10;Description automatically generated">
            <a:extLst>
              <a:ext uri="{FF2B5EF4-FFF2-40B4-BE49-F238E27FC236}">
                <a16:creationId xmlns:a16="http://schemas.microsoft.com/office/drawing/2014/main" id="{220CEF4E-2E93-4B78-9E06-A398A1F5E049}"/>
              </a:ext>
            </a:extLst>
          </p:cNvPr>
          <p:cNvPicPr>
            <a:picLocks noChangeAspect="1"/>
          </p:cNvPicPr>
          <p:nvPr/>
        </p:nvPicPr>
        <p:blipFill>
          <a:blip r:embed="rId8"/>
          <a:stretch>
            <a:fillRect/>
          </a:stretch>
        </p:blipFill>
        <p:spPr>
          <a:xfrm>
            <a:off x="6227082" y="5189878"/>
            <a:ext cx="957361" cy="957361"/>
          </a:xfrm>
          <a:prstGeom prst="rect">
            <a:avLst/>
          </a:prstGeom>
        </p:spPr>
      </p:pic>
      <p:pic>
        <p:nvPicPr>
          <p:cNvPr id="99" name="Picture 98" descr="A picture containing clock&#10;&#10;Description automatically generated">
            <a:extLst>
              <a:ext uri="{FF2B5EF4-FFF2-40B4-BE49-F238E27FC236}">
                <a16:creationId xmlns:a16="http://schemas.microsoft.com/office/drawing/2014/main" id="{54AEF79F-5BA2-4B35-938A-15A818B5FB5D}"/>
              </a:ext>
            </a:extLst>
          </p:cNvPr>
          <p:cNvPicPr>
            <a:picLocks noChangeAspect="1"/>
          </p:cNvPicPr>
          <p:nvPr/>
        </p:nvPicPr>
        <p:blipFill>
          <a:blip r:embed="rId8"/>
          <a:stretch>
            <a:fillRect/>
          </a:stretch>
        </p:blipFill>
        <p:spPr>
          <a:xfrm>
            <a:off x="9425775" y="5173663"/>
            <a:ext cx="841121" cy="841121"/>
          </a:xfrm>
          <a:prstGeom prst="rect">
            <a:avLst/>
          </a:prstGeom>
        </p:spPr>
      </p:pic>
      <p:pic>
        <p:nvPicPr>
          <p:cNvPr id="101" name="Graphic 100" descr="Receiver with solid fill">
            <a:extLst>
              <a:ext uri="{FF2B5EF4-FFF2-40B4-BE49-F238E27FC236}">
                <a16:creationId xmlns:a16="http://schemas.microsoft.com/office/drawing/2014/main" id="{6B1CB10B-266C-46F8-93B7-9006FA73CC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877247" y="5557457"/>
            <a:ext cx="389649" cy="376521"/>
          </a:xfrm>
          <a:prstGeom prst="rect">
            <a:avLst/>
          </a:prstGeom>
        </p:spPr>
      </p:pic>
      <p:sp>
        <p:nvSpPr>
          <p:cNvPr id="44" name="TextBox 43">
            <a:extLst>
              <a:ext uri="{FF2B5EF4-FFF2-40B4-BE49-F238E27FC236}">
                <a16:creationId xmlns:a16="http://schemas.microsoft.com/office/drawing/2014/main" id="{AB5EDC14-5CB3-40AC-A793-AD646D6EA574}"/>
              </a:ext>
            </a:extLst>
          </p:cNvPr>
          <p:cNvSpPr txBox="1"/>
          <p:nvPr/>
        </p:nvSpPr>
        <p:spPr>
          <a:xfrm>
            <a:off x="6213499" y="2093746"/>
            <a:ext cx="957361" cy="287788"/>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Segoe UI"/>
                <a:ea typeface="+mn-ea"/>
                <a:cs typeface="+mn-cs"/>
              </a:rPr>
              <a:t>Surface</a:t>
            </a:r>
            <a:endParaRPr kumimoji="0" lang="en-US" sz="1400" b="1" i="0" u="none" strike="noStrike" kern="1200" cap="none" spc="0" normalizeH="0" baseline="0" noProof="0">
              <a:ln>
                <a:noFill/>
              </a:ln>
              <a:solidFill>
                <a:srgbClr val="0070C0"/>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3AD5E124-C76F-4502-B975-924C04AE8FD0}"/>
              </a:ext>
            </a:extLst>
          </p:cNvPr>
          <p:cNvSpPr txBox="1"/>
          <p:nvPr/>
        </p:nvSpPr>
        <p:spPr>
          <a:xfrm>
            <a:off x="9064168" y="3579324"/>
            <a:ext cx="1560271" cy="646331"/>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Segoe UI"/>
                <a:ea typeface="+mn-ea"/>
                <a:cs typeface="+mn-cs"/>
              </a:rPr>
              <a:t>Surface, MS Teams Devices &amp; Meeting Rooms</a:t>
            </a:r>
            <a:endParaRPr kumimoji="0" lang="en-US" sz="1400" b="1" i="0" u="none" strike="noStrike" kern="1200" cap="none" spc="0" normalizeH="0" baseline="0" noProof="0">
              <a:ln>
                <a:noFill/>
              </a:ln>
              <a:solidFill>
                <a:srgbClr val="0070C0"/>
              </a:solidFill>
              <a:effectLst/>
              <a:uLnTx/>
              <a:uFillTx/>
              <a:latin typeface="Segoe UI"/>
              <a:ea typeface="+mn-ea"/>
              <a:cs typeface="+mn-cs"/>
            </a:endParaRPr>
          </a:p>
        </p:txBody>
      </p:sp>
      <p:sp>
        <p:nvSpPr>
          <p:cNvPr id="14" name="Oval 13">
            <a:extLst>
              <a:ext uri="{FF2B5EF4-FFF2-40B4-BE49-F238E27FC236}">
                <a16:creationId xmlns:a16="http://schemas.microsoft.com/office/drawing/2014/main" id="{8D080CD6-6FC9-432E-B77C-3BD2E5955AC8}"/>
              </a:ext>
            </a:extLst>
          </p:cNvPr>
          <p:cNvSpPr/>
          <p:nvPr/>
        </p:nvSpPr>
        <p:spPr bwMode="auto">
          <a:xfrm>
            <a:off x="10994478" y="131488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3C</a:t>
            </a:r>
          </a:p>
        </p:txBody>
      </p:sp>
      <p:cxnSp>
        <p:nvCxnSpPr>
          <p:cNvPr id="15" name="Straight Arrow Connector 14">
            <a:extLst>
              <a:ext uri="{FF2B5EF4-FFF2-40B4-BE49-F238E27FC236}">
                <a16:creationId xmlns:a16="http://schemas.microsoft.com/office/drawing/2014/main" id="{05CDCA30-C508-468F-AB99-3893533AD655}"/>
              </a:ext>
            </a:extLst>
          </p:cNvPr>
          <p:cNvCxnSpPr>
            <a:cxnSpLocks/>
          </p:cNvCxnSpPr>
          <p:nvPr/>
        </p:nvCxnSpPr>
        <p:spPr>
          <a:xfrm flipV="1">
            <a:off x="5037673" y="4530760"/>
            <a:ext cx="276529" cy="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752CEB-BE6E-4E4E-A706-8E956650D63A}"/>
              </a:ext>
            </a:extLst>
          </p:cNvPr>
          <p:cNvCxnSpPr>
            <a:cxnSpLocks/>
          </p:cNvCxnSpPr>
          <p:nvPr/>
        </p:nvCxnSpPr>
        <p:spPr>
          <a:xfrm flipV="1">
            <a:off x="6579210" y="2487633"/>
            <a:ext cx="0" cy="271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B2C688D-FEF5-4241-81A3-CF120B00C1C8}"/>
              </a:ext>
            </a:extLst>
          </p:cNvPr>
          <p:cNvCxnSpPr>
            <a:cxnSpLocks/>
          </p:cNvCxnSpPr>
          <p:nvPr/>
        </p:nvCxnSpPr>
        <p:spPr>
          <a:xfrm flipV="1">
            <a:off x="6579210" y="3804250"/>
            <a:ext cx="0" cy="25157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2CDF1A0-6EF4-4CCE-9045-351C0D6FDCFB}"/>
              </a:ext>
            </a:extLst>
          </p:cNvPr>
          <p:cNvCxnSpPr>
            <a:cxnSpLocks/>
          </p:cNvCxnSpPr>
          <p:nvPr/>
        </p:nvCxnSpPr>
        <p:spPr>
          <a:xfrm>
            <a:off x="8142563" y="1975847"/>
            <a:ext cx="239528" cy="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8B52CE2-91F3-4043-A423-8ABB0CCADA2B}"/>
              </a:ext>
            </a:extLst>
          </p:cNvPr>
          <p:cNvCxnSpPr>
            <a:cxnSpLocks/>
          </p:cNvCxnSpPr>
          <p:nvPr/>
        </p:nvCxnSpPr>
        <p:spPr>
          <a:xfrm flipV="1">
            <a:off x="5037672" y="3284309"/>
            <a:ext cx="276529" cy="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244DB90-7178-47A8-AE13-B32827E74B97}"/>
              </a:ext>
            </a:extLst>
          </p:cNvPr>
          <p:cNvSpPr txBox="1"/>
          <p:nvPr/>
        </p:nvSpPr>
        <p:spPr>
          <a:xfrm>
            <a:off x="6175068" y="3518354"/>
            <a:ext cx="957361" cy="287788"/>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Segoe UI"/>
                <a:ea typeface="+mn-ea"/>
                <a:cs typeface="+mn-cs"/>
              </a:rPr>
              <a:t>Surface</a:t>
            </a:r>
            <a:endParaRPr kumimoji="0" lang="en-US" sz="1400" b="1" i="0" u="none" strike="noStrike" kern="1200" cap="none" spc="0" normalizeH="0" baseline="0" noProof="0">
              <a:ln>
                <a:noFill/>
              </a:ln>
              <a:solidFill>
                <a:srgbClr val="0070C0"/>
              </a:solidFill>
              <a:effectLst/>
              <a:uLnTx/>
              <a:uFillTx/>
              <a:latin typeface="Segoe UI"/>
              <a:ea typeface="+mn-ea"/>
              <a:cs typeface="+mn-cs"/>
            </a:endParaRPr>
          </a:p>
        </p:txBody>
      </p:sp>
    </p:spTree>
    <p:extLst>
      <p:ext uri="{BB962C8B-B14F-4D97-AF65-F5344CB8AC3E}">
        <p14:creationId xmlns:p14="http://schemas.microsoft.com/office/powerpoint/2010/main" val="3451059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546100" y="2331495"/>
            <a:ext cx="9307286" cy="1793104"/>
          </a:xfrm>
        </p:spPr>
        <p:txBody>
          <a:bodyPr/>
          <a:lstStyle/>
          <a:p>
            <a:r>
              <a:rPr lang="en-GB">
                <a:latin typeface="+mn-lt"/>
              </a:rPr>
              <a:t>Microsoft 365</a:t>
            </a:r>
            <a:br>
              <a:rPr lang="en-GB">
                <a:latin typeface="+mn-lt"/>
              </a:rPr>
            </a:br>
            <a:r>
              <a:rPr lang="en-GB"/>
              <a:t>for Enterprise</a:t>
            </a:r>
          </a:p>
        </p:txBody>
      </p:sp>
    </p:spTree>
    <p:extLst>
      <p:ext uri="{BB962C8B-B14F-4D97-AF65-F5344CB8AC3E}">
        <p14:creationId xmlns:p14="http://schemas.microsoft.com/office/powerpoint/2010/main" val="332490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D2953E-BA33-4E4C-A6FE-E180251F7B3D}"/>
              </a:ext>
            </a:extLst>
          </p:cNvPr>
          <p:cNvSpPr>
            <a:spLocks noGrp="1"/>
          </p:cNvSpPr>
          <p:nvPr>
            <p:ph type="title"/>
          </p:nvPr>
        </p:nvSpPr>
        <p:spPr>
          <a:xfrm>
            <a:off x="3492588" y="297141"/>
            <a:ext cx="5008318" cy="757914"/>
          </a:xfrm>
        </p:spPr>
        <p:txBody>
          <a:bodyPr/>
          <a:lstStyle/>
          <a:p>
            <a:pPr algn="ctr"/>
            <a:r>
              <a:rPr lang="en-US"/>
              <a:t>Microsoft 365 Portfolios</a:t>
            </a:r>
          </a:p>
        </p:txBody>
      </p:sp>
      <p:sp>
        <p:nvSpPr>
          <p:cNvPr id="8" name="TextBox 7">
            <a:extLst>
              <a:ext uri="{FF2B5EF4-FFF2-40B4-BE49-F238E27FC236}">
                <a16:creationId xmlns:a16="http://schemas.microsoft.com/office/drawing/2014/main" id="{CF9FFE80-F9D1-46B8-8BCE-FD65562A9AC1}"/>
              </a:ext>
            </a:extLst>
          </p:cNvPr>
          <p:cNvSpPr txBox="1"/>
          <p:nvPr/>
        </p:nvSpPr>
        <p:spPr>
          <a:xfrm>
            <a:off x="2258177" y="1789775"/>
            <a:ext cx="1525097"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Consumer</a:t>
            </a:r>
          </a:p>
        </p:txBody>
      </p:sp>
      <p:sp>
        <p:nvSpPr>
          <p:cNvPr id="9" name="TextBox 8">
            <a:extLst>
              <a:ext uri="{FF2B5EF4-FFF2-40B4-BE49-F238E27FC236}">
                <a16:creationId xmlns:a16="http://schemas.microsoft.com/office/drawing/2014/main" id="{5083661F-1756-4A47-BDF8-B2503C0A5019}"/>
              </a:ext>
            </a:extLst>
          </p:cNvPr>
          <p:cNvSpPr txBox="1"/>
          <p:nvPr/>
        </p:nvSpPr>
        <p:spPr>
          <a:xfrm>
            <a:off x="2258177" y="2693593"/>
            <a:ext cx="1696618"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SMB (&lt;300)</a:t>
            </a:r>
          </a:p>
        </p:txBody>
      </p:sp>
      <p:sp>
        <p:nvSpPr>
          <p:cNvPr id="10" name="TextBox 9">
            <a:extLst>
              <a:ext uri="{FF2B5EF4-FFF2-40B4-BE49-F238E27FC236}">
                <a16:creationId xmlns:a16="http://schemas.microsoft.com/office/drawing/2014/main" id="{43A019B3-3074-4165-A3E5-02DCC67236C6}"/>
              </a:ext>
            </a:extLst>
          </p:cNvPr>
          <p:cNvSpPr txBox="1"/>
          <p:nvPr/>
        </p:nvSpPr>
        <p:spPr>
          <a:xfrm>
            <a:off x="2258177" y="3915207"/>
            <a:ext cx="2313390"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Enterprise (&gt;300)</a:t>
            </a:r>
          </a:p>
        </p:txBody>
      </p:sp>
      <p:sp>
        <p:nvSpPr>
          <p:cNvPr id="11" name="TextBox 10">
            <a:extLst>
              <a:ext uri="{FF2B5EF4-FFF2-40B4-BE49-F238E27FC236}">
                <a16:creationId xmlns:a16="http://schemas.microsoft.com/office/drawing/2014/main" id="{7820ADC4-B2FB-444F-806D-ED6ED4207024}"/>
              </a:ext>
            </a:extLst>
          </p:cNvPr>
          <p:cNvSpPr txBox="1"/>
          <p:nvPr/>
        </p:nvSpPr>
        <p:spPr>
          <a:xfrm>
            <a:off x="2258177" y="5831842"/>
            <a:ext cx="1470595"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Academic</a:t>
            </a:r>
          </a:p>
        </p:txBody>
      </p:sp>
      <p:sp>
        <p:nvSpPr>
          <p:cNvPr id="12" name="TextBox 11">
            <a:extLst>
              <a:ext uri="{FF2B5EF4-FFF2-40B4-BE49-F238E27FC236}">
                <a16:creationId xmlns:a16="http://schemas.microsoft.com/office/drawing/2014/main" id="{834432BE-0561-4164-91CA-93A143E84D38}"/>
              </a:ext>
            </a:extLst>
          </p:cNvPr>
          <p:cNvSpPr txBox="1"/>
          <p:nvPr/>
        </p:nvSpPr>
        <p:spPr>
          <a:xfrm>
            <a:off x="8023361" y="1686744"/>
            <a:ext cx="2310248" cy="78790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365 Personal</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50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365 Family</a:t>
            </a:r>
          </a:p>
        </p:txBody>
      </p:sp>
      <p:sp>
        <p:nvSpPr>
          <p:cNvPr id="13" name="TextBox 12">
            <a:extLst>
              <a:ext uri="{FF2B5EF4-FFF2-40B4-BE49-F238E27FC236}">
                <a16:creationId xmlns:a16="http://schemas.microsoft.com/office/drawing/2014/main" id="{D9608FB9-01AA-4E5D-90BA-4ED7993E6B67}"/>
              </a:ext>
            </a:extLst>
          </p:cNvPr>
          <p:cNvSpPr txBox="1"/>
          <p:nvPr/>
        </p:nvSpPr>
        <p:spPr>
          <a:xfrm>
            <a:off x="8023361" y="2442964"/>
            <a:ext cx="3383811" cy="1072601"/>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365 Business Basic</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365 Business Standard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500" b="1"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365 Business Premium </a:t>
            </a:r>
          </a:p>
        </p:txBody>
      </p:sp>
      <p:sp>
        <p:nvSpPr>
          <p:cNvPr id="14" name="TextBox 13">
            <a:extLst>
              <a:ext uri="{FF2B5EF4-FFF2-40B4-BE49-F238E27FC236}">
                <a16:creationId xmlns:a16="http://schemas.microsoft.com/office/drawing/2014/main" id="{87193B1A-B85C-45F3-9594-7FCAD308258E}"/>
              </a:ext>
            </a:extLst>
          </p:cNvPr>
          <p:cNvSpPr txBox="1"/>
          <p:nvPr/>
        </p:nvSpPr>
        <p:spPr>
          <a:xfrm>
            <a:off x="8023361" y="3483877"/>
            <a:ext cx="3519233" cy="2142125"/>
          </a:xfrm>
          <a:prstGeom prst="rect">
            <a:avLst/>
          </a:prstGeom>
          <a:noFill/>
        </p:spPr>
        <p:txBody>
          <a:bodyPr wrap="none" lIns="182880" tIns="146304" rIns="182880" bIns="146304"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Office 365 E1</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Office 365 E3 / EMS E3 / Windows E3</a:t>
            </a:r>
            <a:endParaRPr kumimoji="0" lang="en-GB" sz="15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Office 365 E5 / EMS E5 / Windows E5</a:t>
            </a:r>
            <a:endParaRPr kumimoji="0" lang="en-GB" sz="15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Microsoft 365 E3</a:t>
            </a:r>
            <a:endParaRPr kumimoji="0" lang="en-GB" sz="15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282828"/>
                </a:solidFill>
                <a:effectLst/>
                <a:uLnTx/>
                <a:uFillTx/>
                <a:latin typeface="Segoe UI" panose="020B0502040204020203" pitchFamily="34" charset="0"/>
                <a:ea typeface="+mn-ea"/>
                <a:cs typeface="+mn-cs"/>
              </a:rPr>
              <a:t>Microsoft 365 E5</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Microsoft 365 F1</a:t>
            </a:r>
            <a:endParaRPr kumimoji="0" lang="en-GB" sz="15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282828"/>
                </a:solidFill>
                <a:effectLst/>
                <a:uLnTx/>
                <a:uFillTx/>
                <a:latin typeface="Segoe UI" panose="020B0502040204020203" pitchFamily="34" charset="0"/>
                <a:ea typeface="+mn-ea"/>
                <a:cs typeface="+mn-cs"/>
              </a:rPr>
              <a:t>Microsoft 365 F3</a:t>
            </a:r>
            <a:endParaRPr kumimoji="0" lang="en-GB" sz="1500" b="1"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A2487428-F689-418F-9096-92988838AC8B}"/>
              </a:ext>
            </a:extLst>
          </p:cNvPr>
          <p:cNvSpPr txBox="1"/>
          <p:nvPr/>
        </p:nvSpPr>
        <p:spPr>
          <a:xfrm>
            <a:off x="8023361" y="5594314"/>
            <a:ext cx="1929054" cy="987963"/>
          </a:xfrm>
          <a:prstGeom prst="rect">
            <a:avLst/>
          </a:prstGeom>
          <a:noFill/>
        </p:spPr>
        <p:txBody>
          <a:bodyPr wrap="none" lIns="182880" tIns="146304" rIns="182880" bIns="146304"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Microsoft 365 A1</a:t>
            </a:r>
            <a:endParaRPr kumimoji="0" lang="en-GB" sz="15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282828"/>
                </a:solidFill>
                <a:effectLst/>
                <a:uLnTx/>
                <a:uFillTx/>
                <a:latin typeface="Segoe UI" panose="020B0502040204020203" pitchFamily="34" charset="0"/>
                <a:ea typeface="+mn-ea"/>
                <a:cs typeface="+mn-cs"/>
              </a:rPr>
              <a:t>Microsoft 365 A3</a:t>
            </a:r>
            <a:endParaRPr kumimoji="0" lang="en-GB" sz="1500" b="0"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282828"/>
                </a:solidFill>
                <a:effectLst/>
                <a:uLnTx/>
                <a:uFillTx/>
                <a:latin typeface="Segoe UI" panose="020B0502040204020203" pitchFamily="34" charset="0"/>
                <a:ea typeface="+mn-ea"/>
                <a:cs typeface="+mn-cs"/>
              </a:rPr>
              <a:t>Microsoft 365 A5</a:t>
            </a:r>
            <a:endParaRPr kumimoji="0" lang="en-GB" sz="1500" b="1" i="0" u="none" strike="noStrike" kern="1200" cap="none" spc="0" normalizeH="0" baseline="0" noProof="0">
              <a:ln>
                <a:noFill/>
              </a:ln>
              <a:solidFill>
                <a:srgbClr val="282828"/>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A195B488-EB48-4ADA-BAC6-B3F605491807}"/>
              </a:ext>
            </a:extLst>
          </p:cNvPr>
          <p:cNvSpPr txBox="1"/>
          <p:nvPr/>
        </p:nvSpPr>
        <p:spPr>
          <a:xfrm>
            <a:off x="5834496" y="1793518"/>
            <a:ext cx="152349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mn-cs"/>
              </a:rPr>
              <a:t>For Home</a:t>
            </a:r>
          </a:p>
        </p:txBody>
      </p:sp>
      <p:sp>
        <p:nvSpPr>
          <p:cNvPr id="18" name="TextBox 17">
            <a:extLst>
              <a:ext uri="{FF2B5EF4-FFF2-40B4-BE49-F238E27FC236}">
                <a16:creationId xmlns:a16="http://schemas.microsoft.com/office/drawing/2014/main" id="{1A47336E-32FD-455F-A141-BF67B473467C}"/>
              </a:ext>
            </a:extLst>
          </p:cNvPr>
          <p:cNvSpPr txBox="1"/>
          <p:nvPr/>
        </p:nvSpPr>
        <p:spPr>
          <a:xfrm>
            <a:off x="5834496" y="2693025"/>
            <a:ext cx="1805623"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mn-cs"/>
              </a:rPr>
              <a:t>For Business</a:t>
            </a:r>
          </a:p>
        </p:txBody>
      </p:sp>
      <p:sp>
        <p:nvSpPr>
          <p:cNvPr id="19" name="TextBox 18">
            <a:extLst>
              <a:ext uri="{FF2B5EF4-FFF2-40B4-BE49-F238E27FC236}">
                <a16:creationId xmlns:a16="http://schemas.microsoft.com/office/drawing/2014/main" id="{EAC3F7BB-7F21-49D6-BBF0-A54ED025B2C6}"/>
              </a:ext>
            </a:extLst>
          </p:cNvPr>
          <p:cNvSpPr txBox="1"/>
          <p:nvPr/>
        </p:nvSpPr>
        <p:spPr>
          <a:xfrm>
            <a:off x="5834496" y="3912763"/>
            <a:ext cx="1983685"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mn-cs"/>
              </a:rPr>
              <a:t>For Enterprise</a:t>
            </a:r>
          </a:p>
        </p:txBody>
      </p:sp>
      <p:sp>
        <p:nvSpPr>
          <p:cNvPr id="21" name="TextBox 20">
            <a:extLst>
              <a:ext uri="{FF2B5EF4-FFF2-40B4-BE49-F238E27FC236}">
                <a16:creationId xmlns:a16="http://schemas.microsoft.com/office/drawing/2014/main" id="{1867C10D-8FFB-4C13-B791-FCE872540E34}"/>
              </a:ext>
            </a:extLst>
          </p:cNvPr>
          <p:cNvSpPr txBox="1"/>
          <p:nvPr/>
        </p:nvSpPr>
        <p:spPr>
          <a:xfrm>
            <a:off x="5834496" y="5834176"/>
            <a:ext cx="1970732"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mn-cs"/>
              </a:rPr>
              <a:t>For Education</a:t>
            </a:r>
          </a:p>
        </p:txBody>
      </p:sp>
      <p:sp>
        <p:nvSpPr>
          <p:cNvPr id="24" name="TextBox 23">
            <a:extLst>
              <a:ext uri="{FF2B5EF4-FFF2-40B4-BE49-F238E27FC236}">
                <a16:creationId xmlns:a16="http://schemas.microsoft.com/office/drawing/2014/main" id="{BB79D8C1-4A13-4DFE-9705-615DD0D0D7BB}"/>
              </a:ext>
            </a:extLst>
          </p:cNvPr>
          <p:cNvSpPr txBox="1"/>
          <p:nvPr/>
        </p:nvSpPr>
        <p:spPr>
          <a:xfrm>
            <a:off x="6689089" y="4986422"/>
            <a:ext cx="1166538" cy="5170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Frontline</a:t>
            </a:r>
          </a:p>
        </p:txBody>
      </p:sp>
      <p:sp>
        <p:nvSpPr>
          <p:cNvPr id="25" name="Left Brace 24">
            <a:extLst>
              <a:ext uri="{FF2B5EF4-FFF2-40B4-BE49-F238E27FC236}">
                <a16:creationId xmlns:a16="http://schemas.microsoft.com/office/drawing/2014/main" id="{7310C63F-E133-41CE-97B4-1CDFEE655002}"/>
              </a:ext>
            </a:extLst>
          </p:cNvPr>
          <p:cNvSpPr/>
          <p:nvPr/>
        </p:nvSpPr>
        <p:spPr>
          <a:xfrm>
            <a:off x="7912830" y="1793518"/>
            <a:ext cx="110531" cy="572464"/>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 name="Left Brace 25">
            <a:extLst>
              <a:ext uri="{FF2B5EF4-FFF2-40B4-BE49-F238E27FC236}">
                <a16:creationId xmlns:a16="http://schemas.microsoft.com/office/drawing/2014/main" id="{A66750D3-D43E-4B2B-985A-71B2566CE2E4}"/>
              </a:ext>
            </a:extLst>
          </p:cNvPr>
          <p:cNvSpPr/>
          <p:nvPr/>
        </p:nvSpPr>
        <p:spPr>
          <a:xfrm>
            <a:off x="7912830" y="2548731"/>
            <a:ext cx="110531" cy="787907"/>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828"/>
              </a:solidFill>
              <a:effectLst/>
              <a:uLnTx/>
              <a:uFillTx/>
              <a:latin typeface="Segoe UI"/>
              <a:ea typeface="+mn-ea"/>
              <a:cs typeface="+mn-cs"/>
            </a:endParaRPr>
          </a:p>
        </p:txBody>
      </p:sp>
      <p:sp>
        <p:nvSpPr>
          <p:cNvPr id="27" name="Left Brace 26">
            <a:extLst>
              <a:ext uri="{FF2B5EF4-FFF2-40B4-BE49-F238E27FC236}">
                <a16:creationId xmlns:a16="http://schemas.microsoft.com/office/drawing/2014/main" id="{A3E7BDC9-93BD-4448-974A-9AA5111F5C35}"/>
              </a:ext>
            </a:extLst>
          </p:cNvPr>
          <p:cNvSpPr/>
          <p:nvPr/>
        </p:nvSpPr>
        <p:spPr>
          <a:xfrm>
            <a:off x="7912830" y="3678348"/>
            <a:ext cx="110531" cy="1114405"/>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828"/>
              </a:solidFill>
              <a:effectLst/>
              <a:uLnTx/>
              <a:uFillTx/>
              <a:latin typeface="Segoe UI"/>
              <a:ea typeface="+mn-ea"/>
              <a:cs typeface="+mn-cs"/>
            </a:endParaRPr>
          </a:p>
        </p:txBody>
      </p:sp>
      <p:sp>
        <p:nvSpPr>
          <p:cNvPr id="28" name="Left Brace 27">
            <a:extLst>
              <a:ext uri="{FF2B5EF4-FFF2-40B4-BE49-F238E27FC236}">
                <a16:creationId xmlns:a16="http://schemas.microsoft.com/office/drawing/2014/main" id="{5429B599-10B0-4497-B956-C6E4A5F2036E}"/>
              </a:ext>
            </a:extLst>
          </p:cNvPr>
          <p:cNvSpPr/>
          <p:nvPr/>
        </p:nvSpPr>
        <p:spPr>
          <a:xfrm>
            <a:off x="7912830" y="5024522"/>
            <a:ext cx="110531" cy="390865"/>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828"/>
              </a:solidFill>
              <a:effectLst/>
              <a:uLnTx/>
              <a:uFillTx/>
              <a:latin typeface="Segoe UI"/>
              <a:ea typeface="+mn-ea"/>
              <a:cs typeface="+mn-cs"/>
            </a:endParaRPr>
          </a:p>
        </p:txBody>
      </p:sp>
      <p:sp>
        <p:nvSpPr>
          <p:cNvPr id="29" name="Left Brace 28">
            <a:extLst>
              <a:ext uri="{FF2B5EF4-FFF2-40B4-BE49-F238E27FC236}">
                <a16:creationId xmlns:a16="http://schemas.microsoft.com/office/drawing/2014/main" id="{132CA50B-2F1F-4A95-B697-0DC8C19F0E1E}"/>
              </a:ext>
            </a:extLst>
          </p:cNvPr>
          <p:cNvSpPr/>
          <p:nvPr/>
        </p:nvSpPr>
        <p:spPr>
          <a:xfrm>
            <a:off x="7912829" y="5772279"/>
            <a:ext cx="110531" cy="666607"/>
          </a:xfrm>
          <a:prstGeom prst="leftBrac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828"/>
              </a:solidFill>
              <a:effectLst/>
              <a:uLnTx/>
              <a:uFillTx/>
              <a:latin typeface="Segoe UI"/>
              <a:ea typeface="+mn-ea"/>
              <a:cs typeface="+mn-cs"/>
            </a:endParaRPr>
          </a:p>
        </p:txBody>
      </p:sp>
      <p:cxnSp>
        <p:nvCxnSpPr>
          <p:cNvPr id="31" name="Connector: Elbow 30">
            <a:extLst>
              <a:ext uri="{FF2B5EF4-FFF2-40B4-BE49-F238E27FC236}">
                <a16:creationId xmlns:a16="http://schemas.microsoft.com/office/drawing/2014/main" id="{6F86223B-226B-43AC-8683-0A7ED5A5B2D6}"/>
              </a:ext>
            </a:extLst>
          </p:cNvPr>
          <p:cNvCxnSpPr/>
          <p:nvPr/>
        </p:nvCxnSpPr>
        <p:spPr>
          <a:xfrm rot="16200000" flipH="1">
            <a:off x="6168012" y="4675922"/>
            <a:ext cx="750030" cy="351692"/>
          </a:xfrm>
          <a:prstGeom prst="bentConnector3">
            <a:avLst>
              <a:gd name="adj1" fmla="val 100910"/>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FFF971B-9B93-4D52-B20F-B16B24AE8E85}"/>
              </a:ext>
            </a:extLst>
          </p:cNvPr>
          <p:cNvCxnSpPr>
            <a:cxnSpLocks/>
            <a:stCxn id="8" idx="3"/>
            <a:endCxn id="17" idx="1"/>
          </p:cNvCxnSpPr>
          <p:nvPr/>
        </p:nvCxnSpPr>
        <p:spPr>
          <a:xfrm>
            <a:off x="3783274" y="2076007"/>
            <a:ext cx="2051222" cy="3743"/>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F4218767-5245-4D7F-AEEC-594BBBEDDBAB}"/>
              </a:ext>
            </a:extLst>
          </p:cNvPr>
          <p:cNvCxnSpPr>
            <a:cxnSpLocks/>
            <a:stCxn id="9" idx="3"/>
            <a:endCxn id="18" idx="1"/>
          </p:cNvCxnSpPr>
          <p:nvPr/>
        </p:nvCxnSpPr>
        <p:spPr>
          <a:xfrm flipV="1">
            <a:off x="3954795" y="2979257"/>
            <a:ext cx="1879701" cy="568"/>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194E6350-5EC6-4B22-962E-DD7E00E952DD}"/>
              </a:ext>
            </a:extLst>
          </p:cNvPr>
          <p:cNvCxnSpPr>
            <a:cxnSpLocks/>
            <a:stCxn id="10" idx="3"/>
            <a:endCxn id="19" idx="1"/>
          </p:cNvCxnSpPr>
          <p:nvPr/>
        </p:nvCxnSpPr>
        <p:spPr>
          <a:xfrm flipV="1">
            <a:off x="4571567" y="4198995"/>
            <a:ext cx="1262929" cy="2444"/>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20364E0D-65EC-46F5-BDE5-6FE454020007}"/>
              </a:ext>
            </a:extLst>
          </p:cNvPr>
          <p:cNvCxnSpPr>
            <a:cxnSpLocks/>
            <a:stCxn id="11" idx="3"/>
            <a:endCxn id="21" idx="1"/>
          </p:cNvCxnSpPr>
          <p:nvPr/>
        </p:nvCxnSpPr>
        <p:spPr>
          <a:xfrm>
            <a:off x="3728772" y="6118074"/>
            <a:ext cx="2105724" cy="2334"/>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48" name="Graphic 147" descr="Schoolhouse">
            <a:extLst>
              <a:ext uri="{FF2B5EF4-FFF2-40B4-BE49-F238E27FC236}">
                <a16:creationId xmlns:a16="http://schemas.microsoft.com/office/drawing/2014/main" id="{A58AAA77-BFD1-448D-9528-5EE55DEE93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3658" y="5643078"/>
            <a:ext cx="848202" cy="848202"/>
          </a:xfrm>
          <a:prstGeom prst="rect">
            <a:avLst/>
          </a:prstGeom>
        </p:spPr>
      </p:pic>
      <p:pic>
        <p:nvPicPr>
          <p:cNvPr id="150" name="Graphic 149" descr="House">
            <a:extLst>
              <a:ext uri="{FF2B5EF4-FFF2-40B4-BE49-F238E27FC236}">
                <a16:creationId xmlns:a16="http://schemas.microsoft.com/office/drawing/2014/main" id="{EA124AF0-176F-40C6-BF75-99FCD69F2F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8258" y="1528515"/>
            <a:ext cx="848202" cy="848202"/>
          </a:xfrm>
          <a:prstGeom prst="rect">
            <a:avLst/>
          </a:prstGeom>
        </p:spPr>
      </p:pic>
      <p:pic>
        <p:nvPicPr>
          <p:cNvPr id="153" name="Graphic 152" descr="Store">
            <a:extLst>
              <a:ext uri="{FF2B5EF4-FFF2-40B4-BE49-F238E27FC236}">
                <a16:creationId xmlns:a16="http://schemas.microsoft.com/office/drawing/2014/main" id="{26384964-425C-4E32-823B-227F8BA8F7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3289" y="2537322"/>
            <a:ext cx="848202" cy="848202"/>
          </a:xfrm>
          <a:prstGeom prst="rect">
            <a:avLst/>
          </a:prstGeom>
        </p:spPr>
      </p:pic>
      <p:pic>
        <p:nvPicPr>
          <p:cNvPr id="155" name="Graphic 154" descr="City">
            <a:extLst>
              <a:ext uri="{FF2B5EF4-FFF2-40B4-BE49-F238E27FC236}">
                <a16:creationId xmlns:a16="http://schemas.microsoft.com/office/drawing/2014/main" id="{C252057F-9CB0-4BBF-A5F3-7F514355F7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43819" y="3761891"/>
            <a:ext cx="848202" cy="848202"/>
          </a:xfrm>
          <a:prstGeom prst="rect">
            <a:avLst/>
          </a:prstGeom>
        </p:spPr>
      </p:pic>
      <p:sp>
        <p:nvSpPr>
          <p:cNvPr id="156" name="TextBox 155">
            <a:extLst>
              <a:ext uri="{FF2B5EF4-FFF2-40B4-BE49-F238E27FC236}">
                <a16:creationId xmlns:a16="http://schemas.microsoft.com/office/drawing/2014/main" id="{0A47C898-789D-41EA-AAEF-A892E1E8952B}"/>
              </a:ext>
            </a:extLst>
          </p:cNvPr>
          <p:cNvSpPr txBox="1"/>
          <p:nvPr/>
        </p:nvSpPr>
        <p:spPr>
          <a:xfrm>
            <a:off x="2754032" y="812849"/>
            <a:ext cx="6485430"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Start by identifying what type of customer you are talking to</a:t>
            </a:r>
          </a:p>
        </p:txBody>
      </p:sp>
      <p:sp>
        <p:nvSpPr>
          <p:cNvPr id="2" name="Rectangle 1">
            <a:extLst>
              <a:ext uri="{FF2B5EF4-FFF2-40B4-BE49-F238E27FC236}">
                <a16:creationId xmlns:a16="http://schemas.microsoft.com/office/drawing/2014/main" id="{EEAB89A0-4B9E-4B9B-B7D4-90860BE544AF}"/>
              </a:ext>
            </a:extLst>
          </p:cNvPr>
          <p:cNvSpPr/>
          <p:nvPr/>
        </p:nvSpPr>
        <p:spPr bwMode="auto">
          <a:xfrm>
            <a:off x="394138" y="3573583"/>
            <a:ext cx="11403724" cy="1302328"/>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6422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05A3DC2-5DFB-40EA-B69C-29A35435455E}"/>
              </a:ext>
            </a:extLst>
          </p:cNvPr>
          <p:cNvSpPr/>
          <p:nvPr/>
        </p:nvSpPr>
        <p:spPr bwMode="auto">
          <a:xfrm>
            <a:off x="348036" y="1030946"/>
            <a:ext cx="4529116" cy="1021220"/>
          </a:xfrm>
          <a:prstGeom prst="rect">
            <a:avLst/>
          </a:prstGeom>
          <a:noFill/>
          <a:ln w="19050">
            <a:solidFill>
              <a:srgbClr val="7030A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FC506066-0A88-4A78-B1FC-95B8E6A0E1D4}"/>
              </a:ext>
            </a:extLst>
          </p:cNvPr>
          <p:cNvSpPr>
            <a:spLocks noGrp="1"/>
          </p:cNvSpPr>
          <p:nvPr>
            <p:ph type="title"/>
          </p:nvPr>
        </p:nvSpPr>
        <p:spPr>
          <a:xfrm>
            <a:off x="235558" y="170362"/>
            <a:ext cx="7065682" cy="758022"/>
          </a:xfrm>
        </p:spPr>
        <p:txBody>
          <a:bodyPr/>
          <a:lstStyle/>
          <a:p>
            <a:r>
              <a:rPr lang="en-GB"/>
              <a:t>Upsell Scenarios | Enterprise SKU Summary</a:t>
            </a:r>
          </a:p>
        </p:txBody>
      </p:sp>
      <p:sp>
        <p:nvSpPr>
          <p:cNvPr id="52" name="Rectangle 51">
            <a:extLst>
              <a:ext uri="{FF2B5EF4-FFF2-40B4-BE49-F238E27FC236}">
                <a16:creationId xmlns:a16="http://schemas.microsoft.com/office/drawing/2014/main" id="{C38B25BC-446D-4DE9-AA26-728217E323F9}"/>
              </a:ext>
            </a:extLst>
          </p:cNvPr>
          <p:cNvSpPr/>
          <p:nvPr/>
        </p:nvSpPr>
        <p:spPr bwMode="auto">
          <a:xfrm>
            <a:off x="296422" y="976241"/>
            <a:ext cx="11678831" cy="1242782"/>
          </a:xfrm>
          <a:prstGeom prst="rect">
            <a:avLst/>
          </a:prstGeom>
          <a:noFill/>
          <a:ln w="19050">
            <a:solidFill>
              <a:srgbClr val="FF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54" name="Rectangle 53">
            <a:extLst>
              <a:ext uri="{FF2B5EF4-FFF2-40B4-BE49-F238E27FC236}">
                <a16:creationId xmlns:a16="http://schemas.microsoft.com/office/drawing/2014/main" id="{7CE350C2-C3BC-44D9-BFBE-304A2AEC1112}"/>
              </a:ext>
            </a:extLst>
          </p:cNvPr>
          <p:cNvSpPr/>
          <p:nvPr/>
        </p:nvSpPr>
        <p:spPr bwMode="auto">
          <a:xfrm>
            <a:off x="240950" y="928383"/>
            <a:ext cx="11756781" cy="2055678"/>
          </a:xfrm>
          <a:prstGeom prst="rect">
            <a:avLst/>
          </a:prstGeom>
          <a:noFill/>
          <a:ln w="19050">
            <a:solidFill>
              <a:srgbClr val="00B05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62" name="TextBox 61">
            <a:extLst>
              <a:ext uri="{FF2B5EF4-FFF2-40B4-BE49-F238E27FC236}">
                <a16:creationId xmlns:a16="http://schemas.microsoft.com/office/drawing/2014/main" id="{470820F2-F784-4413-809E-D546B7DE9CE5}"/>
              </a:ext>
            </a:extLst>
          </p:cNvPr>
          <p:cNvSpPr txBox="1"/>
          <p:nvPr/>
        </p:nvSpPr>
        <p:spPr>
          <a:xfrm>
            <a:off x="2044375" y="1657026"/>
            <a:ext cx="927177"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200">
                <a:solidFill>
                  <a:srgbClr val="7030A0"/>
                </a:solidFill>
                <a:latin typeface="Segoe UI Semibold"/>
              </a:rPr>
              <a:t>O</a:t>
            </a:r>
            <a:r>
              <a:rPr kumimoji="0" lang="en-GB" sz="1200" b="0" i="0" u="none" strike="noStrike" kern="1200" cap="none" spc="0" normalizeH="0" baseline="0" noProof="0">
                <a:ln>
                  <a:noFill/>
                </a:ln>
                <a:solidFill>
                  <a:srgbClr val="7030A0"/>
                </a:solidFill>
                <a:effectLst/>
                <a:uLnTx/>
                <a:uFillTx/>
                <a:latin typeface="Segoe UI Semibold"/>
                <a:ea typeface="+mn-ea"/>
                <a:cs typeface="+mn-cs"/>
              </a:rPr>
              <a:t>365 E1</a:t>
            </a:r>
          </a:p>
        </p:txBody>
      </p:sp>
      <p:sp>
        <p:nvSpPr>
          <p:cNvPr id="66" name="TextBox 65">
            <a:extLst>
              <a:ext uri="{FF2B5EF4-FFF2-40B4-BE49-F238E27FC236}">
                <a16:creationId xmlns:a16="http://schemas.microsoft.com/office/drawing/2014/main" id="{D4895758-88EE-4B1A-AC17-CB81EDB7806A}"/>
              </a:ext>
            </a:extLst>
          </p:cNvPr>
          <p:cNvSpPr txBox="1"/>
          <p:nvPr/>
        </p:nvSpPr>
        <p:spPr>
          <a:xfrm>
            <a:off x="9815730" y="1783078"/>
            <a:ext cx="975267"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GB" sz="1200">
                <a:solidFill>
                  <a:srgbClr val="FF0000"/>
                </a:solidFill>
                <a:latin typeface="Segoe UI Semibold"/>
              </a:rPr>
              <a:t>M</a:t>
            </a:r>
            <a:r>
              <a:rPr kumimoji="0" lang="en-GB" sz="1200" b="0" i="0" u="none" strike="noStrike" kern="1200" cap="none" spc="0" normalizeH="0" baseline="0" noProof="0">
                <a:ln>
                  <a:noFill/>
                </a:ln>
                <a:solidFill>
                  <a:srgbClr val="FF0000"/>
                </a:solidFill>
                <a:effectLst/>
                <a:uLnTx/>
                <a:uFillTx/>
                <a:latin typeface="Segoe UI Semibold"/>
                <a:ea typeface="+mn-ea"/>
                <a:cs typeface="+mn-cs"/>
              </a:rPr>
              <a:t>365 E3</a:t>
            </a:r>
          </a:p>
        </p:txBody>
      </p:sp>
      <p:sp>
        <p:nvSpPr>
          <p:cNvPr id="68" name="TextBox 67">
            <a:extLst>
              <a:ext uri="{FF2B5EF4-FFF2-40B4-BE49-F238E27FC236}">
                <a16:creationId xmlns:a16="http://schemas.microsoft.com/office/drawing/2014/main" id="{C29BDE6F-CB07-40FB-AABE-373152C2EE5E}"/>
              </a:ext>
            </a:extLst>
          </p:cNvPr>
          <p:cNvSpPr txBox="1"/>
          <p:nvPr/>
        </p:nvSpPr>
        <p:spPr>
          <a:xfrm>
            <a:off x="5502668" y="2611069"/>
            <a:ext cx="975267"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B050"/>
                </a:solidFill>
                <a:effectLst/>
                <a:uLnTx/>
                <a:uFillTx/>
                <a:latin typeface="Segoe UI Semibold"/>
                <a:ea typeface="+mn-ea"/>
                <a:cs typeface="+mn-cs"/>
              </a:rPr>
              <a:t>M365 E5</a:t>
            </a:r>
          </a:p>
        </p:txBody>
      </p:sp>
      <p:graphicFrame>
        <p:nvGraphicFramePr>
          <p:cNvPr id="53" name="Table 54">
            <a:extLst>
              <a:ext uri="{FF2B5EF4-FFF2-40B4-BE49-F238E27FC236}">
                <a16:creationId xmlns:a16="http://schemas.microsoft.com/office/drawing/2014/main" id="{CAA704E9-A074-4C21-B5ED-B88BE052262F}"/>
              </a:ext>
            </a:extLst>
          </p:cNvPr>
          <p:cNvGraphicFramePr>
            <a:graphicFrameLocks noGrp="1"/>
          </p:cNvGraphicFramePr>
          <p:nvPr>
            <p:extLst>
              <p:ext uri="{D42A27DB-BD31-4B8C-83A1-F6EECF244321}">
                <p14:modId xmlns:p14="http://schemas.microsoft.com/office/powerpoint/2010/main" val="3991154418"/>
              </p:ext>
            </p:extLst>
          </p:nvPr>
        </p:nvGraphicFramePr>
        <p:xfrm>
          <a:off x="238089" y="3028480"/>
          <a:ext cx="11756780" cy="3802301"/>
        </p:xfrm>
        <a:graphic>
          <a:graphicData uri="http://schemas.openxmlformats.org/drawingml/2006/table">
            <a:tbl>
              <a:tblPr>
                <a:tableStyleId>{5C22544A-7EE6-4342-B048-85BDC9FD1C3A}</a:tableStyleId>
              </a:tblPr>
              <a:tblGrid>
                <a:gridCol w="3056785">
                  <a:extLst>
                    <a:ext uri="{9D8B030D-6E8A-4147-A177-3AD203B41FA5}">
                      <a16:colId xmlns:a16="http://schemas.microsoft.com/office/drawing/2014/main" val="2265132128"/>
                    </a:ext>
                  </a:extLst>
                </a:gridCol>
                <a:gridCol w="2734697">
                  <a:extLst>
                    <a:ext uri="{9D8B030D-6E8A-4147-A177-3AD203B41FA5}">
                      <a16:colId xmlns:a16="http://schemas.microsoft.com/office/drawing/2014/main" val="3018763656"/>
                    </a:ext>
                  </a:extLst>
                </a:gridCol>
                <a:gridCol w="3026102">
                  <a:extLst>
                    <a:ext uri="{9D8B030D-6E8A-4147-A177-3AD203B41FA5}">
                      <a16:colId xmlns:a16="http://schemas.microsoft.com/office/drawing/2014/main" val="3147471215"/>
                    </a:ext>
                  </a:extLst>
                </a:gridCol>
                <a:gridCol w="2939196">
                  <a:extLst>
                    <a:ext uri="{9D8B030D-6E8A-4147-A177-3AD203B41FA5}">
                      <a16:colId xmlns:a16="http://schemas.microsoft.com/office/drawing/2014/main" val="136616930"/>
                    </a:ext>
                  </a:extLst>
                </a:gridCol>
              </a:tblGrid>
              <a:tr h="251381">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Exchange Online ($4)</a:t>
                      </a:r>
                    </a:p>
                  </a:txBody>
                  <a:tcPr>
                    <a:solidFill>
                      <a:schemeClr val="accent1"/>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O365 E1($8)</a:t>
                      </a:r>
                    </a:p>
                  </a:txBody>
                  <a:tcPr>
                    <a:solidFill>
                      <a:srgbClr val="7030A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O365 E3 ($20)</a:t>
                      </a:r>
                    </a:p>
                  </a:txBody>
                  <a:tcPr>
                    <a:solidFill>
                      <a:srgbClr val="F07B1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From: </a:t>
                      </a:r>
                      <a:r>
                        <a:rPr lang="en-GB" sz="1000" b="0">
                          <a:solidFill>
                            <a:schemeClr val="bg1"/>
                          </a:solidFill>
                        </a:rPr>
                        <a:t>M365 E3 ($32)</a:t>
                      </a:r>
                    </a:p>
                  </a:txBody>
                  <a:tcPr>
                    <a:solidFill>
                      <a:srgbClr val="FF0000"/>
                    </a:solidFill>
                  </a:tcPr>
                </a:tc>
                <a:extLst>
                  <a:ext uri="{0D108BD9-81ED-4DB2-BD59-A6C34878D82A}">
                    <a16:rowId xmlns:a16="http://schemas.microsoft.com/office/drawing/2014/main" val="2298008391"/>
                  </a:ext>
                </a:extLst>
              </a:tr>
              <a:tr h="3093839">
                <a:tc>
                  <a:txBody>
                    <a:bodyPr/>
                    <a:lstStyle/>
                    <a:p>
                      <a:pPr marL="0" indent="0">
                        <a:spcBef>
                          <a:spcPts val="0"/>
                        </a:spcBef>
                        <a:spcAft>
                          <a:spcPts val="600"/>
                        </a:spcAft>
                        <a:buFont typeface="Arial" panose="020B0604020202020204" pitchFamily="34" charset="0"/>
                        <a:buNone/>
                      </a:pPr>
                      <a:r>
                        <a:rPr lang="en-GB" sz="900">
                          <a:solidFill>
                            <a:schemeClr val="tx1"/>
                          </a:solidFill>
                        </a:rPr>
                        <a:t>Create a hub for teamwork to connect with your teams and customers via chat, call or videoconference and collaborate.</a:t>
                      </a:r>
                    </a:p>
                    <a:p>
                      <a:pPr marL="0" indent="0">
                        <a:spcBef>
                          <a:spcPts val="0"/>
                        </a:spcBef>
                        <a:spcAft>
                          <a:spcPts val="600"/>
                        </a:spcAft>
                        <a:buFont typeface="Arial" panose="020B0604020202020204" pitchFamily="34" charset="0"/>
                        <a:buNone/>
                      </a:pPr>
                      <a:r>
                        <a:rPr lang="en-GB" sz="900">
                          <a:solidFill>
                            <a:schemeClr val="tx1"/>
                          </a:solidFill>
                        </a:rPr>
                        <a:t>Access web versions of Office apps: Outlook, Word, Excel, PowerPoint, OneNote.</a:t>
                      </a:r>
                    </a:p>
                    <a:p>
                      <a:pPr marL="0" indent="0">
                        <a:spcBef>
                          <a:spcPts val="0"/>
                        </a:spcBef>
                        <a:spcAft>
                          <a:spcPts val="600"/>
                        </a:spcAft>
                        <a:buFont typeface="Arial" panose="020B0604020202020204" pitchFamily="34" charset="0"/>
                        <a:buNone/>
                      </a:pPr>
                      <a:r>
                        <a:rPr lang="en-GB" sz="900">
                          <a:solidFill>
                            <a:schemeClr val="tx1"/>
                          </a:solidFill>
                        </a:rPr>
                        <a:t>Store and share files with 1 TB of file storage in the cloud per user. </a:t>
                      </a:r>
                    </a:p>
                    <a:p>
                      <a:pPr marL="0" indent="0">
                        <a:spcBef>
                          <a:spcPts val="0"/>
                        </a:spcBef>
                        <a:spcAft>
                          <a:spcPts val="600"/>
                        </a:spcAft>
                        <a:buFont typeface="Arial" panose="020B0604020202020204" pitchFamily="34" charset="0"/>
                        <a:buNone/>
                      </a:pPr>
                      <a:r>
                        <a:rPr lang="en-GB" sz="900">
                          <a:solidFill>
                            <a:schemeClr val="tx1"/>
                          </a:solidFill>
                        </a:rPr>
                        <a:t>Co-author files in real time, auto-save to avoid losing progress, keep backups and recover old versions when needed.</a:t>
                      </a:r>
                    </a:p>
                    <a:p>
                      <a:pPr marL="0" indent="0">
                        <a:spcBef>
                          <a:spcPts val="0"/>
                        </a:spcBef>
                        <a:spcAft>
                          <a:spcPts val="600"/>
                        </a:spcAft>
                        <a:buFont typeface="Arial" panose="020B0604020202020204" pitchFamily="34" charset="0"/>
                        <a:buNone/>
                      </a:pPr>
                      <a:r>
                        <a:rPr lang="en-GB" sz="900">
                          <a:solidFill>
                            <a:schemeClr val="tx1"/>
                          </a:solidFill>
                        </a:rPr>
                        <a:t>Create simple forms, surveys and polls</a:t>
                      </a:r>
                    </a:p>
                    <a:p>
                      <a:pPr marL="0" indent="0">
                        <a:spcBef>
                          <a:spcPts val="0"/>
                        </a:spcBef>
                        <a:spcAft>
                          <a:spcPts val="600"/>
                        </a:spcAft>
                        <a:buFont typeface="Arial" panose="020B0604020202020204" pitchFamily="34" charset="0"/>
                        <a:buNone/>
                      </a:pPr>
                      <a:r>
                        <a:rPr lang="en-GB" sz="900">
                          <a:solidFill>
                            <a:schemeClr val="tx1"/>
                          </a:solidFill>
                        </a:rPr>
                        <a:t>Manage tasks (personal/groups) and stay on track with Planner and its Teams integration</a:t>
                      </a:r>
                    </a:p>
                    <a:p>
                      <a:pPr marL="0" indent="0">
                        <a:spcBef>
                          <a:spcPts val="0"/>
                        </a:spcBef>
                        <a:spcAft>
                          <a:spcPts val="600"/>
                        </a:spcAft>
                        <a:buFont typeface="Arial" panose="020B0604020202020204" pitchFamily="34" charset="0"/>
                        <a:buNone/>
                      </a:pPr>
                      <a:r>
                        <a:rPr lang="en-GB" sz="900">
                          <a:solidFill>
                            <a:schemeClr val="tx1"/>
                          </a:solidFill>
                        </a:rPr>
                        <a:t>Automate processes, develop apps without the need of coding skills</a:t>
                      </a:r>
                    </a:p>
                  </a:txBody>
                  <a:tcPr>
                    <a:solidFill>
                      <a:schemeClr val="bg1">
                        <a:lumMod val="95000"/>
                      </a:schemeClr>
                    </a:solidFill>
                  </a:tcPr>
                </a:tc>
                <a:tc>
                  <a:txBody>
                    <a:bodyPr/>
                    <a:lstStyle/>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AI-infused desktop apps connected to cloud services. Always up-to-date.</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Install in up to 5 PCs/Macs, 5 tablets and 5 mobile devices concurrently</a:t>
                      </a:r>
                    </a:p>
                    <a:p>
                      <a:pPr marL="0" lvl="0" indent="0" algn="l" rtl="0" eaLnBrk="1" latinLnBrk="0" hangingPunct="1">
                        <a:spcBef>
                          <a:spcPts val="0"/>
                        </a:spcBef>
                        <a:spcAft>
                          <a:spcPts val="600"/>
                        </a:spcAft>
                        <a:buClr>
                          <a:srgbClr val="0078D7"/>
                        </a:buClr>
                        <a:buFont typeface="Arial" panose="020B0604020202020204" pitchFamily="34" charset="0"/>
                        <a:buNone/>
                      </a:pPr>
                      <a:r>
                        <a:rPr lang="en-US" sz="900" kern="1200" noProof="0">
                          <a:solidFill>
                            <a:schemeClr val="tx1"/>
                          </a:solidFill>
                          <a:latin typeface="+mn-lt"/>
                          <a:ea typeface="+mn-ea"/>
                          <a:cs typeface="+mn-cs"/>
                        </a:rPr>
                        <a:t>Make amazing content with</a:t>
                      </a:r>
                      <a:r>
                        <a:rPr lang="en-US" sz="900" kern="1200">
                          <a:solidFill>
                            <a:schemeClr val="tx1"/>
                          </a:solidFill>
                          <a:latin typeface="+mn-lt"/>
                          <a:ea typeface="+mn-ea"/>
                          <a:cs typeface="+mn-cs"/>
                        </a:rPr>
                        <a:t> Editor, </a:t>
                      </a:r>
                      <a:r>
                        <a:rPr lang="en-US" sz="900" kern="1200">
                          <a:solidFill>
                            <a:schemeClr val="tx1"/>
                          </a:solidFill>
                          <a:latin typeface="+mn-lt"/>
                          <a:ea typeface="+mn-ea"/>
                          <a:cs typeface="+mn-cs"/>
                          <a:sym typeface="Symbol" panose="05050102010706020507" pitchFamily="18" charset="2"/>
                        </a:rPr>
                        <a:t>Designer, Tap, Presenter Coach</a:t>
                      </a:r>
                      <a:r>
                        <a:rPr lang="en-US" sz="900" kern="1200">
                          <a:solidFill>
                            <a:schemeClr val="tx1"/>
                          </a:solidFill>
                          <a:latin typeface="+mn-lt"/>
                          <a:ea typeface="+mn-ea"/>
                          <a:cs typeface="+mn-cs"/>
                        </a:rPr>
                        <a:t> </a:t>
                      </a:r>
                    </a:p>
                    <a:p>
                      <a:pPr marL="0" lvl="0" indent="0" algn="l" defTabSz="914367" rtl="0" eaLnBrk="1" latinLnBrk="0" hangingPunct="1">
                        <a:spcBef>
                          <a:spcPts val="0"/>
                        </a:spcBef>
                        <a:spcAft>
                          <a:spcPts val="600"/>
                        </a:spcAft>
                        <a:buClr>
                          <a:srgbClr val="0078D7"/>
                        </a:buClr>
                        <a:buFont typeface="Arial" panose="020B0604020202020204" pitchFamily="34" charset="0"/>
                        <a:buNone/>
                        <a:defRPr/>
                      </a:pPr>
                      <a:r>
                        <a:rPr lang="en-US" sz="900" kern="1200" noProof="0">
                          <a:solidFill>
                            <a:schemeClr val="tx1"/>
                          </a:solidFill>
                          <a:latin typeface="+mn-lt"/>
                          <a:ea typeface="+mn-ea"/>
                          <a:cs typeface="+mn-cs"/>
                        </a:rPr>
                        <a:t>Get work done faster with Dictation, </a:t>
                      </a:r>
                      <a:r>
                        <a:rPr lang="en-US" sz="900" kern="1200">
                          <a:solidFill>
                            <a:schemeClr val="tx1"/>
                          </a:solidFill>
                          <a:latin typeface="+mn-lt"/>
                          <a:ea typeface="+mn-ea"/>
                          <a:cs typeface="+mn-cs"/>
                          <a:sym typeface="Symbol" panose="05050102010706020507" pitchFamily="18" charset="2"/>
                        </a:rPr>
                        <a:t>Researcher, Insert Data from Picture</a:t>
                      </a:r>
                    </a:p>
                    <a:p>
                      <a:pPr marL="0" lvl="0" indent="0" algn="l" rtl="0" eaLnBrk="1" latinLnBrk="0" hangingPunct="1">
                        <a:spcBef>
                          <a:spcPts val="0"/>
                        </a:spcBef>
                        <a:spcAft>
                          <a:spcPts val="600"/>
                        </a:spcAft>
                        <a:buClr>
                          <a:srgbClr val="0078D7"/>
                        </a:buClr>
                        <a:buFont typeface="Arial" panose="020B0604020202020204" pitchFamily="34" charset="0"/>
                        <a:buNone/>
                      </a:pPr>
                      <a:r>
                        <a:rPr lang="en-US" sz="900" kern="1200" noProof="0">
                          <a:solidFill>
                            <a:schemeClr val="tx1"/>
                          </a:solidFill>
                          <a:latin typeface="+mn-lt"/>
                          <a:ea typeface="+mn-ea"/>
                          <a:cs typeface="+mn-cs"/>
                        </a:rPr>
                        <a:t>Work together across apps with real-time Co-authoring, </a:t>
                      </a:r>
                      <a:r>
                        <a:rPr lang="en-US" sz="900" kern="1200">
                          <a:solidFill>
                            <a:schemeClr val="tx1"/>
                          </a:solidFill>
                          <a:latin typeface="+mn-lt"/>
                          <a:ea typeface="+mn-ea"/>
                          <a:cs typeface="+mn-cs"/>
                          <a:sym typeface="Symbol" panose="05050102010706020507" pitchFamily="18" charset="2"/>
                        </a:rPr>
                        <a:t>@mentions and Teams-Office apps integration</a:t>
                      </a:r>
                      <a:r>
                        <a:rPr lang="en-US" sz="900" kern="1200">
                          <a:solidFill>
                            <a:schemeClr val="tx1"/>
                          </a:solidFill>
                          <a:latin typeface="+mn-lt"/>
                          <a:ea typeface="+mn-ea"/>
                          <a:cs typeface="+mn-cs"/>
                        </a:rPr>
                        <a:t>  </a:t>
                      </a:r>
                      <a:endParaRPr lang="en-US" sz="900" kern="1200" noProof="0">
                        <a:solidFill>
                          <a:schemeClr val="tx1"/>
                        </a:solidFill>
                        <a:latin typeface="+mn-lt"/>
                        <a:ea typeface="+mn-ea"/>
                        <a:cs typeface="+mn-cs"/>
                      </a:endParaRPr>
                    </a:p>
                    <a:p>
                      <a:pPr marL="0" lvl="0" indent="0" algn="l" defTabSz="914367" rtl="0" eaLnBrk="1" latinLnBrk="0" hangingPunct="1">
                        <a:spcBef>
                          <a:spcPts val="0"/>
                        </a:spcBef>
                        <a:spcAft>
                          <a:spcPts val="600"/>
                        </a:spcAft>
                        <a:buClr>
                          <a:srgbClr val="0078D7"/>
                        </a:buClr>
                        <a:buFont typeface="Arial" panose="020B0604020202020204" pitchFamily="34" charset="0"/>
                        <a:buNone/>
                        <a:defRPr/>
                      </a:pPr>
                      <a:r>
                        <a:rPr lang="en-US" sz="900" kern="1200" noProof="0">
                          <a:solidFill>
                            <a:schemeClr val="tx1"/>
                          </a:solidFill>
                          <a:latin typeface="+mn-lt"/>
                          <a:ea typeface="+mn-ea"/>
                          <a:cs typeface="+mn-cs"/>
                        </a:rPr>
                        <a:t>Keep current always with Version History, </a:t>
                      </a:r>
                      <a:r>
                        <a:rPr lang="en-US" sz="900" kern="1200">
                          <a:solidFill>
                            <a:schemeClr val="tx1"/>
                          </a:solidFill>
                          <a:latin typeface="+mn-lt"/>
                          <a:ea typeface="+mn-ea"/>
                          <a:cs typeface="+mn-cs"/>
                          <a:sym typeface="Symbol" panose="05050102010706020507" pitchFamily="18" charset="2"/>
                        </a:rPr>
                        <a:t>Shared with Me, While You Were Away</a:t>
                      </a:r>
                      <a:endParaRPr lang="en-US" sz="900" kern="1200" noProof="0">
                        <a:solidFill>
                          <a:schemeClr val="tx1"/>
                        </a:solidFill>
                        <a:latin typeface="+mn-lt"/>
                        <a:ea typeface="+mn-ea"/>
                        <a:cs typeface="+mn-cs"/>
                      </a:endParaRPr>
                    </a:p>
                    <a:p>
                      <a:pPr marL="0" lvl="0" indent="0" algn="l" defTabSz="914367" rtl="0" eaLnBrk="1" latinLnBrk="0" hangingPunct="1">
                        <a:spcBef>
                          <a:spcPts val="0"/>
                        </a:spcBef>
                        <a:spcAft>
                          <a:spcPts val="600"/>
                        </a:spcAft>
                        <a:buClr>
                          <a:srgbClr val="0078D7"/>
                        </a:buClr>
                        <a:buFont typeface="Arial" panose="020B0604020202020204" pitchFamily="34" charset="0"/>
                        <a:buNone/>
                        <a:defRPr/>
                      </a:pPr>
                      <a:r>
                        <a:rPr lang="en-US" sz="900" kern="1200" noProof="0">
                          <a:solidFill>
                            <a:schemeClr val="tx1"/>
                          </a:solidFill>
                          <a:latin typeface="+mn-lt"/>
                          <a:ea typeface="+mn-ea"/>
                          <a:cs typeface="+mn-cs"/>
                        </a:rPr>
                        <a:t>Draw visualized insights with New data types, </a:t>
                      </a:r>
                      <a:r>
                        <a:rPr lang="en-US" sz="900" kern="1200">
                          <a:solidFill>
                            <a:schemeClr val="tx1"/>
                          </a:solidFill>
                          <a:latin typeface="+mn-lt"/>
                          <a:ea typeface="+mn-ea"/>
                          <a:cs typeface="+mn-cs"/>
                          <a:sym typeface="Symbol" panose="05050102010706020507" pitchFamily="18" charset="2"/>
                        </a:rPr>
                        <a:t>Ideas, XLOOKUP</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900" kern="1200" noProof="0">
                          <a:solidFill>
                            <a:schemeClr val="tx1"/>
                          </a:solidFill>
                          <a:latin typeface="+mn-lt"/>
                          <a:ea typeface="+mn-ea"/>
                          <a:cs typeface="+mn-cs"/>
                          <a:sym typeface="Symbol" panose="05050102010706020507" pitchFamily="18" charset="2"/>
                        </a:rPr>
                        <a:t>Streamline appointment scheduling and automatically track milage as you drive</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900" kern="1200" noProof="0">
                          <a:solidFill>
                            <a:schemeClr val="tx1"/>
                          </a:solidFill>
                          <a:latin typeface="+mn-lt"/>
                          <a:ea typeface="+mn-ea"/>
                          <a:cs typeface="+mn-cs"/>
                          <a:sym typeface="Symbol" panose="05050102010706020507" pitchFamily="18" charset="2"/>
                        </a:rPr>
                        <a:t>Find and share information using Delve and Yammer</a:t>
                      </a:r>
                      <a:endParaRPr lang="en-US" sz="900" kern="1200" noProof="0">
                        <a:solidFill>
                          <a:schemeClr val="tx1"/>
                        </a:solidFill>
                        <a:latin typeface="+mn-lt"/>
                        <a:ea typeface="+mn-ea"/>
                        <a:cs typeface="+mn-cs"/>
                      </a:endParaRPr>
                    </a:p>
                  </a:txBody>
                  <a:tcPr>
                    <a:solidFill>
                      <a:schemeClr val="bg1">
                        <a:lumMod val="95000"/>
                      </a:schemeClr>
                    </a:solidFill>
                  </a:tcPr>
                </a:tc>
                <a:tc>
                  <a:txBody>
                    <a:bodyPr/>
                    <a:lstStyle/>
                    <a:p>
                      <a:pPr marL="0" indent="0" algn="l"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Protect your business with core security and management capabilities.</a:t>
                      </a:r>
                    </a:p>
                    <a:p>
                      <a:pPr marL="0" indent="0" algn="l"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Protect against cyberthreats and control access to sensitive information using encryption, Conditional Access, Windows Hello and self-password reset.</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Protect data from accidental or intentional leaks by restricting copy/paste/forward, Data Loss Prevention policies</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900" kern="1200">
                          <a:solidFill>
                            <a:schemeClr val="tx1"/>
                          </a:solidFill>
                          <a:latin typeface="+mn-lt"/>
                          <a:ea typeface="+mn-ea"/>
                          <a:cs typeface="+mn-cs"/>
                        </a:rPr>
                        <a:t>Manage devices and applications effectively with Endpoint Manager through MDM/MAM. Secure devices that connect to your data and help keep iOS, Android, Windows, and Mac devices safe and up to date, remote wiping lost/stolen devices</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900" kern="1200">
                          <a:solidFill>
                            <a:schemeClr val="tx1"/>
                          </a:solidFill>
                          <a:latin typeface="+mn-lt"/>
                          <a:ea typeface="+mn-ea"/>
                          <a:cs typeface="+mn-cs"/>
                        </a:rPr>
                        <a:t>Simplify deployment by enabling remote deployment with Windows Autopilot.</a:t>
                      </a:r>
                    </a:p>
                    <a:p>
                      <a:pPr marL="0" indent="0">
                        <a:spcBef>
                          <a:spcPts val="0"/>
                        </a:spcBef>
                        <a:spcAft>
                          <a:spcPts val="600"/>
                        </a:spcAft>
                        <a:buFont typeface="Arial" panose="020B0604020202020204" pitchFamily="34" charset="0"/>
                        <a:buNone/>
                      </a:pPr>
                      <a:r>
                        <a:rPr lang="en-GB" sz="900">
                          <a:solidFill>
                            <a:schemeClr val="tx1"/>
                          </a:solidFill>
                        </a:rPr>
                        <a:t>Get visibility and manage risk of cloud apps being used across your organisation to prevent shadow IT</a:t>
                      </a:r>
                    </a:p>
                    <a:p>
                      <a:pPr marL="0" indent="0">
                        <a:spcBef>
                          <a:spcPts val="0"/>
                        </a:spcBef>
                        <a:spcAft>
                          <a:spcPts val="600"/>
                        </a:spcAft>
                        <a:buFont typeface="Arial" panose="020B0604020202020204" pitchFamily="34" charset="0"/>
                        <a:buNone/>
                      </a:pPr>
                      <a:r>
                        <a:rPr lang="en-GB" sz="900">
                          <a:solidFill>
                            <a:schemeClr val="tx1"/>
                          </a:solidFill>
                        </a:rPr>
                        <a:t>Provide remote access to secure Virtual Windows Desktop environments</a:t>
                      </a:r>
                    </a:p>
                  </a:txBody>
                  <a:tcPr>
                    <a:solidFill>
                      <a:schemeClr val="bg1">
                        <a:lumMod val="95000"/>
                      </a:schemeClr>
                    </a:solidFill>
                  </a:tcPr>
                </a:tc>
                <a:tc>
                  <a:txBody>
                    <a:bodyPr/>
                    <a:lstStyle/>
                    <a:p>
                      <a:pPr marL="0" indent="0" algn="l"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Protect, detect, and automatically respond to advanced and sophisticated threats by leveraging the power of machine learning and built-in integration across endpoints, mail, files, and identities.</a:t>
                      </a:r>
                    </a:p>
                    <a:p>
                      <a:pPr marL="0" indent="0" algn="l"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Protect with sophisticated encryption, malware, phishing, ransomware and Cloud app protection. </a:t>
                      </a:r>
                    </a:p>
                    <a:p>
                      <a:pPr marL="0" indent="0" algn="l" defTabSz="914367" rtl="0" eaLnBrk="1" latinLnBrk="0" hangingPunct="1">
                        <a:spcBef>
                          <a:spcPts val="0"/>
                        </a:spcBef>
                        <a:spcAft>
                          <a:spcPts val="600"/>
                        </a:spcAft>
                        <a:buFont typeface="Arial" panose="020B0604020202020204" pitchFamily="34" charset="0"/>
                        <a:buNone/>
                      </a:pPr>
                      <a:r>
                        <a:rPr lang="en-GB" sz="900" kern="1200">
                          <a:solidFill>
                            <a:schemeClr val="tx1"/>
                          </a:solidFill>
                          <a:latin typeface="+mn-lt"/>
                          <a:ea typeface="+mn-ea"/>
                          <a:cs typeface="+mn-cs"/>
                        </a:rPr>
                        <a:t>Control access to sensitive information using risk based Conditional Access and advanced identity protection. Protect from accidental or intentional data leaks with automatically applied sensitivity labels. </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900" kern="1200">
                          <a:solidFill>
                            <a:schemeClr val="tx1"/>
                          </a:solidFill>
                          <a:latin typeface="+mn-lt"/>
                          <a:ea typeface="+mn-ea"/>
                          <a:cs typeface="+mn-cs"/>
                        </a:rPr>
                        <a:t>Help comply with regulations such as GDPR with advanced compliance functionality.</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900" kern="1200">
                          <a:solidFill>
                            <a:schemeClr val="tx1"/>
                          </a:solidFill>
                          <a:latin typeface="+mn-lt"/>
                          <a:ea typeface="+mn-ea"/>
                          <a:cs typeface="+mn-cs"/>
                        </a:rPr>
                        <a:t>Effectively manage risk by detecting, investigating and acting on security and compliance issues such as breaches, confidentiality violations, fraud, IP theft and more.</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900" kern="1200">
                          <a:solidFill>
                            <a:schemeClr val="tx1"/>
                          </a:solidFill>
                          <a:latin typeface="+mn-lt"/>
                          <a:ea typeface="+mn-ea"/>
                          <a:cs typeface="+mn-cs"/>
                        </a:rPr>
                        <a:t>Improve communication with Cloud Telephony by enriching Teams with advanced calling capabilities.</a:t>
                      </a:r>
                    </a:p>
                    <a:p>
                      <a:pPr marL="0" marR="0" lvl="0" indent="0" algn="l" defTabSz="914367"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900" kern="1200">
                          <a:solidFill>
                            <a:schemeClr val="tx1"/>
                          </a:solidFill>
                          <a:latin typeface="+mn-lt"/>
                          <a:ea typeface="+mn-ea"/>
                          <a:cs typeface="+mn-cs"/>
                        </a:rPr>
                        <a:t>Get answers to key business questions when and where you need it with Business Intelligence. </a:t>
                      </a:r>
                    </a:p>
                  </a:txBody>
                  <a:tcPr>
                    <a:solidFill>
                      <a:schemeClr val="bg1">
                        <a:lumMod val="95000"/>
                      </a:schemeClr>
                    </a:solidFill>
                  </a:tcPr>
                </a:tc>
                <a:extLst>
                  <a:ext uri="{0D108BD9-81ED-4DB2-BD59-A6C34878D82A}">
                    <a16:rowId xmlns:a16="http://schemas.microsoft.com/office/drawing/2014/main" val="3165105501"/>
                  </a:ext>
                </a:extLst>
              </a:tr>
              <a:tr h="24108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To: </a:t>
                      </a:r>
                      <a:r>
                        <a:rPr lang="en-GB" sz="1000" b="0">
                          <a:solidFill>
                            <a:schemeClr val="bg1"/>
                          </a:solidFill>
                        </a:rPr>
                        <a:t>O365 E1 ($8)</a:t>
                      </a:r>
                    </a:p>
                  </a:txBody>
                  <a:tcPr>
                    <a:solidFill>
                      <a:srgbClr val="7030A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To: </a:t>
                      </a:r>
                      <a:r>
                        <a:rPr lang="en-GB" sz="1000" b="0">
                          <a:solidFill>
                            <a:schemeClr val="bg1"/>
                          </a:solidFill>
                        </a:rPr>
                        <a:t>O365 E3 ($20)</a:t>
                      </a:r>
                    </a:p>
                  </a:txBody>
                  <a:tcPr>
                    <a:solidFill>
                      <a:srgbClr val="FF000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a:solidFill>
                            <a:schemeClr val="bg1"/>
                          </a:solidFill>
                        </a:rPr>
                        <a:t>To: </a:t>
                      </a:r>
                      <a:r>
                        <a:rPr lang="en-GB" sz="1000" b="0">
                          <a:solidFill>
                            <a:schemeClr val="bg1"/>
                          </a:solidFill>
                        </a:rPr>
                        <a:t>M365 E3 ($32)</a:t>
                      </a:r>
                    </a:p>
                  </a:txBody>
                  <a:tcPr>
                    <a:solidFill>
                      <a:srgbClr val="FF0000"/>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1" dirty="0">
                          <a:solidFill>
                            <a:schemeClr val="bg1"/>
                          </a:solidFill>
                        </a:rPr>
                        <a:t>To: </a:t>
                      </a:r>
                      <a:r>
                        <a:rPr lang="en-GB" sz="1000" b="0" dirty="0">
                          <a:solidFill>
                            <a:schemeClr val="bg1"/>
                          </a:solidFill>
                        </a:rPr>
                        <a:t>M365 E5 ($57)</a:t>
                      </a:r>
                    </a:p>
                  </a:txBody>
                  <a:tcPr>
                    <a:solidFill>
                      <a:srgbClr val="00B050"/>
                    </a:solidFill>
                  </a:tcPr>
                </a:tc>
                <a:extLst>
                  <a:ext uri="{0D108BD9-81ED-4DB2-BD59-A6C34878D82A}">
                    <a16:rowId xmlns:a16="http://schemas.microsoft.com/office/drawing/2014/main" val="3401916351"/>
                  </a:ext>
                </a:extLst>
              </a:tr>
            </a:tbl>
          </a:graphicData>
        </a:graphic>
      </p:graphicFrame>
      <p:pic>
        <p:nvPicPr>
          <p:cNvPr id="3" name="Picture 2" descr="A picture containing clock&#10;&#10;Description automatically generated">
            <a:extLst>
              <a:ext uri="{FF2B5EF4-FFF2-40B4-BE49-F238E27FC236}">
                <a16:creationId xmlns:a16="http://schemas.microsoft.com/office/drawing/2014/main" id="{903D040B-694D-45D6-9B98-EE5513F0F005}"/>
              </a:ext>
            </a:extLst>
          </p:cNvPr>
          <p:cNvPicPr>
            <a:picLocks noChangeAspect="1"/>
          </p:cNvPicPr>
          <p:nvPr/>
        </p:nvPicPr>
        <p:blipFill>
          <a:blip r:embed="rId3"/>
          <a:stretch>
            <a:fillRect/>
          </a:stretch>
        </p:blipFill>
        <p:spPr>
          <a:xfrm>
            <a:off x="296422" y="1030947"/>
            <a:ext cx="651960" cy="651961"/>
          </a:xfrm>
          <a:prstGeom prst="rect">
            <a:avLst/>
          </a:prstGeom>
          <a:ln>
            <a:noFill/>
            <a:prstDash val="dash"/>
          </a:ln>
        </p:spPr>
      </p:pic>
      <p:pic>
        <p:nvPicPr>
          <p:cNvPr id="4" name="Picture 3" descr="A picture containing clock&#10;&#10;Description automatically generated">
            <a:extLst>
              <a:ext uri="{FF2B5EF4-FFF2-40B4-BE49-F238E27FC236}">
                <a16:creationId xmlns:a16="http://schemas.microsoft.com/office/drawing/2014/main" id="{E7771EEA-3950-4B38-A3D0-9227542C82EA}"/>
              </a:ext>
            </a:extLst>
          </p:cNvPr>
          <p:cNvPicPr>
            <a:picLocks noChangeAspect="1"/>
          </p:cNvPicPr>
          <p:nvPr/>
        </p:nvPicPr>
        <p:blipFill>
          <a:blip r:embed="rId4"/>
          <a:stretch>
            <a:fillRect/>
          </a:stretch>
        </p:blipFill>
        <p:spPr>
          <a:xfrm>
            <a:off x="5761640" y="1072188"/>
            <a:ext cx="651960" cy="65196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CA592EB-99DB-4B8E-B270-3B6267C2BC7E}"/>
              </a:ext>
            </a:extLst>
          </p:cNvPr>
          <p:cNvPicPr>
            <a:picLocks noChangeAspect="1"/>
          </p:cNvPicPr>
          <p:nvPr/>
        </p:nvPicPr>
        <p:blipFill>
          <a:blip r:embed="rId5"/>
          <a:stretch>
            <a:fillRect/>
          </a:stretch>
        </p:blipFill>
        <p:spPr>
          <a:xfrm>
            <a:off x="7409464" y="1092148"/>
            <a:ext cx="651960" cy="651961"/>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3387A385-C2B6-48EF-9C48-AFC600920FC6}"/>
              </a:ext>
            </a:extLst>
          </p:cNvPr>
          <p:cNvPicPr>
            <a:picLocks noChangeAspect="1"/>
          </p:cNvPicPr>
          <p:nvPr/>
        </p:nvPicPr>
        <p:blipFill>
          <a:blip r:embed="rId6"/>
          <a:stretch>
            <a:fillRect/>
          </a:stretch>
        </p:blipFill>
        <p:spPr>
          <a:xfrm>
            <a:off x="834236" y="1030947"/>
            <a:ext cx="651960" cy="651961"/>
          </a:xfrm>
          <a:prstGeom prst="rect">
            <a:avLst/>
          </a:prstGeom>
        </p:spPr>
      </p:pic>
      <p:pic>
        <p:nvPicPr>
          <p:cNvPr id="7" name="Picture 6" descr="A close up of a logo&#10;&#10;Description automatically generated">
            <a:extLst>
              <a:ext uri="{FF2B5EF4-FFF2-40B4-BE49-F238E27FC236}">
                <a16:creationId xmlns:a16="http://schemas.microsoft.com/office/drawing/2014/main" id="{B0A190E4-383D-40CF-9E82-88CB492E7C93}"/>
              </a:ext>
            </a:extLst>
          </p:cNvPr>
          <p:cNvPicPr>
            <a:picLocks noChangeAspect="1"/>
          </p:cNvPicPr>
          <p:nvPr/>
        </p:nvPicPr>
        <p:blipFill>
          <a:blip r:embed="rId7"/>
          <a:stretch>
            <a:fillRect/>
          </a:stretch>
        </p:blipFill>
        <p:spPr>
          <a:xfrm>
            <a:off x="3762539" y="1040614"/>
            <a:ext cx="651960" cy="651961"/>
          </a:xfrm>
          <a:prstGeom prst="rect">
            <a:avLst/>
          </a:prstGeom>
        </p:spPr>
      </p:pic>
      <p:pic>
        <p:nvPicPr>
          <p:cNvPr id="8" name="Picture 7" descr="A close up of a logo&#10;&#10;Description automatically generated">
            <a:extLst>
              <a:ext uri="{FF2B5EF4-FFF2-40B4-BE49-F238E27FC236}">
                <a16:creationId xmlns:a16="http://schemas.microsoft.com/office/drawing/2014/main" id="{F255D65A-56C9-4514-8E36-801D385B02A2}"/>
              </a:ext>
            </a:extLst>
          </p:cNvPr>
          <p:cNvPicPr>
            <a:picLocks noChangeAspect="1"/>
          </p:cNvPicPr>
          <p:nvPr/>
        </p:nvPicPr>
        <p:blipFill>
          <a:blip r:embed="rId8"/>
          <a:stretch>
            <a:fillRect/>
          </a:stretch>
        </p:blipFill>
        <p:spPr>
          <a:xfrm>
            <a:off x="4812033" y="1061266"/>
            <a:ext cx="651960" cy="651961"/>
          </a:xfrm>
          <a:prstGeom prst="rect">
            <a:avLst/>
          </a:prstGeom>
        </p:spPr>
      </p:pic>
      <p:pic>
        <p:nvPicPr>
          <p:cNvPr id="9" name="Picture 8" descr="A close up of a logo&#10;&#10;Description automatically generated">
            <a:extLst>
              <a:ext uri="{FF2B5EF4-FFF2-40B4-BE49-F238E27FC236}">
                <a16:creationId xmlns:a16="http://schemas.microsoft.com/office/drawing/2014/main" id="{E801A579-DF30-43B3-9E19-2A877E88EED0}"/>
              </a:ext>
            </a:extLst>
          </p:cNvPr>
          <p:cNvPicPr>
            <a:picLocks noChangeAspect="1"/>
          </p:cNvPicPr>
          <p:nvPr/>
        </p:nvPicPr>
        <p:blipFill>
          <a:blip r:embed="rId9"/>
          <a:stretch>
            <a:fillRect/>
          </a:stretch>
        </p:blipFill>
        <p:spPr>
          <a:xfrm>
            <a:off x="6325130" y="1101144"/>
            <a:ext cx="651960" cy="651961"/>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93463FD6-5755-46F2-802E-835DFD6059EC}"/>
              </a:ext>
            </a:extLst>
          </p:cNvPr>
          <p:cNvPicPr>
            <a:picLocks noChangeAspect="1"/>
          </p:cNvPicPr>
          <p:nvPr/>
        </p:nvPicPr>
        <p:blipFill>
          <a:blip r:embed="rId10"/>
          <a:stretch>
            <a:fillRect/>
          </a:stretch>
        </p:blipFill>
        <p:spPr>
          <a:xfrm>
            <a:off x="6837268" y="1072188"/>
            <a:ext cx="651960" cy="651961"/>
          </a:xfrm>
          <a:prstGeom prst="rect">
            <a:avLst/>
          </a:prstGeom>
        </p:spPr>
      </p:pic>
      <p:pic>
        <p:nvPicPr>
          <p:cNvPr id="11" name="Picture 10" descr="A close up of a logo&#10;&#10;Description automatically generated">
            <a:extLst>
              <a:ext uri="{FF2B5EF4-FFF2-40B4-BE49-F238E27FC236}">
                <a16:creationId xmlns:a16="http://schemas.microsoft.com/office/drawing/2014/main" id="{C53524F1-4925-4B73-A993-9F0C6B62099B}"/>
              </a:ext>
            </a:extLst>
          </p:cNvPr>
          <p:cNvPicPr>
            <a:picLocks noChangeAspect="1"/>
          </p:cNvPicPr>
          <p:nvPr/>
        </p:nvPicPr>
        <p:blipFill>
          <a:blip r:embed="rId11"/>
          <a:stretch>
            <a:fillRect/>
          </a:stretch>
        </p:blipFill>
        <p:spPr>
          <a:xfrm>
            <a:off x="1372050" y="1030947"/>
            <a:ext cx="651960" cy="651961"/>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A8BDD15B-0DB2-4E49-BC6C-B6D608933448}"/>
              </a:ext>
            </a:extLst>
          </p:cNvPr>
          <p:cNvPicPr>
            <a:picLocks noChangeAspect="1"/>
          </p:cNvPicPr>
          <p:nvPr/>
        </p:nvPicPr>
        <p:blipFill>
          <a:blip r:embed="rId12"/>
          <a:stretch>
            <a:fillRect/>
          </a:stretch>
        </p:blipFill>
        <p:spPr>
          <a:xfrm>
            <a:off x="5251842" y="1072188"/>
            <a:ext cx="651960" cy="651961"/>
          </a:xfrm>
          <a:prstGeom prst="rect">
            <a:avLst/>
          </a:prstGeom>
        </p:spPr>
      </p:pic>
      <p:pic>
        <p:nvPicPr>
          <p:cNvPr id="13" name="Graphic 12">
            <a:extLst>
              <a:ext uri="{FF2B5EF4-FFF2-40B4-BE49-F238E27FC236}">
                <a16:creationId xmlns:a16="http://schemas.microsoft.com/office/drawing/2014/main" id="{C8525BA2-AE04-4E04-8EBE-A47493C7757C}"/>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42408" t="-42408" r="-42408" b="-42408"/>
          <a:stretch/>
        </p:blipFill>
        <p:spPr>
          <a:xfrm>
            <a:off x="8552667" y="1036466"/>
            <a:ext cx="652124" cy="652119"/>
          </a:xfrm>
          <a:prstGeom prst="rect">
            <a:avLst/>
          </a:prstGeom>
        </p:spPr>
      </p:pic>
      <p:sp>
        <p:nvSpPr>
          <p:cNvPr id="14" name="TextBox 13">
            <a:extLst>
              <a:ext uri="{FF2B5EF4-FFF2-40B4-BE49-F238E27FC236}">
                <a16:creationId xmlns:a16="http://schemas.microsoft.com/office/drawing/2014/main" id="{2166464E-3D0D-4C90-947B-4DDDF8F89DAC}"/>
              </a:ext>
            </a:extLst>
          </p:cNvPr>
          <p:cNvSpPr txBox="1"/>
          <p:nvPr/>
        </p:nvSpPr>
        <p:spPr>
          <a:xfrm>
            <a:off x="377301" y="1575359"/>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5" name="TextBox 14">
            <a:extLst>
              <a:ext uri="{FF2B5EF4-FFF2-40B4-BE49-F238E27FC236}">
                <a16:creationId xmlns:a16="http://schemas.microsoft.com/office/drawing/2014/main" id="{1091CD2E-93A4-4EBD-86FC-6B01542BF64E}"/>
              </a:ext>
            </a:extLst>
          </p:cNvPr>
          <p:cNvSpPr txBox="1"/>
          <p:nvPr/>
        </p:nvSpPr>
        <p:spPr>
          <a:xfrm>
            <a:off x="899267" y="1575359"/>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6" name="TextBox 15">
            <a:extLst>
              <a:ext uri="{FF2B5EF4-FFF2-40B4-BE49-F238E27FC236}">
                <a16:creationId xmlns:a16="http://schemas.microsoft.com/office/drawing/2014/main" id="{A7FB34AB-850D-4606-8D0C-F86E865B9246}"/>
              </a:ext>
            </a:extLst>
          </p:cNvPr>
          <p:cNvSpPr txBox="1"/>
          <p:nvPr/>
        </p:nvSpPr>
        <p:spPr>
          <a:xfrm>
            <a:off x="1437102" y="1575359"/>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7" name="TextBox 16">
            <a:extLst>
              <a:ext uri="{FF2B5EF4-FFF2-40B4-BE49-F238E27FC236}">
                <a16:creationId xmlns:a16="http://schemas.microsoft.com/office/drawing/2014/main" id="{DE3E0534-AE3A-4226-83FB-20F28F177BDF}"/>
              </a:ext>
            </a:extLst>
          </p:cNvPr>
          <p:cNvSpPr txBox="1"/>
          <p:nvPr/>
        </p:nvSpPr>
        <p:spPr>
          <a:xfrm>
            <a:off x="3842277" y="158502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18" name="TextBox 17">
            <a:extLst>
              <a:ext uri="{FF2B5EF4-FFF2-40B4-BE49-F238E27FC236}">
                <a16:creationId xmlns:a16="http://schemas.microsoft.com/office/drawing/2014/main" id="{3FEBDA0F-4BB6-42A6-8D58-49AF5CCE483C}"/>
              </a:ext>
            </a:extLst>
          </p:cNvPr>
          <p:cNvSpPr txBox="1"/>
          <p:nvPr/>
        </p:nvSpPr>
        <p:spPr>
          <a:xfrm>
            <a:off x="4867948" y="1620886"/>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9" name="TextBox 18">
            <a:extLst>
              <a:ext uri="{FF2B5EF4-FFF2-40B4-BE49-F238E27FC236}">
                <a16:creationId xmlns:a16="http://schemas.microsoft.com/office/drawing/2014/main" id="{AF9BE246-EB8D-435D-8211-C4927DD55140}"/>
              </a:ext>
            </a:extLst>
          </p:cNvPr>
          <p:cNvSpPr txBox="1"/>
          <p:nvPr/>
        </p:nvSpPr>
        <p:spPr>
          <a:xfrm>
            <a:off x="5344043" y="1615545"/>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20" name="TextBox 19">
            <a:extLst>
              <a:ext uri="{FF2B5EF4-FFF2-40B4-BE49-F238E27FC236}">
                <a16:creationId xmlns:a16="http://schemas.microsoft.com/office/drawing/2014/main" id="{562BC6D2-3573-4C82-A700-A19F1F42C630}"/>
              </a:ext>
            </a:extLst>
          </p:cNvPr>
          <p:cNvSpPr txBox="1"/>
          <p:nvPr/>
        </p:nvSpPr>
        <p:spPr>
          <a:xfrm>
            <a:off x="5826780" y="1616600"/>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21" name="TextBox 20">
            <a:extLst>
              <a:ext uri="{FF2B5EF4-FFF2-40B4-BE49-F238E27FC236}">
                <a16:creationId xmlns:a16="http://schemas.microsoft.com/office/drawing/2014/main" id="{D48B9C89-A79C-4924-B18E-4CFE9E4B01C2}"/>
              </a:ext>
            </a:extLst>
          </p:cNvPr>
          <p:cNvSpPr txBox="1"/>
          <p:nvPr/>
        </p:nvSpPr>
        <p:spPr>
          <a:xfrm>
            <a:off x="6335050" y="1616600"/>
            <a:ext cx="581072"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22" name="TextBox 21">
            <a:extLst>
              <a:ext uri="{FF2B5EF4-FFF2-40B4-BE49-F238E27FC236}">
                <a16:creationId xmlns:a16="http://schemas.microsoft.com/office/drawing/2014/main" id="{C6F44B78-5985-4599-B5FE-4CE521D31233}"/>
              </a:ext>
            </a:extLst>
          </p:cNvPr>
          <p:cNvSpPr txBox="1"/>
          <p:nvPr/>
        </p:nvSpPr>
        <p:spPr>
          <a:xfrm>
            <a:off x="6902452" y="1616600"/>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23" name="TextBox 22">
            <a:extLst>
              <a:ext uri="{FF2B5EF4-FFF2-40B4-BE49-F238E27FC236}">
                <a16:creationId xmlns:a16="http://schemas.microsoft.com/office/drawing/2014/main" id="{835261C1-41EA-4B99-A61E-24A5D76BC8CF}"/>
              </a:ext>
            </a:extLst>
          </p:cNvPr>
          <p:cNvSpPr txBox="1"/>
          <p:nvPr/>
        </p:nvSpPr>
        <p:spPr>
          <a:xfrm>
            <a:off x="7474668" y="1636638"/>
            <a:ext cx="521939" cy="10450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sp>
        <p:nvSpPr>
          <p:cNvPr id="24" name="TextBox 23">
            <a:extLst>
              <a:ext uri="{FF2B5EF4-FFF2-40B4-BE49-F238E27FC236}">
                <a16:creationId xmlns:a16="http://schemas.microsoft.com/office/drawing/2014/main" id="{5486803E-78E5-4EDC-BE80-A7D3A3CE8A93}"/>
              </a:ext>
            </a:extLst>
          </p:cNvPr>
          <p:cNvSpPr txBox="1"/>
          <p:nvPr/>
        </p:nvSpPr>
        <p:spPr>
          <a:xfrm>
            <a:off x="8548520" y="1603864"/>
            <a:ext cx="640069"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Endpoint Manager</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25" name="Graphic 24">
            <a:extLst>
              <a:ext uri="{FF2B5EF4-FFF2-40B4-BE49-F238E27FC236}">
                <a16:creationId xmlns:a16="http://schemas.microsoft.com/office/drawing/2014/main" id="{375145A4-C67A-4736-95DE-EEECE3833977}"/>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53261" t="-53261" r="-53261" b="-53261"/>
          <a:stretch/>
        </p:blipFill>
        <p:spPr>
          <a:xfrm>
            <a:off x="9103821" y="1039513"/>
            <a:ext cx="652122" cy="652119"/>
          </a:xfrm>
          <a:prstGeom prst="rect">
            <a:avLst/>
          </a:prstGeom>
        </p:spPr>
      </p:pic>
      <p:sp>
        <p:nvSpPr>
          <p:cNvPr id="26" name="TextBox 25">
            <a:extLst>
              <a:ext uri="{FF2B5EF4-FFF2-40B4-BE49-F238E27FC236}">
                <a16:creationId xmlns:a16="http://schemas.microsoft.com/office/drawing/2014/main" id="{62895FFF-1403-4E38-883B-BF28D9DEDD00}"/>
              </a:ext>
            </a:extLst>
          </p:cNvPr>
          <p:cNvSpPr txBox="1"/>
          <p:nvPr/>
        </p:nvSpPr>
        <p:spPr>
          <a:xfrm>
            <a:off x="9006546" y="1609130"/>
            <a:ext cx="891160"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27" name="TextBox 26">
            <a:extLst>
              <a:ext uri="{FF2B5EF4-FFF2-40B4-BE49-F238E27FC236}">
                <a16:creationId xmlns:a16="http://schemas.microsoft.com/office/drawing/2014/main" id="{58DA093C-FD4E-453A-BD42-E592B731F01C}"/>
              </a:ext>
            </a:extLst>
          </p:cNvPr>
          <p:cNvSpPr txBox="1"/>
          <p:nvPr/>
        </p:nvSpPr>
        <p:spPr>
          <a:xfrm>
            <a:off x="9760779" y="1590176"/>
            <a:ext cx="521939"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28" name="Graphic 27">
            <a:extLst>
              <a:ext uri="{FF2B5EF4-FFF2-40B4-BE49-F238E27FC236}">
                <a16:creationId xmlns:a16="http://schemas.microsoft.com/office/drawing/2014/main" id="{FD77CB02-7B2A-4881-88B7-F2B18322F8B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62622" y="1201031"/>
            <a:ext cx="298308" cy="298308"/>
          </a:xfrm>
          <a:prstGeom prst="rect">
            <a:avLst/>
          </a:prstGeom>
        </p:spPr>
      </p:pic>
      <p:sp>
        <p:nvSpPr>
          <p:cNvPr id="29" name="TextBox 28">
            <a:extLst>
              <a:ext uri="{FF2B5EF4-FFF2-40B4-BE49-F238E27FC236}">
                <a16:creationId xmlns:a16="http://schemas.microsoft.com/office/drawing/2014/main" id="{333472CF-827B-4329-9B8C-AD1889A6696D}"/>
              </a:ext>
            </a:extLst>
          </p:cNvPr>
          <p:cNvSpPr txBox="1"/>
          <p:nvPr/>
        </p:nvSpPr>
        <p:spPr>
          <a:xfrm>
            <a:off x="10890261" y="1582988"/>
            <a:ext cx="521939" cy="43447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30" name="TextBox 29">
            <a:extLst>
              <a:ext uri="{FF2B5EF4-FFF2-40B4-BE49-F238E27FC236}">
                <a16:creationId xmlns:a16="http://schemas.microsoft.com/office/drawing/2014/main" id="{ACC1C121-26B7-4B19-B455-E80EFC611A99}"/>
              </a:ext>
            </a:extLst>
          </p:cNvPr>
          <p:cNvSpPr txBox="1"/>
          <p:nvPr/>
        </p:nvSpPr>
        <p:spPr>
          <a:xfrm>
            <a:off x="10257053" y="1590176"/>
            <a:ext cx="686546" cy="20900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Dsktp</a:t>
            </a:r>
          </a:p>
        </p:txBody>
      </p:sp>
      <p:pic>
        <p:nvPicPr>
          <p:cNvPr id="31" name="Picture 30" descr="A picture containing drawing&#10;&#10;Description automatically generated">
            <a:extLst>
              <a:ext uri="{FF2B5EF4-FFF2-40B4-BE49-F238E27FC236}">
                <a16:creationId xmlns:a16="http://schemas.microsoft.com/office/drawing/2014/main" id="{BEE9AC39-F5A8-48A3-90DD-511EF736EDA3}"/>
              </a:ext>
            </a:extLst>
          </p:cNvPr>
          <p:cNvPicPr>
            <a:picLocks noChangeAspect="1"/>
          </p:cNvPicPr>
          <p:nvPr/>
        </p:nvPicPr>
        <p:blipFill>
          <a:blip r:embed="rId19"/>
          <a:stretch>
            <a:fillRect/>
          </a:stretch>
        </p:blipFill>
        <p:spPr>
          <a:xfrm>
            <a:off x="10429403" y="1208798"/>
            <a:ext cx="300836" cy="300837"/>
          </a:xfrm>
          <a:prstGeom prst="rect">
            <a:avLst/>
          </a:prstGeom>
        </p:spPr>
      </p:pic>
      <p:pic>
        <p:nvPicPr>
          <p:cNvPr id="32" name="Picture 2" descr="See the source image">
            <a:extLst>
              <a:ext uri="{FF2B5EF4-FFF2-40B4-BE49-F238E27FC236}">
                <a16:creationId xmlns:a16="http://schemas.microsoft.com/office/drawing/2014/main" id="{032B27DB-36A3-457E-B74C-4AEE46A7F31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489" y="2270758"/>
            <a:ext cx="331852" cy="3318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6F576F4-E597-43AA-B68C-59EAFD0C5952}"/>
              </a:ext>
            </a:extLst>
          </p:cNvPr>
          <p:cNvSpPr txBox="1"/>
          <p:nvPr/>
        </p:nvSpPr>
        <p:spPr>
          <a:xfrm>
            <a:off x="389435" y="2669696"/>
            <a:ext cx="476646"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Microsoft Defender</a:t>
            </a:r>
          </a:p>
        </p:txBody>
      </p:sp>
      <p:pic>
        <p:nvPicPr>
          <p:cNvPr id="34" name="Picture 12" descr="See the source image">
            <a:extLst>
              <a:ext uri="{FF2B5EF4-FFF2-40B4-BE49-F238E27FC236}">
                <a16:creationId xmlns:a16="http://schemas.microsoft.com/office/drawing/2014/main" id="{974E6EE1-6770-4F55-A272-28D9CE7D23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68155" y="1207766"/>
            <a:ext cx="319961" cy="2975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8576805-F4FE-4421-B72B-7CFEB236BB7D}"/>
              </a:ext>
            </a:extLst>
          </p:cNvPr>
          <p:cNvSpPr txBox="1"/>
          <p:nvPr/>
        </p:nvSpPr>
        <p:spPr>
          <a:xfrm>
            <a:off x="1972396" y="1530612"/>
            <a:ext cx="516569"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36" name="Picture 14" descr="Blue shield icon">
            <a:extLst>
              <a:ext uri="{FF2B5EF4-FFF2-40B4-BE49-F238E27FC236}">
                <a16:creationId xmlns:a16="http://schemas.microsoft.com/office/drawing/2014/main" id="{96313F6C-2320-4F1D-A1A6-B2EB6762EA5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005794" y="1209364"/>
            <a:ext cx="300836" cy="31695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31E1879-F3C4-49FA-A61F-642A2E678F4B}"/>
              </a:ext>
            </a:extLst>
          </p:cNvPr>
          <p:cNvSpPr txBox="1"/>
          <p:nvPr/>
        </p:nvSpPr>
        <p:spPr>
          <a:xfrm>
            <a:off x="965153" y="2664125"/>
            <a:ext cx="476646"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Cloud App Security</a:t>
            </a:r>
          </a:p>
        </p:txBody>
      </p:sp>
      <p:pic>
        <p:nvPicPr>
          <p:cNvPr id="38" name="Graphic 37" descr="Cloud">
            <a:extLst>
              <a:ext uri="{FF2B5EF4-FFF2-40B4-BE49-F238E27FC236}">
                <a16:creationId xmlns:a16="http://schemas.microsoft.com/office/drawing/2014/main" id="{118E2BBE-018F-4AC5-96D7-4107A2B3D21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62567" y="2227320"/>
            <a:ext cx="458639" cy="498256"/>
          </a:xfrm>
          <a:prstGeom prst="rect">
            <a:avLst/>
          </a:prstGeom>
        </p:spPr>
      </p:pic>
      <p:pic>
        <p:nvPicPr>
          <p:cNvPr id="39" name="Graphic 38" descr="Lock">
            <a:extLst>
              <a:ext uri="{FF2B5EF4-FFF2-40B4-BE49-F238E27FC236}">
                <a16:creationId xmlns:a16="http://schemas.microsoft.com/office/drawing/2014/main" id="{F9E3F81C-11B2-4ADF-97F1-71DD91A4C24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65252" y="2360538"/>
            <a:ext cx="199030" cy="199030"/>
          </a:xfrm>
          <a:prstGeom prst="rect">
            <a:avLst/>
          </a:prstGeom>
        </p:spPr>
      </p:pic>
      <p:sp>
        <p:nvSpPr>
          <p:cNvPr id="45" name="TextBox 44">
            <a:extLst>
              <a:ext uri="{FF2B5EF4-FFF2-40B4-BE49-F238E27FC236}">
                <a16:creationId xmlns:a16="http://schemas.microsoft.com/office/drawing/2014/main" id="{D97F0294-A067-479E-BA27-1235E7129131}"/>
              </a:ext>
            </a:extLst>
          </p:cNvPr>
          <p:cNvSpPr txBox="1"/>
          <p:nvPr/>
        </p:nvSpPr>
        <p:spPr>
          <a:xfrm>
            <a:off x="3076464" y="1576762"/>
            <a:ext cx="774848"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48" name="Picture 8" descr="See the source image">
            <a:extLst>
              <a:ext uri="{FF2B5EF4-FFF2-40B4-BE49-F238E27FC236}">
                <a16:creationId xmlns:a16="http://schemas.microsoft.com/office/drawing/2014/main" id="{8F7D044A-F574-4649-931F-7F4E4F81B08E}"/>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5250" r="27713"/>
          <a:stretch/>
        </p:blipFill>
        <p:spPr bwMode="auto">
          <a:xfrm>
            <a:off x="2650937" y="1169253"/>
            <a:ext cx="276710" cy="37109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75802224-BC23-4CF6-95D8-04EB45947071}"/>
              </a:ext>
            </a:extLst>
          </p:cNvPr>
          <p:cNvSpPr txBox="1"/>
          <p:nvPr/>
        </p:nvSpPr>
        <p:spPr>
          <a:xfrm>
            <a:off x="2224840" y="1583153"/>
            <a:ext cx="1093549" cy="969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87" name="Group 86">
            <a:extLst>
              <a:ext uri="{FF2B5EF4-FFF2-40B4-BE49-F238E27FC236}">
                <a16:creationId xmlns:a16="http://schemas.microsoft.com/office/drawing/2014/main" id="{D0761F15-7791-470A-82E5-F61074EB5C80}"/>
              </a:ext>
            </a:extLst>
          </p:cNvPr>
          <p:cNvGrpSpPr/>
          <p:nvPr/>
        </p:nvGrpSpPr>
        <p:grpSpPr>
          <a:xfrm>
            <a:off x="3235077" y="1148559"/>
            <a:ext cx="407830" cy="393413"/>
            <a:chOff x="6477569" y="448283"/>
            <a:chExt cx="993247" cy="958137"/>
          </a:xfrm>
        </p:grpSpPr>
        <p:pic>
          <p:nvPicPr>
            <p:cNvPr id="88" name="Picture 87">
              <a:extLst>
                <a:ext uri="{FF2B5EF4-FFF2-40B4-BE49-F238E27FC236}">
                  <a16:creationId xmlns:a16="http://schemas.microsoft.com/office/drawing/2014/main" id="{BA26AE4A-F00C-438C-B3ED-4BBA3520D799}"/>
                </a:ext>
              </a:extLst>
            </p:cNvPr>
            <p:cNvPicPr>
              <a:picLocks noChangeAspect="1"/>
            </p:cNvPicPr>
            <p:nvPr/>
          </p:nvPicPr>
          <p:blipFill rotWithShape="1">
            <a:blip r:embed="rId28"/>
            <a:srcRect l="60866" r="30240"/>
            <a:stretch/>
          </p:blipFill>
          <p:spPr>
            <a:xfrm>
              <a:off x="6477569" y="448283"/>
              <a:ext cx="736457" cy="613674"/>
            </a:xfrm>
            <a:prstGeom prst="rect">
              <a:avLst/>
            </a:prstGeom>
          </p:spPr>
        </p:pic>
        <p:pic>
          <p:nvPicPr>
            <p:cNvPr id="89" name="Picture 88">
              <a:extLst>
                <a:ext uri="{FF2B5EF4-FFF2-40B4-BE49-F238E27FC236}">
                  <a16:creationId xmlns:a16="http://schemas.microsoft.com/office/drawing/2014/main" id="{125CC550-8389-446E-8934-F22DF1BA2085}"/>
                </a:ext>
              </a:extLst>
            </p:cNvPr>
            <p:cNvPicPr>
              <a:picLocks noChangeAspect="1"/>
            </p:cNvPicPr>
            <p:nvPr/>
          </p:nvPicPr>
          <p:blipFill rotWithShape="1">
            <a:blip r:embed="rId28"/>
            <a:srcRect t="-1856" r="92302" b="-1"/>
            <a:stretch/>
          </p:blipFill>
          <p:spPr>
            <a:xfrm>
              <a:off x="6878332" y="825489"/>
              <a:ext cx="592484" cy="580931"/>
            </a:xfrm>
            <a:prstGeom prst="diamond">
              <a:avLst/>
            </a:prstGeom>
          </p:spPr>
        </p:pic>
      </p:grpSp>
      <p:pic>
        <p:nvPicPr>
          <p:cNvPr id="58" name="Picture 57" descr="Logo&#10;&#10;Description automatically generated">
            <a:extLst>
              <a:ext uri="{FF2B5EF4-FFF2-40B4-BE49-F238E27FC236}">
                <a16:creationId xmlns:a16="http://schemas.microsoft.com/office/drawing/2014/main" id="{E9BFD9E3-9ACC-4FE8-A388-88DA7CAFC49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77130" y="1188532"/>
            <a:ext cx="509403" cy="509403"/>
          </a:xfrm>
          <a:prstGeom prst="rect">
            <a:avLst/>
          </a:prstGeom>
        </p:spPr>
      </p:pic>
      <p:sp>
        <p:nvSpPr>
          <p:cNvPr id="94" name="TextBox 93">
            <a:extLst>
              <a:ext uri="{FF2B5EF4-FFF2-40B4-BE49-F238E27FC236}">
                <a16:creationId xmlns:a16="http://schemas.microsoft.com/office/drawing/2014/main" id="{3D1FFDA9-3A77-41A0-B6ED-F0311344799A}"/>
              </a:ext>
            </a:extLst>
          </p:cNvPr>
          <p:cNvSpPr txBox="1"/>
          <p:nvPr/>
        </p:nvSpPr>
        <p:spPr>
          <a:xfrm>
            <a:off x="7978264" y="1647608"/>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Bookings</a:t>
            </a:r>
          </a:p>
        </p:txBody>
      </p:sp>
      <p:sp>
        <p:nvSpPr>
          <p:cNvPr id="63" name="Rectangle 62">
            <a:extLst>
              <a:ext uri="{FF2B5EF4-FFF2-40B4-BE49-F238E27FC236}">
                <a16:creationId xmlns:a16="http://schemas.microsoft.com/office/drawing/2014/main" id="{6B8435BF-9A21-44BF-A5BD-15142685C542}"/>
              </a:ext>
            </a:extLst>
          </p:cNvPr>
          <p:cNvSpPr/>
          <p:nvPr/>
        </p:nvSpPr>
        <p:spPr bwMode="auto">
          <a:xfrm>
            <a:off x="398301" y="1075605"/>
            <a:ext cx="482398" cy="920720"/>
          </a:xfrm>
          <a:prstGeom prst="rect">
            <a:avLst/>
          </a:prstGeom>
          <a:noFill/>
          <a:ln w="19050">
            <a:solidFill>
              <a:srgbClr val="00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65" name="TextBox 64">
            <a:extLst>
              <a:ext uri="{FF2B5EF4-FFF2-40B4-BE49-F238E27FC236}">
                <a16:creationId xmlns:a16="http://schemas.microsoft.com/office/drawing/2014/main" id="{43A7B6A5-7011-4937-B389-50ADCB76201D}"/>
              </a:ext>
            </a:extLst>
          </p:cNvPr>
          <p:cNvSpPr txBox="1"/>
          <p:nvPr/>
        </p:nvSpPr>
        <p:spPr>
          <a:xfrm>
            <a:off x="243250" y="1635776"/>
            <a:ext cx="746038"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UI Semibold"/>
                <a:ea typeface="+mn-ea"/>
                <a:cs typeface="+mn-cs"/>
              </a:rPr>
              <a:t>Email</a:t>
            </a:r>
          </a:p>
        </p:txBody>
      </p:sp>
      <p:sp>
        <p:nvSpPr>
          <p:cNvPr id="67" name="Rectangle 66">
            <a:extLst>
              <a:ext uri="{FF2B5EF4-FFF2-40B4-BE49-F238E27FC236}">
                <a16:creationId xmlns:a16="http://schemas.microsoft.com/office/drawing/2014/main" id="{1A880B62-78F6-4D83-9910-B1E4D6A382F4}"/>
              </a:ext>
            </a:extLst>
          </p:cNvPr>
          <p:cNvSpPr/>
          <p:nvPr/>
        </p:nvSpPr>
        <p:spPr bwMode="auto">
          <a:xfrm>
            <a:off x="348037" y="1030944"/>
            <a:ext cx="8182152" cy="1091021"/>
          </a:xfrm>
          <a:prstGeom prst="rect">
            <a:avLst/>
          </a:prstGeom>
          <a:noFill/>
          <a:ln w="19050">
            <a:solidFill>
              <a:srgbClr val="F07B1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sp>
        <p:nvSpPr>
          <p:cNvPr id="69" name="TextBox 68">
            <a:extLst>
              <a:ext uri="{FF2B5EF4-FFF2-40B4-BE49-F238E27FC236}">
                <a16:creationId xmlns:a16="http://schemas.microsoft.com/office/drawing/2014/main" id="{31FCB692-57A6-4578-B63C-BDAFF49E220D}"/>
              </a:ext>
            </a:extLst>
          </p:cNvPr>
          <p:cNvSpPr txBox="1"/>
          <p:nvPr/>
        </p:nvSpPr>
        <p:spPr>
          <a:xfrm>
            <a:off x="6201905" y="1713227"/>
            <a:ext cx="949619"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07B10"/>
                </a:solidFill>
                <a:effectLst/>
                <a:uLnTx/>
                <a:uFillTx/>
                <a:latin typeface="Segoe UI Semibold"/>
                <a:ea typeface="+mn-ea"/>
                <a:cs typeface="+mn-cs"/>
              </a:rPr>
              <a:t>O365 E3</a:t>
            </a:r>
          </a:p>
        </p:txBody>
      </p:sp>
      <p:pic>
        <p:nvPicPr>
          <p:cNvPr id="41" name="Picture 40">
            <a:extLst>
              <a:ext uri="{FF2B5EF4-FFF2-40B4-BE49-F238E27FC236}">
                <a16:creationId xmlns:a16="http://schemas.microsoft.com/office/drawing/2014/main" id="{313B6F73-DB34-4ED9-B6BB-AAD3D5D6642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01775" y="1092148"/>
            <a:ext cx="365457" cy="365457"/>
          </a:xfrm>
          <a:prstGeom prst="rect">
            <a:avLst/>
          </a:prstGeom>
        </p:spPr>
      </p:pic>
      <p:sp>
        <p:nvSpPr>
          <p:cNvPr id="42" name="TextBox 41">
            <a:extLst>
              <a:ext uri="{FF2B5EF4-FFF2-40B4-BE49-F238E27FC236}">
                <a16:creationId xmlns:a16="http://schemas.microsoft.com/office/drawing/2014/main" id="{BDB4FFF2-D891-48E7-95AA-C77069A815D1}"/>
              </a:ext>
            </a:extLst>
          </p:cNvPr>
          <p:cNvSpPr txBox="1"/>
          <p:nvPr/>
        </p:nvSpPr>
        <p:spPr>
          <a:xfrm>
            <a:off x="4350611" y="1590487"/>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43" name="Picture 42">
            <a:extLst>
              <a:ext uri="{FF2B5EF4-FFF2-40B4-BE49-F238E27FC236}">
                <a16:creationId xmlns:a16="http://schemas.microsoft.com/office/drawing/2014/main" id="{3069390A-2C4D-4DA0-ACC4-FCAB7AAF1B1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485960" y="1265522"/>
            <a:ext cx="347920" cy="347920"/>
          </a:xfrm>
          <a:prstGeom prst="rect">
            <a:avLst/>
          </a:prstGeom>
        </p:spPr>
      </p:pic>
      <p:pic>
        <p:nvPicPr>
          <p:cNvPr id="78" name="Picture 77">
            <a:extLst>
              <a:ext uri="{FF2B5EF4-FFF2-40B4-BE49-F238E27FC236}">
                <a16:creationId xmlns:a16="http://schemas.microsoft.com/office/drawing/2014/main" id="{AFEB754F-0FBD-46FC-991F-129C354E7AC4}"/>
              </a:ext>
            </a:extLst>
          </p:cNvPr>
          <p:cNvPicPr>
            <a:picLocks noChangeAspect="1"/>
          </p:cNvPicPr>
          <p:nvPr/>
        </p:nvPicPr>
        <p:blipFill>
          <a:blip r:embed="rId32"/>
          <a:stretch>
            <a:fillRect/>
          </a:stretch>
        </p:blipFill>
        <p:spPr>
          <a:xfrm>
            <a:off x="1589352" y="2261528"/>
            <a:ext cx="395909" cy="353627"/>
          </a:xfrm>
          <a:prstGeom prst="rect">
            <a:avLst/>
          </a:prstGeom>
        </p:spPr>
      </p:pic>
      <p:sp>
        <p:nvSpPr>
          <p:cNvPr id="79" name="TextBox 78">
            <a:extLst>
              <a:ext uri="{FF2B5EF4-FFF2-40B4-BE49-F238E27FC236}">
                <a16:creationId xmlns:a16="http://schemas.microsoft.com/office/drawing/2014/main" id="{91A494FF-8A15-4376-B4E2-0BA3C4DD763D}"/>
              </a:ext>
            </a:extLst>
          </p:cNvPr>
          <p:cNvSpPr txBox="1"/>
          <p:nvPr/>
        </p:nvSpPr>
        <p:spPr>
          <a:xfrm>
            <a:off x="1543734" y="2619562"/>
            <a:ext cx="521939"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Risk based conditional access</a:t>
            </a:r>
          </a:p>
        </p:txBody>
      </p:sp>
      <p:pic>
        <p:nvPicPr>
          <p:cNvPr id="91" name="Graphic 90">
            <a:extLst>
              <a:ext uri="{FF2B5EF4-FFF2-40B4-BE49-F238E27FC236}">
                <a16:creationId xmlns:a16="http://schemas.microsoft.com/office/drawing/2014/main" id="{07E5D029-A0A5-49B5-B26C-EAF1E31D818C}"/>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53261" t="-53261" r="-53261" b="-53261"/>
          <a:stretch/>
        </p:blipFill>
        <p:spPr>
          <a:xfrm>
            <a:off x="2143767" y="2147238"/>
            <a:ext cx="602073" cy="602070"/>
          </a:xfrm>
          <a:prstGeom prst="rect">
            <a:avLst/>
          </a:prstGeom>
        </p:spPr>
      </p:pic>
      <p:sp>
        <p:nvSpPr>
          <p:cNvPr id="97" name="TextBox 96">
            <a:extLst>
              <a:ext uri="{FF2B5EF4-FFF2-40B4-BE49-F238E27FC236}">
                <a16:creationId xmlns:a16="http://schemas.microsoft.com/office/drawing/2014/main" id="{01C27AAE-1352-409A-BD40-15A04FA8FDFA}"/>
              </a:ext>
            </a:extLst>
          </p:cNvPr>
          <p:cNvSpPr txBox="1"/>
          <p:nvPr/>
        </p:nvSpPr>
        <p:spPr>
          <a:xfrm>
            <a:off x="1990318" y="2614609"/>
            <a:ext cx="891160"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Advanced Information Protection</a:t>
            </a:r>
          </a:p>
        </p:txBody>
      </p:sp>
      <p:sp>
        <p:nvSpPr>
          <p:cNvPr id="99" name="TextBox 98">
            <a:extLst>
              <a:ext uri="{FF2B5EF4-FFF2-40B4-BE49-F238E27FC236}">
                <a16:creationId xmlns:a16="http://schemas.microsoft.com/office/drawing/2014/main" id="{CAA4E11D-29AC-4CEB-BBD1-4E764C0CAB6E}"/>
              </a:ext>
            </a:extLst>
          </p:cNvPr>
          <p:cNvSpPr txBox="1"/>
          <p:nvPr/>
        </p:nvSpPr>
        <p:spPr>
          <a:xfrm>
            <a:off x="2741760" y="2667965"/>
            <a:ext cx="602073"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Risk</a:t>
            </a:r>
            <a:r>
              <a:rPr kumimoji="0" lang="en-US" sz="784" b="0" i="0" u="none" strike="noStrike" kern="1200" cap="none" spc="0" normalizeH="0" baseline="0" noProof="0">
                <a:ln>
                  <a:noFill/>
                </a:ln>
                <a:solidFill>
                  <a:srgbClr val="282828"/>
                </a:solidFill>
                <a:effectLst/>
                <a:uLnTx/>
                <a:uFillTx/>
                <a:latin typeface="Segoe UI"/>
                <a:ea typeface="+mn-ea"/>
                <a:cs typeface="+mn-cs"/>
              </a:rPr>
              <a:t> management</a:t>
            </a:r>
          </a:p>
        </p:txBody>
      </p:sp>
      <p:pic>
        <p:nvPicPr>
          <p:cNvPr id="111" name="Picture 110" descr="Icon of a shield with an exclamation point inside">
            <a:extLst>
              <a:ext uri="{FF2B5EF4-FFF2-40B4-BE49-F238E27FC236}">
                <a16:creationId xmlns:a16="http://schemas.microsoft.com/office/drawing/2014/main" id="{D6E29E84-19E5-465A-AC8A-9066A3316658}"/>
              </a:ext>
            </a:extLst>
          </p:cNvPr>
          <p:cNvPicPr>
            <a:picLocks noChangeAspect="1"/>
          </p:cNvPicPr>
          <p:nvPr/>
        </p:nvPicPr>
        <p:blipFill>
          <a:blip r:embed="rId33"/>
          <a:stretch>
            <a:fillRect/>
          </a:stretch>
        </p:blipFill>
        <p:spPr>
          <a:xfrm>
            <a:off x="2871614" y="2275362"/>
            <a:ext cx="323405" cy="323404"/>
          </a:xfrm>
          <a:prstGeom prst="rect">
            <a:avLst/>
          </a:prstGeom>
          <a:noFill/>
        </p:spPr>
      </p:pic>
      <p:grpSp>
        <p:nvGrpSpPr>
          <p:cNvPr id="112" name="Group 111">
            <a:extLst>
              <a:ext uri="{FF2B5EF4-FFF2-40B4-BE49-F238E27FC236}">
                <a16:creationId xmlns:a16="http://schemas.microsoft.com/office/drawing/2014/main" id="{C9B91F56-DD58-4D38-8873-3C43336F3EBB}"/>
              </a:ext>
            </a:extLst>
          </p:cNvPr>
          <p:cNvGrpSpPr/>
          <p:nvPr/>
        </p:nvGrpSpPr>
        <p:grpSpPr>
          <a:xfrm>
            <a:off x="3624831" y="2289857"/>
            <a:ext cx="351117" cy="329705"/>
            <a:chOff x="7396504" y="1646297"/>
            <a:chExt cx="327571" cy="327571"/>
          </a:xfrm>
        </p:grpSpPr>
        <p:sp>
          <p:nvSpPr>
            <p:cNvPr id="113" name="Oval 112">
              <a:extLst>
                <a:ext uri="{FF2B5EF4-FFF2-40B4-BE49-F238E27FC236}">
                  <a16:creationId xmlns:a16="http://schemas.microsoft.com/office/drawing/2014/main" id="{49E6F216-8C3D-4665-9146-7C9E7C58492C}"/>
                </a:ext>
              </a:extLst>
            </p:cNvPr>
            <p:cNvSpPr/>
            <p:nvPr/>
          </p:nvSpPr>
          <p:spPr bwMode="auto">
            <a:xfrm>
              <a:off x="7396504" y="1646297"/>
              <a:ext cx="327571" cy="327571"/>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defRPr/>
              </a:pPr>
              <a:endParaRPr lang="en-US" sz="1961">
                <a:gradFill>
                  <a:gsLst>
                    <a:gs pos="0">
                      <a:srgbClr val="FFFFFF"/>
                    </a:gs>
                    <a:gs pos="100000">
                      <a:srgbClr val="FFFFFF"/>
                    </a:gs>
                  </a:gsLst>
                  <a:lin ang="5400000" scaled="0"/>
                </a:gradFill>
                <a:latin typeface="Segoe UI"/>
                <a:cs typeface="Segoe UI" pitchFamily="34" charset="0"/>
              </a:endParaRPr>
            </a:p>
          </p:txBody>
        </p:sp>
        <p:pic>
          <p:nvPicPr>
            <p:cNvPr id="114" name="Picture 113">
              <a:extLst>
                <a:ext uri="{FF2B5EF4-FFF2-40B4-BE49-F238E27FC236}">
                  <a16:creationId xmlns:a16="http://schemas.microsoft.com/office/drawing/2014/main" id="{9406A6BB-E99A-4C00-94F3-80EB1ACCBED3}"/>
                </a:ext>
              </a:extLst>
            </p:cNvPr>
            <p:cNvPicPr>
              <a:picLocks noChangeAspect="1"/>
            </p:cNvPicPr>
            <p:nvPr/>
          </p:nvPicPr>
          <p:blipFill>
            <a:blip r:embed="rId34"/>
            <a:stretch>
              <a:fillRect/>
            </a:stretch>
          </p:blipFill>
          <p:spPr>
            <a:xfrm>
              <a:off x="7478405" y="1728198"/>
              <a:ext cx="163768" cy="163768"/>
            </a:xfrm>
            <a:prstGeom prst="rect">
              <a:avLst/>
            </a:prstGeom>
            <a:noFill/>
          </p:spPr>
        </p:pic>
      </p:grpSp>
      <p:sp>
        <p:nvSpPr>
          <p:cNvPr id="116" name="TextBox 115">
            <a:extLst>
              <a:ext uri="{FF2B5EF4-FFF2-40B4-BE49-F238E27FC236}">
                <a16:creationId xmlns:a16="http://schemas.microsoft.com/office/drawing/2014/main" id="{479E62AB-89D4-4585-A500-AE7619CDC9FD}"/>
              </a:ext>
            </a:extLst>
          </p:cNvPr>
          <p:cNvSpPr txBox="1"/>
          <p:nvPr/>
        </p:nvSpPr>
        <p:spPr>
          <a:xfrm>
            <a:off x="3388384" y="2674636"/>
            <a:ext cx="799835"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Advanced identity management</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18" name="Picture 117">
            <a:extLst>
              <a:ext uri="{FF2B5EF4-FFF2-40B4-BE49-F238E27FC236}">
                <a16:creationId xmlns:a16="http://schemas.microsoft.com/office/drawing/2014/main" id="{6292ABE3-E995-49E8-9DFC-B4150EB50DCE}"/>
              </a:ext>
            </a:extLst>
          </p:cNvPr>
          <p:cNvPicPr>
            <a:picLocks noChangeAspect="1"/>
          </p:cNvPicPr>
          <p:nvPr/>
        </p:nvPicPr>
        <p:blipFill>
          <a:blip r:embed="rId35"/>
          <a:stretch>
            <a:fillRect/>
          </a:stretch>
        </p:blipFill>
        <p:spPr>
          <a:xfrm>
            <a:off x="4589858" y="2328432"/>
            <a:ext cx="239942" cy="404778"/>
          </a:xfrm>
          <a:prstGeom prst="rect">
            <a:avLst/>
          </a:prstGeom>
          <a:noFill/>
        </p:spPr>
      </p:pic>
      <p:sp>
        <p:nvSpPr>
          <p:cNvPr id="120" name="TextBox 119">
            <a:extLst>
              <a:ext uri="{FF2B5EF4-FFF2-40B4-BE49-F238E27FC236}">
                <a16:creationId xmlns:a16="http://schemas.microsoft.com/office/drawing/2014/main" id="{CFC82C19-F12E-4296-84EB-6E1098AF6566}"/>
              </a:ext>
            </a:extLst>
          </p:cNvPr>
          <p:cNvSpPr txBox="1"/>
          <p:nvPr/>
        </p:nvSpPr>
        <p:spPr>
          <a:xfrm>
            <a:off x="4297332" y="2651186"/>
            <a:ext cx="799835"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Advanced threat analytics and remediation</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22" name="Picture 121" descr="Icon of a browser window with a shield in the lower right corner ">
            <a:extLst>
              <a:ext uri="{FF2B5EF4-FFF2-40B4-BE49-F238E27FC236}">
                <a16:creationId xmlns:a16="http://schemas.microsoft.com/office/drawing/2014/main" id="{44F292F6-6735-4437-A9C5-282BF3C898D3}"/>
              </a:ext>
            </a:extLst>
          </p:cNvPr>
          <p:cNvPicPr>
            <a:picLocks noChangeAspect="1"/>
          </p:cNvPicPr>
          <p:nvPr/>
        </p:nvPicPr>
        <p:blipFill>
          <a:blip r:embed="rId36"/>
          <a:stretch>
            <a:fillRect/>
          </a:stretch>
        </p:blipFill>
        <p:spPr>
          <a:xfrm>
            <a:off x="7301240" y="2349554"/>
            <a:ext cx="310296" cy="310295"/>
          </a:xfrm>
          <a:prstGeom prst="rect">
            <a:avLst/>
          </a:prstGeom>
          <a:noFill/>
        </p:spPr>
      </p:pic>
      <p:sp>
        <p:nvSpPr>
          <p:cNvPr id="124" name="TextBox 123">
            <a:extLst>
              <a:ext uri="{FF2B5EF4-FFF2-40B4-BE49-F238E27FC236}">
                <a16:creationId xmlns:a16="http://schemas.microsoft.com/office/drawing/2014/main" id="{BDD3E8A7-B108-43FA-84DC-1E6AC6BDF81B}"/>
              </a:ext>
            </a:extLst>
          </p:cNvPr>
          <p:cNvSpPr txBox="1"/>
          <p:nvPr/>
        </p:nvSpPr>
        <p:spPr>
          <a:xfrm>
            <a:off x="7074750" y="2679762"/>
            <a:ext cx="799835"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Information governance</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sp>
        <p:nvSpPr>
          <p:cNvPr id="128" name="TextBox 127">
            <a:extLst>
              <a:ext uri="{FF2B5EF4-FFF2-40B4-BE49-F238E27FC236}">
                <a16:creationId xmlns:a16="http://schemas.microsoft.com/office/drawing/2014/main" id="{6399A598-CDBA-4224-8316-B3B3CEBD12C7}"/>
              </a:ext>
            </a:extLst>
          </p:cNvPr>
          <p:cNvSpPr txBox="1"/>
          <p:nvPr/>
        </p:nvSpPr>
        <p:spPr>
          <a:xfrm>
            <a:off x="9787155" y="2692896"/>
            <a:ext cx="799835" cy="10861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Power BI</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30" name="Picture 129">
            <a:extLst>
              <a:ext uri="{FF2B5EF4-FFF2-40B4-BE49-F238E27FC236}">
                <a16:creationId xmlns:a16="http://schemas.microsoft.com/office/drawing/2014/main" id="{761841EC-AB37-4C14-B4C3-39564D50FD9C}"/>
              </a:ext>
            </a:extLst>
          </p:cNvPr>
          <p:cNvPicPr>
            <a:picLocks noChangeAspect="1"/>
          </p:cNvPicPr>
          <p:nvPr/>
        </p:nvPicPr>
        <p:blipFill>
          <a:blip r:embed="rId37"/>
          <a:stretch>
            <a:fillRect/>
          </a:stretch>
        </p:blipFill>
        <p:spPr>
          <a:xfrm>
            <a:off x="9989267" y="2302993"/>
            <a:ext cx="318650" cy="368831"/>
          </a:xfrm>
          <a:prstGeom prst="rect">
            <a:avLst/>
          </a:prstGeom>
        </p:spPr>
      </p:pic>
      <p:grpSp>
        <p:nvGrpSpPr>
          <p:cNvPr id="131" name="Group 130">
            <a:extLst>
              <a:ext uri="{FF2B5EF4-FFF2-40B4-BE49-F238E27FC236}">
                <a16:creationId xmlns:a16="http://schemas.microsoft.com/office/drawing/2014/main" id="{A846CCD8-E56F-4F47-BDEE-363AE8CB4677}"/>
              </a:ext>
              <a:ext uri="{C183D7F6-B498-43B3-948B-1728B52AA6E4}">
                <adec:decorative xmlns:adec="http://schemas.microsoft.com/office/drawing/2017/decorative" val="1"/>
              </a:ext>
            </a:extLst>
          </p:cNvPr>
          <p:cNvGrpSpPr/>
          <p:nvPr/>
        </p:nvGrpSpPr>
        <p:grpSpPr>
          <a:xfrm>
            <a:off x="10669443" y="2381308"/>
            <a:ext cx="318650" cy="257286"/>
            <a:chOff x="10029833" y="2047231"/>
            <a:chExt cx="1127779" cy="849424"/>
          </a:xfrm>
        </p:grpSpPr>
        <p:sp>
          <p:nvSpPr>
            <p:cNvPr id="132" name="Freeform 7">
              <a:extLst>
                <a:ext uri="{FF2B5EF4-FFF2-40B4-BE49-F238E27FC236}">
                  <a16:creationId xmlns:a16="http://schemas.microsoft.com/office/drawing/2014/main" id="{E270F3E1-2E92-4EAD-AC77-B0F133D97A9E}"/>
                </a:ext>
              </a:extLst>
            </p:cNvPr>
            <p:cNvSpPr>
              <a:spLocks noEditPoints="1"/>
            </p:cNvSpPr>
            <p:nvPr/>
          </p:nvSpPr>
          <p:spPr bwMode="auto">
            <a:xfrm>
              <a:off x="10216587" y="2529173"/>
              <a:ext cx="180728" cy="337359"/>
            </a:xfrm>
            <a:custGeom>
              <a:avLst/>
              <a:gdLst>
                <a:gd name="T0" fmla="*/ 18 w 49"/>
                <a:gd name="T1" fmla="*/ 59 h 91"/>
                <a:gd name="T2" fmla="*/ 18 w 49"/>
                <a:gd name="T3" fmla="*/ 59 h 91"/>
                <a:gd name="T4" fmla="*/ 31 w 49"/>
                <a:gd name="T5" fmla="*/ 59 h 91"/>
                <a:gd name="T6" fmla="*/ 31 w 49"/>
                <a:gd name="T7" fmla="*/ 72 h 91"/>
                <a:gd name="T8" fmla="*/ 18 w 49"/>
                <a:gd name="T9" fmla="*/ 72 h 91"/>
                <a:gd name="T10" fmla="*/ 18 w 49"/>
                <a:gd name="T11" fmla="*/ 59 h 91"/>
                <a:gd name="T12" fmla="*/ 49 w 49"/>
                <a:gd name="T13" fmla="*/ 0 h 91"/>
                <a:gd name="T14" fmla="*/ 49 w 49"/>
                <a:gd name="T15" fmla="*/ 0 h 91"/>
                <a:gd name="T16" fmla="*/ 0 w 49"/>
                <a:gd name="T17" fmla="*/ 0 h 91"/>
                <a:gd name="T18" fmla="*/ 0 w 49"/>
                <a:gd name="T19" fmla="*/ 91 h 91"/>
                <a:gd name="T20" fmla="*/ 49 w 49"/>
                <a:gd name="T21" fmla="*/ 91 h 91"/>
                <a:gd name="T22" fmla="*/ 49 w 49"/>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1">
                  <a:moveTo>
                    <a:pt x="18" y="59"/>
                  </a:moveTo>
                  <a:lnTo>
                    <a:pt x="18" y="59"/>
                  </a:lnTo>
                  <a:lnTo>
                    <a:pt x="31" y="59"/>
                  </a:lnTo>
                  <a:lnTo>
                    <a:pt x="31" y="72"/>
                  </a:lnTo>
                  <a:lnTo>
                    <a:pt x="18" y="72"/>
                  </a:lnTo>
                  <a:lnTo>
                    <a:pt x="18" y="59"/>
                  </a:lnTo>
                  <a:close/>
                  <a:moveTo>
                    <a:pt x="49" y="0"/>
                  </a:moveTo>
                  <a:lnTo>
                    <a:pt x="49" y="0"/>
                  </a:lnTo>
                  <a:lnTo>
                    <a:pt x="0" y="0"/>
                  </a:lnTo>
                  <a:lnTo>
                    <a:pt x="0" y="91"/>
                  </a:lnTo>
                  <a:lnTo>
                    <a:pt x="49" y="91"/>
                  </a:lnTo>
                  <a:lnTo>
                    <a:pt x="49" y="0"/>
                  </a:ln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133" name="Freeform 8">
              <a:extLst>
                <a:ext uri="{FF2B5EF4-FFF2-40B4-BE49-F238E27FC236}">
                  <a16:creationId xmlns:a16="http://schemas.microsoft.com/office/drawing/2014/main" id="{E98D3543-3BD8-4AD5-9C8F-35B987866D60}"/>
                </a:ext>
              </a:extLst>
            </p:cNvPr>
            <p:cNvSpPr>
              <a:spLocks/>
            </p:cNvSpPr>
            <p:nvPr/>
          </p:nvSpPr>
          <p:spPr bwMode="auto">
            <a:xfrm>
              <a:off x="10029833" y="2047231"/>
              <a:ext cx="1127779" cy="849424"/>
            </a:xfrm>
            <a:custGeom>
              <a:avLst/>
              <a:gdLst>
                <a:gd name="T0" fmla="*/ 190 w 301"/>
                <a:gd name="T1" fmla="*/ 174 h 227"/>
                <a:gd name="T2" fmla="*/ 190 w 301"/>
                <a:gd name="T3" fmla="*/ 174 h 227"/>
                <a:gd name="T4" fmla="*/ 190 w 301"/>
                <a:gd name="T5" fmla="*/ 109 h 227"/>
                <a:gd name="T6" fmla="*/ 192 w 301"/>
                <a:gd name="T7" fmla="*/ 100 h 227"/>
                <a:gd name="T8" fmla="*/ 197 w 301"/>
                <a:gd name="T9" fmla="*/ 93 h 227"/>
                <a:gd name="T10" fmla="*/ 205 w 301"/>
                <a:gd name="T11" fmla="*/ 89 h 227"/>
                <a:gd name="T12" fmla="*/ 213 w 301"/>
                <a:gd name="T13" fmla="*/ 87 h 227"/>
                <a:gd name="T14" fmla="*/ 301 w 301"/>
                <a:gd name="T15" fmla="*/ 87 h 227"/>
                <a:gd name="T16" fmla="*/ 301 w 301"/>
                <a:gd name="T17" fmla="*/ 0 h 227"/>
                <a:gd name="T18" fmla="*/ 99 w 301"/>
                <a:gd name="T19" fmla="*/ 0 h 227"/>
                <a:gd name="T20" fmla="*/ 99 w 301"/>
                <a:gd name="T21" fmla="*/ 13 h 227"/>
                <a:gd name="T22" fmla="*/ 50 w 301"/>
                <a:gd name="T23" fmla="*/ 13 h 227"/>
                <a:gd name="T24" fmla="*/ 50 w 301"/>
                <a:gd name="T25" fmla="*/ 0 h 227"/>
                <a:gd name="T26" fmla="*/ 0 w 301"/>
                <a:gd name="T27" fmla="*/ 0 h 227"/>
                <a:gd name="T28" fmla="*/ 0 w 301"/>
                <a:gd name="T29" fmla="*/ 174 h 227"/>
                <a:gd name="T30" fmla="*/ 34 w 301"/>
                <a:gd name="T31" fmla="*/ 174 h 227"/>
                <a:gd name="T32" fmla="*/ 34 w 301"/>
                <a:gd name="T33" fmla="*/ 127 h 227"/>
                <a:gd name="T34" fmla="*/ 35 w 301"/>
                <a:gd name="T35" fmla="*/ 122 h 227"/>
                <a:gd name="T36" fmla="*/ 38 w 301"/>
                <a:gd name="T37" fmla="*/ 118 h 227"/>
                <a:gd name="T38" fmla="*/ 43 w 301"/>
                <a:gd name="T39" fmla="*/ 115 h 227"/>
                <a:gd name="T40" fmla="*/ 48 w 301"/>
                <a:gd name="T41" fmla="*/ 113 h 227"/>
                <a:gd name="T42" fmla="*/ 99 w 301"/>
                <a:gd name="T43" fmla="*/ 113 h 227"/>
                <a:gd name="T44" fmla="*/ 105 w 301"/>
                <a:gd name="T45" fmla="*/ 115 h 227"/>
                <a:gd name="T46" fmla="*/ 109 w 301"/>
                <a:gd name="T47" fmla="*/ 118 h 227"/>
                <a:gd name="T48" fmla="*/ 112 w 301"/>
                <a:gd name="T49" fmla="*/ 122 h 227"/>
                <a:gd name="T50" fmla="*/ 113 w 301"/>
                <a:gd name="T51" fmla="*/ 127 h 227"/>
                <a:gd name="T52" fmla="*/ 113 w 301"/>
                <a:gd name="T53" fmla="*/ 174 h 227"/>
                <a:gd name="T54" fmla="*/ 132 w 301"/>
                <a:gd name="T55" fmla="*/ 174 h 227"/>
                <a:gd name="T56" fmla="*/ 132 w 301"/>
                <a:gd name="T57" fmla="*/ 200 h 227"/>
                <a:gd name="T58" fmla="*/ 113 w 301"/>
                <a:gd name="T59" fmla="*/ 200 h 227"/>
                <a:gd name="T60" fmla="*/ 113 w 301"/>
                <a:gd name="T61" fmla="*/ 220 h 227"/>
                <a:gd name="T62" fmla="*/ 112 w 301"/>
                <a:gd name="T63" fmla="*/ 226 h 227"/>
                <a:gd name="T64" fmla="*/ 111 w 301"/>
                <a:gd name="T65" fmla="*/ 227 h 227"/>
                <a:gd name="T66" fmla="*/ 197 w 301"/>
                <a:gd name="T67" fmla="*/ 227 h 227"/>
                <a:gd name="T68" fmla="*/ 192 w 301"/>
                <a:gd name="T69" fmla="*/ 221 h 227"/>
                <a:gd name="T70" fmla="*/ 190 w 301"/>
                <a:gd name="T71" fmla="*/ 213 h 227"/>
                <a:gd name="T72" fmla="*/ 190 w 301"/>
                <a:gd name="T73" fmla="*/ 200 h 227"/>
                <a:gd name="T74" fmla="*/ 159 w 301"/>
                <a:gd name="T75" fmla="*/ 200 h 227"/>
                <a:gd name="T76" fmla="*/ 159 w 301"/>
                <a:gd name="T77" fmla="*/ 174 h 227"/>
                <a:gd name="T78" fmla="*/ 190 w 301"/>
                <a:gd name="T79" fmla="*/ 174 h 227"/>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3289 w 10000"/>
                <a:gd name="connsiteY10" fmla="*/ 573 h 10000"/>
                <a:gd name="connsiteX11" fmla="*/ 1661 w 10000"/>
                <a:gd name="connsiteY11" fmla="*/ 573 h 10000"/>
                <a:gd name="connsiteX12" fmla="*/ 0 w 10000"/>
                <a:gd name="connsiteY12" fmla="*/ 0 h 10000"/>
                <a:gd name="connsiteX13" fmla="*/ 0 w 10000"/>
                <a:gd name="connsiteY13" fmla="*/ 7665 h 10000"/>
                <a:gd name="connsiteX14" fmla="*/ 1130 w 10000"/>
                <a:gd name="connsiteY14" fmla="*/ 7665 h 10000"/>
                <a:gd name="connsiteX15" fmla="*/ 1130 w 10000"/>
                <a:gd name="connsiteY15" fmla="*/ 5595 h 10000"/>
                <a:gd name="connsiteX16" fmla="*/ 1163 w 10000"/>
                <a:gd name="connsiteY16" fmla="*/ 5374 h 10000"/>
                <a:gd name="connsiteX17" fmla="*/ 1262 w 10000"/>
                <a:gd name="connsiteY17" fmla="*/ 5198 h 10000"/>
                <a:gd name="connsiteX18" fmla="*/ 1429 w 10000"/>
                <a:gd name="connsiteY18" fmla="*/ 5066 h 10000"/>
                <a:gd name="connsiteX19" fmla="*/ 1595 w 10000"/>
                <a:gd name="connsiteY19" fmla="*/ 4978 h 10000"/>
                <a:gd name="connsiteX20" fmla="*/ 3289 w 10000"/>
                <a:gd name="connsiteY20" fmla="*/ 4978 h 10000"/>
                <a:gd name="connsiteX21" fmla="*/ 3488 w 10000"/>
                <a:gd name="connsiteY21" fmla="*/ 5066 h 10000"/>
                <a:gd name="connsiteX22" fmla="*/ 3621 w 10000"/>
                <a:gd name="connsiteY22" fmla="*/ 5198 h 10000"/>
                <a:gd name="connsiteX23" fmla="*/ 3721 w 10000"/>
                <a:gd name="connsiteY23" fmla="*/ 5374 h 10000"/>
                <a:gd name="connsiteX24" fmla="*/ 3754 w 10000"/>
                <a:gd name="connsiteY24" fmla="*/ 5595 h 10000"/>
                <a:gd name="connsiteX25" fmla="*/ 3754 w 10000"/>
                <a:gd name="connsiteY25" fmla="*/ 7665 h 10000"/>
                <a:gd name="connsiteX26" fmla="*/ 4385 w 10000"/>
                <a:gd name="connsiteY26" fmla="*/ 7665 h 10000"/>
                <a:gd name="connsiteX27" fmla="*/ 4385 w 10000"/>
                <a:gd name="connsiteY27" fmla="*/ 8811 h 10000"/>
                <a:gd name="connsiteX28" fmla="*/ 3754 w 10000"/>
                <a:gd name="connsiteY28" fmla="*/ 8811 h 10000"/>
                <a:gd name="connsiteX29" fmla="*/ 3754 w 10000"/>
                <a:gd name="connsiteY29" fmla="*/ 9692 h 10000"/>
                <a:gd name="connsiteX30" fmla="*/ 3721 w 10000"/>
                <a:gd name="connsiteY30" fmla="*/ 9956 h 10000"/>
                <a:gd name="connsiteX31" fmla="*/ 3688 w 10000"/>
                <a:gd name="connsiteY31" fmla="*/ 10000 h 10000"/>
                <a:gd name="connsiteX32" fmla="*/ 6545 w 10000"/>
                <a:gd name="connsiteY32" fmla="*/ 10000 h 10000"/>
                <a:gd name="connsiteX33" fmla="*/ 6379 w 10000"/>
                <a:gd name="connsiteY33" fmla="*/ 9736 h 10000"/>
                <a:gd name="connsiteX34" fmla="*/ 6312 w 10000"/>
                <a:gd name="connsiteY34" fmla="*/ 9383 h 10000"/>
                <a:gd name="connsiteX35" fmla="*/ 6312 w 10000"/>
                <a:gd name="connsiteY35" fmla="*/ 8811 h 10000"/>
                <a:gd name="connsiteX36" fmla="*/ 5282 w 10000"/>
                <a:gd name="connsiteY36" fmla="*/ 8811 h 10000"/>
                <a:gd name="connsiteX37" fmla="*/ 5282 w 10000"/>
                <a:gd name="connsiteY37" fmla="*/ 7665 h 10000"/>
                <a:gd name="connsiteX38" fmla="*/ 6312 w 10000"/>
                <a:gd name="connsiteY38"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1661 w 10000"/>
                <a:gd name="connsiteY10" fmla="*/ 573 h 10000"/>
                <a:gd name="connsiteX11" fmla="*/ 0 w 10000"/>
                <a:gd name="connsiteY11" fmla="*/ 0 h 10000"/>
                <a:gd name="connsiteX12" fmla="*/ 0 w 10000"/>
                <a:gd name="connsiteY12" fmla="*/ 7665 h 10000"/>
                <a:gd name="connsiteX13" fmla="*/ 1130 w 10000"/>
                <a:gd name="connsiteY13" fmla="*/ 7665 h 10000"/>
                <a:gd name="connsiteX14" fmla="*/ 1130 w 10000"/>
                <a:gd name="connsiteY14" fmla="*/ 5595 h 10000"/>
                <a:gd name="connsiteX15" fmla="*/ 1163 w 10000"/>
                <a:gd name="connsiteY15" fmla="*/ 5374 h 10000"/>
                <a:gd name="connsiteX16" fmla="*/ 1262 w 10000"/>
                <a:gd name="connsiteY16" fmla="*/ 5198 h 10000"/>
                <a:gd name="connsiteX17" fmla="*/ 1429 w 10000"/>
                <a:gd name="connsiteY17" fmla="*/ 5066 h 10000"/>
                <a:gd name="connsiteX18" fmla="*/ 1595 w 10000"/>
                <a:gd name="connsiteY18" fmla="*/ 4978 h 10000"/>
                <a:gd name="connsiteX19" fmla="*/ 3289 w 10000"/>
                <a:gd name="connsiteY19" fmla="*/ 4978 h 10000"/>
                <a:gd name="connsiteX20" fmla="*/ 3488 w 10000"/>
                <a:gd name="connsiteY20" fmla="*/ 5066 h 10000"/>
                <a:gd name="connsiteX21" fmla="*/ 3621 w 10000"/>
                <a:gd name="connsiteY21" fmla="*/ 5198 h 10000"/>
                <a:gd name="connsiteX22" fmla="*/ 3721 w 10000"/>
                <a:gd name="connsiteY22" fmla="*/ 5374 h 10000"/>
                <a:gd name="connsiteX23" fmla="*/ 3754 w 10000"/>
                <a:gd name="connsiteY23" fmla="*/ 5595 h 10000"/>
                <a:gd name="connsiteX24" fmla="*/ 3754 w 10000"/>
                <a:gd name="connsiteY24" fmla="*/ 7665 h 10000"/>
                <a:gd name="connsiteX25" fmla="*/ 4385 w 10000"/>
                <a:gd name="connsiteY25" fmla="*/ 7665 h 10000"/>
                <a:gd name="connsiteX26" fmla="*/ 4385 w 10000"/>
                <a:gd name="connsiteY26" fmla="*/ 8811 h 10000"/>
                <a:gd name="connsiteX27" fmla="*/ 3754 w 10000"/>
                <a:gd name="connsiteY27" fmla="*/ 8811 h 10000"/>
                <a:gd name="connsiteX28" fmla="*/ 3754 w 10000"/>
                <a:gd name="connsiteY28" fmla="*/ 9692 h 10000"/>
                <a:gd name="connsiteX29" fmla="*/ 3721 w 10000"/>
                <a:gd name="connsiteY29" fmla="*/ 9956 h 10000"/>
                <a:gd name="connsiteX30" fmla="*/ 3688 w 10000"/>
                <a:gd name="connsiteY30" fmla="*/ 10000 h 10000"/>
                <a:gd name="connsiteX31" fmla="*/ 6545 w 10000"/>
                <a:gd name="connsiteY31" fmla="*/ 10000 h 10000"/>
                <a:gd name="connsiteX32" fmla="*/ 6379 w 10000"/>
                <a:gd name="connsiteY32" fmla="*/ 9736 h 10000"/>
                <a:gd name="connsiteX33" fmla="*/ 6312 w 10000"/>
                <a:gd name="connsiteY33" fmla="*/ 9383 h 10000"/>
                <a:gd name="connsiteX34" fmla="*/ 6312 w 10000"/>
                <a:gd name="connsiteY34" fmla="*/ 8811 h 10000"/>
                <a:gd name="connsiteX35" fmla="*/ 5282 w 10000"/>
                <a:gd name="connsiteY35" fmla="*/ 8811 h 10000"/>
                <a:gd name="connsiteX36" fmla="*/ 5282 w 10000"/>
                <a:gd name="connsiteY36" fmla="*/ 7665 h 10000"/>
                <a:gd name="connsiteX37" fmla="*/ 6312 w 10000"/>
                <a:gd name="connsiteY37"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0 w 10000"/>
                <a:gd name="connsiteY10" fmla="*/ 0 h 10000"/>
                <a:gd name="connsiteX11" fmla="*/ 0 w 10000"/>
                <a:gd name="connsiteY11" fmla="*/ 7665 h 10000"/>
                <a:gd name="connsiteX12" fmla="*/ 1130 w 10000"/>
                <a:gd name="connsiteY12" fmla="*/ 7665 h 10000"/>
                <a:gd name="connsiteX13" fmla="*/ 1130 w 10000"/>
                <a:gd name="connsiteY13" fmla="*/ 5595 h 10000"/>
                <a:gd name="connsiteX14" fmla="*/ 1163 w 10000"/>
                <a:gd name="connsiteY14" fmla="*/ 5374 h 10000"/>
                <a:gd name="connsiteX15" fmla="*/ 1262 w 10000"/>
                <a:gd name="connsiteY15" fmla="*/ 5198 h 10000"/>
                <a:gd name="connsiteX16" fmla="*/ 1429 w 10000"/>
                <a:gd name="connsiteY16" fmla="*/ 5066 h 10000"/>
                <a:gd name="connsiteX17" fmla="*/ 1595 w 10000"/>
                <a:gd name="connsiteY17" fmla="*/ 4978 h 10000"/>
                <a:gd name="connsiteX18" fmla="*/ 3289 w 10000"/>
                <a:gd name="connsiteY18" fmla="*/ 4978 h 10000"/>
                <a:gd name="connsiteX19" fmla="*/ 3488 w 10000"/>
                <a:gd name="connsiteY19" fmla="*/ 5066 h 10000"/>
                <a:gd name="connsiteX20" fmla="*/ 3621 w 10000"/>
                <a:gd name="connsiteY20" fmla="*/ 5198 h 10000"/>
                <a:gd name="connsiteX21" fmla="*/ 3721 w 10000"/>
                <a:gd name="connsiteY21" fmla="*/ 5374 h 10000"/>
                <a:gd name="connsiteX22" fmla="*/ 3754 w 10000"/>
                <a:gd name="connsiteY22" fmla="*/ 5595 h 10000"/>
                <a:gd name="connsiteX23" fmla="*/ 3754 w 10000"/>
                <a:gd name="connsiteY23" fmla="*/ 7665 h 10000"/>
                <a:gd name="connsiteX24" fmla="*/ 4385 w 10000"/>
                <a:gd name="connsiteY24" fmla="*/ 7665 h 10000"/>
                <a:gd name="connsiteX25" fmla="*/ 4385 w 10000"/>
                <a:gd name="connsiteY25" fmla="*/ 8811 h 10000"/>
                <a:gd name="connsiteX26" fmla="*/ 3754 w 10000"/>
                <a:gd name="connsiteY26" fmla="*/ 8811 h 10000"/>
                <a:gd name="connsiteX27" fmla="*/ 3754 w 10000"/>
                <a:gd name="connsiteY27" fmla="*/ 9692 h 10000"/>
                <a:gd name="connsiteX28" fmla="*/ 3721 w 10000"/>
                <a:gd name="connsiteY28" fmla="*/ 9956 h 10000"/>
                <a:gd name="connsiteX29" fmla="*/ 3688 w 10000"/>
                <a:gd name="connsiteY29" fmla="*/ 10000 h 10000"/>
                <a:gd name="connsiteX30" fmla="*/ 6545 w 10000"/>
                <a:gd name="connsiteY30" fmla="*/ 10000 h 10000"/>
                <a:gd name="connsiteX31" fmla="*/ 6379 w 10000"/>
                <a:gd name="connsiteY31" fmla="*/ 9736 h 10000"/>
                <a:gd name="connsiteX32" fmla="*/ 6312 w 10000"/>
                <a:gd name="connsiteY32" fmla="*/ 9383 h 10000"/>
                <a:gd name="connsiteX33" fmla="*/ 6312 w 10000"/>
                <a:gd name="connsiteY33" fmla="*/ 8811 h 10000"/>
                <a:gd name="connsiteX34" fmla="*/ 5282 w 10000"/>
                <a:gd name="connsiteY34" fmla="*/ 8811 h 10000"/>
                <a:gd name="connsiteX35" fmla="*/ 5282 w 10000"/>
                <a:gd name="connsiteY35" fmla="*/ 7665 h 10000"/>
                <a:gd name="connsiteX36" fmla="*/ 6312 w 10000"/>
                <a:gd name="connsiteY36" fmla="*/ 7665 h 10000"/>
                <a:gd name="connsiteX0" fmla="*/ 6312 w 10000"/>
                <a:gd name="connsiteY0" fmla="*/ 7665 h 10000"/>
                <a:gd name="connsiteX1" fmla="*/ 6312 w 10000"/>
                <a:gd name="connsiteY1" fmla="*/ 7665 h 10000"/>
                <a:gd name="connsiteX2" fmla="*/ 6379 w 10000"/>
                <a:gd name="connsiteY2" fmla="*/ 4405 h 10000"/>
                <a:gd name="connsiteX3" fmla="*/ 6545 w 10000"/>
                <a:gd name="connsiteY3" fmla="*/ 4097 h 10000"/>
                <a:gd name="connsiteX4" fmla="*/ 6811 w 10000"/>
                <a:gd name="connsiteY4" fmla="*/ 3921 h 10000"/>
                <a:gd name="connsiteX5" fmla="*/ 7076 w 10000"/>
                <a:gd name="connsiteY5" fmla="*/ 3833 h 10000"/>
                <a:gd name="connsiteX6" fmla="*/ 10000 w 10000"/>
                <a:gd name="connsiteY6" fmla="*/ 3833 h 10000"/>
                <a:gd name="connsiteX7" fmla="*/ 10000 w 10000"/>
                <a:gd name="connsiteY7" fmla="*/ 0 h 10000"/>
                <a:gd name="connsiteX8" fmla="*/ 3289 w 10000"/>
                <a:gd name="connsiteY8" fmla="*/ 0 h 10000"/>
                <a:gd name="connsiteX9" fmla="*/ 0 w 10000"/>
                <a:gd name="connsiteY9" fmla="*/ 0 h 10000"/>
                <a:gd name="connsiteX10" fmla="*/ 0 w 10000"/>
                <a:gd name="connsiteY10" fmla="*/ 7665 h 10000"/>
                <a:gd name="connsiteX11" fmla="*/ 1130 w 10000"/>
                <a:gd name="connsiteY11" fmla="*/ 7665 h 10000"/>
                <a:gd name="connsiteX12" fmla="*/ 1130 w 10000"/>
                <a:gd name="connsiteY12" fmla="*/ 5595 h 10000"/>
                <a:gd name="connsiteX13" fmla="*/ 1163 w 10000"/>
                <a:gd name="connsiteY13" fmla="*/ 5374 h 10000"/>
                <a:gd name="connsiteX14" fmla="*/ 1262 w 10000"/>
                <a:gd name="connsiteY14" fmla="*/ 5198 h 10000"/>
                <a:gd name="connsiteX15" fmla="*/ 1429 w 10000"/>
                <a:gd name="connsiteY15" fmla="*/ 5066 h 10000"/>
                <a:gd name="connsiteX16" fmla="*/ 1595 w 10000"/>
                <a:gd name="connsiteY16" fmla="*/ 4978 h 10000"/>
                <a:gd name="connsiteX17" fmla="*/ 3289 w 10000"/>
                <a:gd name="connsiteY17" fmla="*/ 4978 h 10000"/>
                <a:gd name="connsiteX18" fmla="*/ 3488 w 10000"/>
                <a:gd name="connsiteY18" fmla="*/ 5066 h 10000"/>
                <a:gd name="connsiteX19" fmla="*/ 3621 w 10000"/>
                <a:gd name="connsiteY19" fmla="*/ 5198 h 10000"/>
                <a:gd name="connsiteX20" fmla="*/ 3721 w 10000"/>
                <a:gd name="connsiteY20" fmla="*/ 5374 h 10000"/>
                <a:gd name="connsiteX21" fmla="*/ 3754 w 10000"/>
                <a:gd name="connsiteY21" fmla="*/ 5595 h 10000"/>
                <a:gd name="connsiteX22" fmla="*/ 3754 w 10000"/>
                <a:gd name="connsiteY22" fmla="*/ 7665 h 10000"/>
                <a:gd name="connsiteX23" fmla="*/ 4385 w 10000"/>
                <a:gd name="connsiteY23" fmla="*/ 7665 h 10000"/>
                <a:gd name="connsiteX24" fmla="*/ 4385 w 10000"/>
                <a:gd name="connsiteY24" fmla="*/ 8811 h 10000"/>
                <a:gd name="connsiteX25" fmla="*/ 3754 w 10000"/>
                <a:gd name="connsiteY25" fmla="*/ 8811 h 10000"/>
                <a:gd name="connsiteX26" fmla="*/ 3754 w 10000"/>
                <a:gd name="connsiteY26" fmla="*/ 9692 h 10000"/>
                <a:gd name="connsiteX27" fmla="*/ 3721 w 10000"/>
                <a:gd name="connsiteY27" fmla="*/ 9956 h 10000"/>
                <a:gd name="connsiteX28" fmla="*/ 3688 w 10000"/>
                <a:gd name="connsiteY28" fmla="*/ 10000 h 10000"/>
                <a:gd name="connsiteX29" fmla="*/ 6545 w 10000"/>
                <a:gd name="connsiteY29" fmla="*/ 10000 h 10000"/>
                <a:gd name="connsiteX30" fmla="*/ 6379 w 10000"/>
                <a:gd name="connsiteY30" fmla="*/ 9736 h 10000"/>
                <a:gd name="connsiteX31" fmla="*/ 6312 w 10000"/>
                <a:gd name="connsiteY31" fmla="*/ 9383 h 10000"/>
                <a:gd name="connsiteX32" fmla="*/ 6312 w 10000"/>
                <a:gd name="connsiteY32" fmla="*/ 8811 h 10000"/>
                <a:gd name="connsiteX33" fmla="*/ 5282 w 10000"/>
                <a:gd name="connsiteY33" fmla="*/ 8811 h 10000"/>
                <a:gd name="connsiteX34" fmla="*/ 5282 w 10000"/>
                <a:gd name="connsiteY34" fmla="*/ 7665 h 10000"/>
                <a:gd name="connsiteX35" fmla="*/ 6312 w 10000"/>
                <a:gd name="connsiteY35" fmla="*/ 7665 h 10000"/>
                <a:gd name="connsiteX0" fmla="*/ 6312 w 10000"/>
                <a:gd name="connsiteY0" fmla="*/ 7665 h 10000"/>
                <a:gd name="connsiteX1" fmla="*/ 6312 w 10000"/>
                <a:gd name="connsiteY1" fmla="*/ 7665 h 10000"/>
                <a:gd name="connsiteX2" fmla="*/ 6379 w 10000"/>
                <a:gd name="connsiteY2" fmla="*/ 4405 h 10000"/>
                <a:gd name="connsiteX3" fmla="*/ 6811 w 10000"/>
                <a:gd name="connsiteY3" fmla="*/ 3921 h 10000"/>
                <a:gd name="connsiteX4" fmla="*/ 7076 w 10000"/>
                <a:gd name="connsiteY4" fmla="*/ 3833 h 10000"/>
                <a:gd name="connsiteX5" fmla="*/ 10000 w 10000"/>
                <a:gd name="connsiteY5" fmla="*/ 3833 h 10000"/>
                <a:gd name="connsiteX6" fmla="*/ 10000 w 10000"/>
                <a:gd name="connsiteY6" fmla="*/ 0 h 10000"/>
                <a:gd name="connsiteX7" fmla="*/ 3289 w 10000"/>
                <a:gd name="connsiteY7" fmla="*/ 0 h 10000"/>
                <a:gd name="connsiteX8" fmla="*/ 0 w 10000"/>
                <a:gd name="connsiteY8" fmla="*/ 0 h 10000"/>
                <a:gd name="connsiteX9" fmla="*/ 0 w 10000"/>
                <a:gd name="connsiteY9" fmla="*/ 7665 h 10000"/>
                <a:gd name="connsiteX10" fmla="*/ 1130 w 10000"/>
                <a:gd name="connsiteY10" fmla="*/ 7665 h 10000"/>
                <a:gd name="connsiteX11" fmla="*/ 1130 w 10000"/>
                <a:gd name="connsiteY11" fmla="*/ 5595 h 10000"/>
                <a:gd name="connsiteX12" fmla="*/ 1163 w 10000"/>
                <a:gd name="connsiteY12" fmla="*/ 5374 h 10000"/>
                <a:gd name="connsiteX13" fmla="*/ 1262 w 10000"/>
                <a:gd name="connsiteY13" fmla="*/ 5198 h 10000"/>
                <a:gd name="connsiteX14" fmla="*/ 1429 w 10000"/>
                <a:gd name="connsiteY14" fmla="*/ 5066 h 10000"/>
                <a:gd name="connsiteX15" fmla="*/ 1595 w 10000"/>
                <a:gd name="connsiteY15" fmla="*/ 4978 h 10000"/>
                <a:gd name="connsiteX16" fmla="*/ 3289 w 10000"/>
                <a:gd name="connsiteY16" fmla="*/ 4978 h 10000"/>
                <a:gd name="connsiteX17" fmla="*/ 3488 w 10000"/>
                <a:gd name="connsiteY17" fmla="*/ 5066 h 10000"/>
                <a:gd name="connsiteX18" fmla="*/ 3621 w 10000"/>
                <a:gd name="connsiteY18" fmla="*/ 5198 h 10000"/>
                <a:gd name="connsiteX19" fmla="*/ 3721 w 10000"/>
                <a:gd name="connsiteY19" fmla="*/ 5374 h 10000"/>
                <a:gd name="connsiteX20" fmla="*/ 3754 w 10000"/>
                <a:gd name="connsiteY20" fmla="*/ 5595 h 10000"/>
                <a:gd name="connsiteX21" fmla="*/ 3754 w 10000"/>
                <a:gd name="connsiteY21" fmla="*/ 7665 h 10000"/>
                <a:gd name="connsiteX22" fmla="*/ 4385 w 10000"/>
                <a:gd name="connsiteY22" fmla="*/ 7665 h 10000"/>
                <a:gd name="connsiteX23" fmla="*/ 4385 w 10000"/>
                <a:gd name="connsiteY23" fmla="*/ 8811 h 10000"/>
                <a:gd name="connsiteX24" fmla="*/ 3754 w 10000"/>
                <a:gd name="connsiteY24" fmla="*/ 8811 h 10000"/>
                <a:gd name="connsiteX25" fmla="*/ 3754 w 10000"/>
                <a:gd name="connsiteY25" fmla="*/ 9692 h 10000"/>
                <a:gd name="connsiteX26" fmla="*/ 3721 w 10000"/>
                <a:gd name="connsiteY26" fmla="*/ 9956 h 10000"/>
                <a:gd name="connsiteX27" fmla="*/ 3688 w 10000"/>
                <a:gd name="connsiteY27" fmla="*/ 10000 h 10000"/>
                <a:gd name="connsiteX28" fmla="*/ 6545 w 10000"/>
                <a:gd name="connsiteY28" fmla="*/ 10000 h 10000"/>
                <a:gd name="connsiteX29" fmla="*/ 6379 w 10000"/>
                <a:gd name="connsiteY29" fmla="*/ 9736 h 10000"/>
                <a:gd name="connsiteX30" fmla="*/ 6312 w 10000"/>
                <a:gd name="connsiteY30" fmla="*/ 9383 h 10000"/>
                <a:gd name="connsiteX31" fmla="*/ 6312 w 10000"/>
                <a:gd name="connsiteY31" fmla="*/ 8811 h 10000"/>
                <a:gd name="connsiteX32" fmla="*/ 5282 w 10000"/>
                <a:gd name="connsiteY32" fmla="*/ 8811 h 10000"/>
                <a:gd name="connsiteX33" fmla="*/ 5282 w 10000"/>
                <a:gd name="connsiteY33" fmla="*/ 7665 h 10000"/>
                <a:gd name="connsiteX34" fmla="*/ 6312 w 10000"/>
                <a:gd name="connsiteY34" fmla="*/ 7665 h 10000"/>
                <a:gd name="connsiteX0" fmla="*/ 6312 w 10000"/>
                <a:gd name="connsiteY0" fmla="*/ 7665 h 10000"/>
                <a:gd name="connsiteX1" fmla="*/ 6312 w 10000"/>
                <a:gd name="connsiteY1" fmla="*/ 7665 h 10000"/>
                <a:gd name="connsiteX2" fmla="*/ 6379 w 10000"/>
                <a:gd name="connsiteY2" fmla="*/ 4405 h 10000"/>
                <a:gd name="connsiteX3" fmla="*/ 7076 w 10000"/>
                <a:gd name="connsiteY3" fmla="*/ 3833 h 10000"/>
                <a:gd name="connsiteX4" fmla="*/ 10000 w 10000"/>
                <a:gd name="connsiteY4" fmla="*/ 3833 h 10000"/>
                <a:gd name="connsiteX5" fmla="*/ 10000 w 10000"/>
                <a:gd name="connsiteY5" fmla="*/ 0 h 10000"/>
                <a:gd name="connsiteX6" fmla="*/ 3289 w 10000"/>
                <a:gd name="connsiteY6" fmla="*/ 0 h 10000"/>
                <a:gd name="connsiteX7" fmla="*/ 0 w 10000"/>
                <a:gd name="connsiteY7" fmla="*/ 0 h 10000"/>
                <a:gd name="connsiteX8" fmla="*/ 0 w 10000"/>
                <a:gd name="connsiteY8" fmla="*/ 7665 h 10000"/>
                <a:gd name="connsiteX9" fmla="*/ 1130 w 10000"/>
                <a:gd name="connsiteY9" fmla="*/ 7665 h 10000"/>
                <a:gd name="connsiteX10" fmla="*/ 1130 w 10000"/>
                <a:gd name="connsiteY10" fmla="*/ 5595 h 10000"/>
                <a:gd name="connsiteX11" fmla="*/ 1163 w 10000"/>
                <a:gd name="connsiteY11" fmla="*/ 5374 h 10000"/>
                <a:gd name="connsiteX12" fmla="*/ 1262 w 10000"/>
                <a:gd name="connsiteY12" fmla="*/ 5198 h 10000"/>
                <a:gd name="connsiteX13" fmla="*/ 1429 w 10000"/>
                <a:gd name="connsiteY13" fmla="*/ 5066 h 10000"/>
                <a:gd name="connsiteX14" fmla="*/ 1595 w 10000"/>
                <a:gd name="connsiteY14" fmla="*/ 4978 h 10000"/>
                <a:gd name="connsiteX15" fmla="*/ 3289 w 10000"/>
                <a:gd name="connsiteY15" fmla="*/ 4978 h 10000"/>
                <a:gd name="connsiteX16" fmla="*/ 3488 w 10000"/>
                <a:gd name="connsiteY16" fmla="*/ 5066 h 10000"/>
                <a:gd name="connsiteX17" fmla="*/ 3621 w 10000"/>
                <a:gd name="connsiteY17" fmla="*/ 5198 h 10000"/>
                <a:gd name="connsiteX18" fmla="*/ 3721 w 10000"/>
                <a:gd name="connsiteY18" fmla="*/ 5374 h 10000"/>
                <a:gd name="connsiteX19" fmla="*/ 3754 w 10000"/>
                <a:gd name="connsiteY19" fmla="*/ 5595 h 10000"/>
                <a:gd name="connsiteX20" fmla="*/ 3754 w 10000"/>
                <a:gd name="connsiteY20" fmla="*/ 7665 h 10000"/>
                <a:gd name="connsiteX21" fmla="*/ 4385 w 10000"/>
                <a:gd name="connsiteY21" fmla="*/ 7665 h 10000"/>
                <a:gd name="connsiteX22" fmla="*/ 4385 w 10000"/>
                <a:gd name="connsiteY22" fmla="*/ 8811 h 10000"/>
                <a:gd name="connsiteX23" fmla="*/ 3754 w 10000"/>
                <a:gd name="connsiteY23" fmla="*/ 8811 h 10000"/>
                <a:gd name="connsiteX24" fmla="*/ 3754 w 10000"/>
                <a:gd name="connsiteY24" fmla="*/ 9692 h 10000"/>
                <a:gd name="connsiteX25" fmla="*/ 3721 w 10000"/>
                <a:gd name="connsiteY25" fmla="*/ 9956 h 10000"/>
                <a:gd name="connsiteX26" fmla="*/ 3688 w 10000"/>
                <a:gd name="connsiteY26" fmla="*/ 10000 h 10000"/>
                <a:gd name="connsiteX27" fmla="*/ 6545 w 10000"/>
                <a:gd name="connsiteY27" fmla="*/ 10000 h 10000"/>
                <a:gd name="connsiteX28" fmla="*/ 6379 w 10000"/>
                <a:gd name="connsiteY28" fmla="*/ 9736 h 10000"/>
                <a:gd name="connsiteX29" fmla="*/ 6312 w 10000"/>
                <a:gd name="connsiteY29" fmla="*/ 9383 h 10000"/>
                <a:gd name="connsiteX30" fmla="*/ 6312 w 10000"/>
                <a:gd name="connsiteY30" fmla="*/ 8811 h 10000"/>
                <a:gd name="connsiteX31" fmla="*/ 5282 w 10000"/>
                <a:gd name="connsiteY31" fmla="*/ 8811 h 10000"/>
                <a:gd name="connsiteX32" fmla="*/ 5282 w 10000"/>
                <a:gd name="connsiteY32" fmla="*/ 7665 h 10000"/>
                <a:gd name="connsiteX33" fmla="*/ 6312 w 10000"/>
                <a:gd name="connsiteY33" fmla="*/ 7665 h 10000"/>
                <a:gd name="connsiteX0" fmla="*/ 6312 w 10000"/>
                <a:gd name="connsiteY0" fmla="*/ 7665 h 10000"/>
                <a:gd name="connsiteX1" fmla="*/ 6312 w 10000"/>
                <a:gd name="connsiteY1" fmla="*/ 7665 h 10000"/>
                <a:gd name="connsiteX2" fmla="*/ 6379 w 10000"/>
                <a:gd name="connsiteY2" fmla="*/ 4405 h 10000"/>
                <a:gd name="connsiteX3" fmla="*/ 10000 w 10000"/>
                <a:gd name="connsiteY3" fmla="*/ 3833 h 10000"/>
                <a:gd name="connsiteX4" fmla="*/ 10000 w 10000"/>
                <a:gd name="connsiteY4" fmla="*/ 0 h 10000"/>
                <a:gd name="connsiteX5" fmla="*/ 3289 w 10000"/>
                <a:gd name="connsiteY5" fmla="*/ 0 h 10000"/>
                <a:gd name="connsiteX6" fmla="*/ 0 w 10000"/>
                <a:gd name="connsiteY6" fmla="*/ 0 h 10000"/>
                <a:gd name="connsiteX7" fmla="*/ 0 w 10000"/>
                <a:gd name="connsiteY7" fmla="*/ 7665 h 10000"/>
                <a:gd name="connsiteX8" fmla="*/ 1130 w 10000"/>
                <a:gd name="connsiteY8" fmla="*/ 7665 h 10000"/>
                <a:gd name="connsiteX9" fmla="*/ 1130 w 10000"/>
                <a:gd name="connsiteY9" fmla="*/ 5595 h 10000"/>
                <a:gd name="connsiteX10" fmla="*/ 1163 w 10000"/>
                <a:gd name="connsiteY10" fmla="*/ 5374 h 10000"/>
                <a:gd name="connsiteX11" fmla="*/ 1262 w 10000"/>
                <a:gd name="connsiteY11" fmla="*/ 5198 h 10000"/>
                <a:gd name="connsiteX12" fmla="*/ 1429 w 10000"/>
                <a:gd name="connsiteY12" fmla="*/ 5066 h 10000"/>
                <a:gd name="connsiteX13" fmla="*/ 1595 w 10000"/>
                <a:gd name="connsiteY13" fmla="*/ 4978 h 10000"/>
                <a:gd name="connsiteX14" fmla="*/ 3289 w 10000"/>
                <a:gd name="connsiteY14" fmla="*/ 4978 h 10000"/>
                <a:gd name="connsiteX15" fmla="*/ 3488 w 10000"/>
                <a:gd name="connsiteY15" fmla="*/ 5066 h 10000"/>
                <a:gd name="connsiteX16" fmla="*/ 3621 w 10000"/>
                <a:gd name="connsiteY16" fmla="*/ 5198 h 10000"/>
                <a:gd name="connsiteX17" fmla="*/ 3721 w 10000"/>
                <a:gd name="connsiteY17" fmla="*/ 5374 h 10000"/>
                <a:gd name="connsiteX18" fmla="*/ 3754 w 10000"/>
                <a:gd name="connsiteY18" fmla="*/ 5595 h 10000"/>
                <a:gd name="connsiteX19" fmla="*/ 3754 w 10000"/>
                <a:gd name="connsiteY19" fmla="*/ 7665 h 10000"/>
                <a:gd name="connsiteX20" fmla="*/ 4385 w 10000"/>
                <a:gd name="connsiteY20" fmla="*/ 7665 h 10000"/>
                <a:gd name="connsiteX21" fmla="*/ 4385 w 10000"/>
                <a:gd name="connsiteY21" fmla="*/ 8811 h 10000"/>
                <a:gd name="connsiteX22" fmla="*/ 3754 w 10000"/>
                <a:gd name="connsiteY22" fmla="*/ 8811 h 10000"/>
                <a:gd name="connsiteX23" fmla="*/ 3754 w 10000"/>
                <a:gd name="connsiteY23" fmla="*/ 9692 h 10000"/>
                <a:gd name="connsiteX24" fmla="*/ 3721 w 10000"/>
                <a:gd name="connsiteY24" fmla="*/ 9956 h 10000"/>
                <a:gd name="connsiteX25" fmla="*/ 3688 w 10000"/>
                <a:gd name="connsiteY25" fmla="*/ 10000 h 10000"/>
                <a:gd name="connsiteX26" fmla="*/ 6545 w 10000"/>
                <a:gd name="connsiteY26" fmla="*/ 10000 h 10000"/>
                <a:gd name="connsiteX27" fmla="*/ 6379 w 10000"/>
                <a:gd name="connsiteY27" fmla="*/ 9736 h 10000"/>
                <a:gd name="connsiteX28" fmla="*/ 6312 w 10000"/>
                <a:gd name="connsiteY28" fmla="*/ 9383 h 10000"/>
                <a:gd name="connsiteX29" fmla="*/ 6312 w 10000"/>
                <a:gd name="connsiteY29" fmla="*/ 8811 h 10000"/>
                <a:gd name="connsiteX30" fmla="*/ 5282 w 10000"/>
                <a:gd name="connsiteY30" fmla="*/ 8811 h 10000"/>
                <a:gd name="connsiteX31" fmla="*/ 5282 w 10000"/>
                <a:gd name="connsiteY31" fmla="*/ 7665 h 10000"/>
                <a:gd name="connsiteX32" fmla="*/ 6312 w 10000"/>
                <a:gd name="connsiteY32" fmla="*/ 7665 h 10000"/>
                <a:gd name="connsiteX0" fmla="*/ 6312 w 10000"/>
                <a:gd name="connsiteY0" fmla="*/ 7665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6312 w 10000"/>
                <a:gd name="connsiteY31" fmla="*/ 7665 h 10000"/>
                <a:gd name="connsiteX0" fmla="*/ 8326 w 10000"/>
                <a:gd name="connsiteY0" fmla="*/ 7627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26 w 10131"/>
                <a:gd name="connsiteY0" fmla="*/ 7627 h 10000"/>
                <a:gd name="connsiteX1" fmla="*/ 9948 w 10131"/>
                <a:gd name="connsiteY1" fmla="*/ 7702 h 10000"/>
                <a:gd name="connsiteX2" fmla="*/ 10000 w 10131"/>
                <a:gd name="connsiteY2" fmla="*/ 3833 h 10000"/>
                <a:gd name="connsiteX3" fmla="*/ 10000 w 10131"/>
                <a:gd name="connsiteY3" fmla="*/ 0 h 10000"/>
                <a:gd name="connsiteX4" fmla="*/ 3289 w 10131"/>
                <a:gd name="connsiteY4" fmla="*/ 0 h 10000"/>
                <a:gd name="connsiteX5" fmla="*/ 0 w 10131"/>
                <a:gd name="connsiteY5" fmla="*/ 0 h 10000"/>
                <a:gd name="connsiteX6" fmla="*/ 0 w 10131"/>
                <a:gd name="connsiteY6" fmla="*/ 7665 h 10000"/>
                <a:gd name="connsiteX7" fmla="*/ 1130 w 10131"/>
                <a:gd name="connsiteY7" fmla="*/ 7665 h 10000"/>
                <a:gd name="connsiteX8" fmla="*/ 1130 w 10131"/>
                <a:gd name="connsiteY8" fmla="*/ 5595 h 10000"/>
                <a:gd name="connsiteX9" fmla="*/ 1163 w 10131"/>
                <a:gd name="connsiteY9" fmla="*/ 5374 h 10000"/>
                <a:gd name="connsiteX10" fmla="*/ 1262 w 10131"/>
                <a:gd name="connsiteY10" fmla="*/ 5198 h 10000"/>
                <a:gd name="connsiteX11" fmla="*/ 1429 w 10131"/>
                <a:gd name="connsiteY11" fmla="*/ 5066 h 10000"/>
                <a:gd name="connsiteX12" fmla="*/ 1595 w 10131"/>
                <a:gd name="connsiteY12" fmla="*/ 4978 h 10000"/>
                <a:gd name="connsiteX13" fmla="*/ 3289 w 10131"/>
                <a:gd name="connsiteY13" fmla="*/ 4978 h 10000"/>
                <a:gd name="connsiteX14" fmla="*/ 3488 w 10131"/>
                <a:gd name="connsiteY14" fmla="*/ 5066 h 10000"/>
                <a:gd name="connsiteX15" fmla="*/ 3621 w 10131"/>
                <a:gd name="connsiteY15" fmla="*/ 5198 h 10000"/>
                <a:gd name="connsiteX16" fmla="*/ 3721 w 10131"/>
                <a:gd name="connsiteY16" fmla="*/ 5374 h 10000"/>
                <a:gd name="connsiteX17" fmla="*/ 3754 w 10131"/>
                <a:gd name="connsiteY17" fmla="*/ 5595 h 10000"/>
                <a:gd name="connsiteX18" fmla="*/ 3754 w 10131"/>
                <a:gd name="connsiteY18" fmla="*/ 7665 h 10000"/>
                <a:gd name="connsiteX19" fmla="*/ 4385 w 10131"/>
                <a:gd name="connsiteY19" fmla="*/ 7665 h 10000"/>
                <a:gd name="connsiteX20" fmla="*/ 4385 w 10131"/>
                <a:gd name="connsiteY20" fmla="*/ 8811 h 10000"/>
                <a:gd name="connsiteX21" fmla="*/ 3754 w 10131"/>
                <a:gd name="connsiteY21" fmla="*/ 8811 h 10000"/>
                <a:gd name="connsiteX22" fmla="*/ 3754 w 10131"/>
                <a:gd name="connsiteY22" fmla="*/ 9692 h 10000"/>
                <a:gd name="connsiteX23" fmla="*/ 3721 w 10131"/>
                <a:gd name="connsiteY23" fmla="*/ 9956 h 10000"/>
                <a:gd name="connsiteX24" fmla="*/ 3688 w 10131"/>
                <a:gd name="connsiteY24" fmla="*/ 10000 h 10000"/>
                <a:gd name="connsiteX25" fmla="*/ 6545 w 10131"/>
                <a:gd name="connsiteY25" fmla="*/ 10000 h 10000"/>
                <a:gd name="connsiteX26" fmla="*/ 6379 w 10131"/>
                <a:gd name="connsiteY26" fmla="*/ 9736 h 10000"/>
                <a:gd name="connsiteX27" fmla="*/ 6312 w 10131"/>
                <a:gd name="connsiteY27" fmla="*/ 9383 h 10000"/>
                <a:gd name="connsiteX28" fmla="*/ 6312 w 10131"/>
                <a:gd name="connsiteY28" fmla="*/ 8811 h 10000"/>
                <a:gd name="connsiteX29" fmla="*/ 5282 w 10131"/>
                <a:gd name="connsiteY29" fmla="*/ 8811 h 10000"/>
                <a:gd name="connsiteX30" fmla="*/ 5282 w 10131"/>
                <a:gd name="connsiteY30" fmla="*/ 7665 h 10000"/>
                <a:gd name="connsiteX31" fmla="*/ 8326 w 10131"/>
                <a:gd name="connsiteY31" fmla="*/ 7627 h 10000"/>
                <a:gd name="connsiteX0" fmla="*/ 8326 w 10000"/>
                <a:gd name="connsiteY0" fmla="*/ 7627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89 w 10000"/>
                <a:gd name="connsiteY0" fmla="*/ 7739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89 w 10000"/>
                <a:gd name="connsiteY31" fmla="*/ 7739 h 10000"/>
                <a:gd name="connsiteX0" fmla="*/ 5282 w 10000"/>
                <a:gd name="connsiteY0" fmla="*/ 7665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481"/>
                <a:gd name="connsiteY0" fmla="*/ 7665 h 10000"/>
                <a:gd name="connsiteX1" fmla="*/ 9948 w 10481"/>
                <a:gd name="connsiteY1" fmla="*/ 7702 h 10000"/>
                <a:gd name="connsiteX2" fmla="*/ 10000 w 10481"/>
                <a:gd name="connsiteY2" fmla="*/ 0 h 10000"/>
                <a:gd name="connsiteX3" fmla="*/ 3289 w 10481"/>
                <a:gd name="connsiteY3" fmla="*/ 0 h 10000"/>
                <a:gd name="connsiteX4" fmla="*/ 0 w 10481"/>
                <a:gd name="connsiteY4" fmla="*/ 0 h 10000"/>
                <a:gd name="connsiteX5" fmla="*/ 0 w 10481"/>
                <a:gd name="connsiteY5" fmla="*/ 7665 h 10000"/>
                <a:gd name="connsiteX6" fmla="*/ 1130 w 10481"/>
                <a:gd name="connsiteY6" fmla="*/ 7665 h 10000"/>
                <a:gd name="connsiteX7" fmla="*/ 1130 w 10481"/>
                <a:gd name="connsiteY7" fmla="*/ 5595 h 10000"/>
                <a:gd name="connsiteX8" fmla="*/ 1163 w 10481"/>
                <a:gd name="connsiteY8" fmla="*/ 5374 h 10000"/>
                <a:gd name="connsiteX9" fmla="*/ 1262 w 10481"/>
                <a:gd name="connsiteY9" fmla="*/ 5198 h 10000"/>
                <a:gd name="connsiteX10" fmla="*/ 1429 w 10481"/>
                <a:gd name="connsiteY10" fmla="*/ 5066 h 10000"/>
                <a:gd name="connsiteX11" fmla="*/ 1595 w 10481"/>
                <a:gd name="connsiteY11" fmla="*/ 4978 h 10000"/>
                <a:gd name="connsiteX12" fmla="*/ 3289 w 10481"/>
                <a:gd name="connsiteY12" fmla="*/ 4978 h 10000"/>
                <a:gd name="connsiteX13" fmla="*/ 3488 w 10481"/>
                <a:gd name="connsiteY13" fmla="*/ 5066 h 10000"/>
                <a:gd name="connsiteX14" fmla="*/ 3621 w 10481"/>
                <a:gd name="connsiteY14" fmla="*/ 5198 h 10000"/>
                <a:gd name="connsiteX15" fmla="*/ 3721 w 10481"/>
                <a:gd name="connsiteY15" fmla="*/ 5374 h 10000"/>
                <a:gd name="connsiteX16" fmla="*/ 3754 w 10481"/>
                <a:gd name="connsiteY16" fmla="*/ 5595 h 10000"/>
                <a:gd name="connsiteX17" fmla="*/ 3754 w 10481"/>
                <a:gd name="connsiteY17" fmla="*/ 7665 h 10000"/>
                <a:gd name="connsiteX18" fmla="*/ 4385 w 10481"/>
                <a:gd name="connsiteY18" fmla="*/ 7665 h 10000"/>
                <a:gd name="connsiteX19" fmla="*/ 4385 w 10481"/>
                <a:gd name="connsiteY19" fmla="*/ 8811 h 10000"/>
                <a:gd name="connsiteX20" fmla="*/ 3754 w 10481"/>
                <a:gd name="connsiteY20" fmla="*/ 8811 h 10000"/>
                <a:gd name="connsiteX21" fmla="*/ 3754 w 10481"/>
                <a:gd name="connsiteY21" fmla="*/ 9692 h 10000"/>
                <a:gd name="connsiteX22" fmla="*/ 3721 w 10481"/>
                <a:gd name="connsiteY22" fmla="*/ 9956 h 10000"/>
                <a:gd name="connsiteX23" fmla="*/ 3688 w 10481"/>
                <a:gd name="connsiteY23" fmla="*/ 10000 h 10000"/>
                <a:gd name="connsiteX24" fmla="*/ 6545 w 10481"/>
                <a:gd name="connsiteY24" fmla="*/ 10000 h 10000"/>
                <a:gd name="connsiteX25" fmla="*/ 6379 w 10481"/>
                <a:gd name="connsiteY25" fmla="*/ 9736 h 10000"/>
                <a:gd name="connsiteX26" fmla="*/ 6312 w 10481"/>
                <a:gd name="connsiteY26" fmla="*/ 9383 h 10000"/>
                <a:gd name="connsiteX27" fmla="*/ 6312 w 10481"/>
                <a:gd name="connsiteY27" fmla="*/ 8811 h 10000"/>
                <a:gd name="connsiteX28" fmla="*/ 5282 w 10481"/>
                <a:gd name="connsiteY28" fmla="*/ 8811 h 10000"/>
                <a:gd name="connsiteX29" fmla="*/ 5282 w 10481"/>
                <a:gd name="connsiteY29"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587 w 10011"/>
                <a:gd name="connsiteY27" fmla="*/ 8839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587 w 10011"/>
                <a:gd name="connsiteY26" fmla="*/ 8839 h 10000"/>
                <a:gd name="connsiteX27" fmla="*/ 5282 w 10011"/>
                <a:gd name="connsiteY27" fmla="*/ 8811 h 10000"/>
                <a:gd name="connsiteX28" fmla="*/ 5282 w 10011"/>
                <a:gd name="connsiteY28"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629 w 10011"/>
                <a:gd name="connsiteY25" fmla="*/ 8839 h 10000"/>
                <a:gd name="connsiteX26" fmla="*/ 5282 w 10011"/>
                <a:gd name="connsiteY26" fmla="*/ 8811 h 10000"/>
                <a:gd name="connsiteX27" fmla="*/ 5282 w 10011"/>
                <a:gd name="connsiteY27" fmla="*/ 766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11" h="10000">
                  <a:moveTo>
                    <a:pt x="5282" y="7665"/>
                  </a:moveTo>
                  <a:cubicBezTo>
                    <a:pt x="5341" y="7704"/>
                    <a:pt x="9982" y="7683"/>
                    <a:pt x="10011" y="7674"/>
                  </a:cubicBezTo>
                  <a:cubicBezTo>
                    <a:pt x="10015" y="7687"/>
                    <a:pt x="10006" y="-28"/>
                    <a:pt x="10000" y="0"/>
                  </a:cubicBezTo>
                  <a:lnTo>
                    <a:pt x="3289" y="0"/>
                  </a:lnTo>
                  <a:lnTo>
                    <a:pt x="0" y="0"/>
                  </a:lnTo>
                  <a:lnTo>
                    <a:pt x="0" y="7665"/>
                  </a:lnTo>
                  <a:lnTo>
                    <a:pt x="1130" y="7665"/>
                  </a:lnTo>
                  <a:lnTo>
                    <a:pt x="1130" y="5595"/>
                  </a:lnTo>
                  <a:cubicBezTo>
                    <a:pt x="1130" y="5551"/>
                    <a:pt x="1163" y="5463"/>
                    <a:pt x="1163" y="5374"/>
                  </a:cubicBezTo>
                  <a:cubicBezTo>
                    <a:pt x="1196" y="5286"/>
                    <a:pt x="1229" y="5242"/>
                    <a:pt x="1262" y="5198"/>
                  </a:cubicBezTo>
                  <a:cubicBezTo>
                    <a:pt x="1296" y="5110"/>
                    <a:pt x="1362" y="5066"/>
                    <a:pt x="1429" y="5066"/>
                  </a:cubicBezTo>
                  <a:cubicBezTo>
                    <a:pt x="1462" y="5022"/>
                    <a:pt x="1528" y="4978"/>
                    <a:pt x="1595" y="4978"/>
                  </a:cubicBezTo>
                  <a:lnTo>
                    <a:pt x="3289" y="4978"/>
                  </a:lnTo>
                  <a:cubicBezTo>
                    <a:pt x="3355" y="4978"/>
                    <a:pt x="3422" y="5022"/>
                    <a:pt x="3488" y="5066"/>
                  </a:cubicBezTo>
                  <a:cubicBezTo>
                    <a:pt x="3522" y="5066"/>
                    <a:pt x="3588" y="5110"/>
                    <a:pt x="3621" y="5198"/>
                  </a:cubicBezTo>
                  <a:cubicBezTo>
                    <a:pt x="3654" y="5242"/>
                    <a:pt x="3688" y="5286"/>
                    <a:pt x="3721" y="5374"/>
                  </a:cubicBezTo>
                  <a:cubicBezTo>
                    <a:pt x="3754" y="5463"/>
                    <a:pt x="3754" y="5551"/>
                    <a:pt x="3754" y="5595"/>
                  </a:cubicBezTo>
                  <a:lnTo>
                    <a:pt x="3754" y="7665"/>
                  </a:lnTo>
                  <a:lnTo>
                    <a:pt x="4385" y="7665"/>
                  </a:lnTo>
                  <a:lnTo>
                    <a:pt x="4385" y="8811"/>
                  </a:lnTo>
                  <a:lnTo>
                    <a:pt x="3754" y="8811"/>
                  </a:lnTo>
                  <a:lnTo>
                    <a:pt x="3754" y="9692"/>
                  </a:lnTo>
                  <a:cubicBezTo>
                    <a:pt x="3754" y="9780"/>
                    <a:pt x="3754" y="9868"/>
                    <a:pt x="3721" y="9956"/>
                  </a:cubicBezTo>
                  <a:cubicBezTo>
                    <a:pt x="3721" y="9956"/>
                    <a:pt x="3688" y="9956"/>
                    <a:pt x="3688" y="10000"/>
                  </a:cubicBezTo>
                  <a:lnTo>
                    <a:pt x="6608" y="10000"/>
                  </a:lnTo>
                  <a:cubicBezTo>
                    <a:pt x="6629" y="9419"/>
                    <a:pt x="6608" y="9419"/>
                    <a:pt x="6629" y="8839"/>
                  </a:cubicBezTo>
                  <a:lnTo>
                    <a:pt x="5282" y="8811"/>
                  </a:lnTo>
                  <a:lnTo>
                    <a:pt x="5282" y="7665"/>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grpSp>
      <p:sp>
        <p:nvSpPr>
          <p:cNvPr id="135" name="TextBox 134">
            <a:extLst>
              <a:ext uri="{FF2B5EF4-FFF2-40B4-BE49-F238E27FC236}">
                <a16:creationId xmlns:a16="http://schemas.microsoft.com/office/drawing/2014/main" id="{93B4139C-781E-4938-87A5-0D5E8BF25C80}"/>
              </a:ext>
            </a:extLst>
          </p:cNvPr>
          <p:cNvSpPr txBox="1"/>
          <p:nvPr/>
        </p:nvSpPr>
        <p:spPr>
          <a:xfrm>
            <a:off x="10451404" y="2670297"/>
            <a:ext cx="799835" cy="21723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Cloud based phone system</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grpSp>
        <p:nvGrpSpPr>
          <p:cNvPr id="136" name="Group 13">
            <a:extLst>
              <a:ext uri="{FF2B5EF4-FFF2-40B4-BE49-F238E27FC236}">
                <a16:creationId xmlns:a16="http://schemas.microsoft.com/office/drawing/2014/main" id="{590973DD-698B-43EE-B799-DF34FE074ACC}"/>
              </a:ext>
              <a:ext uri="{C183D7F6-B498-43B3-948B-1728B52AA6E4}">
                <adec:decorative xmlns:adec="http://schemas.microsoft.com/office/drawing/2017/decorative" val="1"/>
              </a:ext>
            </a:extLst>
          </p:cNvPr>
          <p:cNvGrpSpPr>
            <a:grpSpLocks noChangeAspect="1"/>
          </p:cNvGrpSpPr>
          <p:nvPr/>
        </p:nvGrpSpPr>
        <p:grpSpPr bwMode="auto">
          <a:xfrm>
            <a:off x="11416958" y="2381308"/>
            <a:ext cx="241817" cy="257286"/>
            <a:chOff x="4346" y="3265"/>
            <a:chExt cx="297" cy="316"/>
          </a:xfrm>
        </p:grpSpPr>
        <p:sp>
          <p:nvSpPr>
            <p:cNvPr id="137" name="Freeform 14">
              <a:extLst>
                <a:ext uri="{FF2B5EF4-FFF2-40B4-BE49-F238E27FC236}">
                  <a16:creationId xmlns:a16="http://schemas.microsoft.com/office/drawing/2014/main" id="{CAF25BA7-049C-4C90-9E7E-B46DC7F21669}"/>
                </a:ext>
              </a:extLst>
            </p:cNvPr>
            <p:cNvSpPr>
              <a:spLocks/>
            </p:cNvSpPr>
            <p:nvPr/>
          </p:nvSpPr>
          <p:spPr bwMode="auto">
            <a:xfrm>
              <a:off x="4346" y="3324"/>
              <a:ext cx="119" cy="199"/>
            </a:xfrm>
            <a:custGeom>
              <a:avLst/>
              <a:gdLst>
                <a:gd name="T0" fmla="*/ 0 w 160"/>
                <a:gd name="T1" fmla="*/ 267 h 267"/>
                <a:gd name="T2" fmla="*/ 0 w 160"/>
                <a:gd name="T3" fmla="*/ 267 h 267"/>
                <a:gd name="T4" fmla="*/ 160 w 160"/>
                <a:gd name="T5" fmla="*/ 133 h 267"/>
                <a:gd name="T6" fmla="*/ 0 w 160"/>
                <a:gd name="T7" fmla="*/ 0 h 267"/>
                <a:gd name="T8" fmla="*/ 0 w 160"/>
                <a:gd name="T9" fmla="*/ 267 h 267"/>
              </a:gdLst>
              <a:ahLst/>
              <a:cxnLst>
                <a:cxn ang="0">
                  <a:pos x="T0" y="T1"/>
                </a:cxn>
                <a:cxn ang="0">
                  <a:pos x="T2" y="T3"/>
                </a:cxn>
                <a:cxn ang="0">
                  <a:pos x="T4" y="T5"/>
                </a:cxn>
                <a:cxn ang="0">
                  <a:pos x="T6" y="T7"/>
                </a:cxn>
                <a:cxn ang="0">
                  <a:pos x="T8" y="T9"/>
                </a:cxn>
              </a:cxnLst>
              <a:rect l="0" t="0" r="r" b="b"/>
              <a:pathLst>
                <a:path w="160" h="267">
                  <a:moveTo>
                    <a:pt x="0" y="267"/>
                  </a:moveTo>
                  <a:lnTo>
                    <a:pt x="0" y="267"/>
                  </a:lnTo>
                  <a:lnTo>
                    <a:pt x="160" y="133"/>
                  </a:lnTo>
                  <a:lnTo>
                    <a:pt x="0" y="0"/>
                  </a:lnTo>
                  <a:lnTo>
                    <a:pt x="0" y="267"/>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38" name="Freeform 15">
              <a:extLst>
                <a:ext uri="{FF2B5EF4-FFF2-40B4-BE49-F238E27FC236}">
                  <a16:creationId xmlns:a16="http://schemas.microsoft.com/office/drawing/2014/main" id="{192624D5-6B8C-4400-B681-A0B0B7ED4F19}"/>
                </a:ext>
              </a:extLst>
            </p:cNvPr>
            <p:cNvSpPr>
              <a:spLocks/>
            </p:cNvSpPr>
            <p:nvPr/>
          </p:nvSpPr>
          <p:spPr bwMode="auto">
            <a:xfrm>
              <a:off x="4485" y="3343"/>
              <a:ext cx="46" cy="160"/>
            </a:xfrm>
            <a:custGeom>
              <a:avLst/>
              <a:gdLst>
                <a:gd name="T0" fmla="*/ 50 w 62"/>
                <a:gd name="T1" fmla="*/ 49 h 214"/>
                <a:gd name="T2" fmla="*/ 50 w 62"/>
                <a:gd name="T3" fmla="*/ 49 h 214"/>
                <a:gd name="T4" fmla="*/ 18 w 62"/>
                <a:gd name="T5" fmla="*/ 0 h 214"/>
                <a:gd name="T6" fmla="*/ 0 w 62"/>
                <a:gd name="T7" fmla="*/ 18 h 214"/>
                <a:gd name="T8" fmla="*/ 27 w 62"/>
                <a:gd name="T9" fmla="*/ 59 h 214"/>
                <a:gd name="T10" fmla="*/ 36 w 62"/>
                <a:gd name="T11" fmla="*/ 107 h 214"/>
                <a:gd name="T12" fmla="*/ 27 w 62"/>
                <a:gd name="T13" fmla="*/ 155 h 214"/>
                <a:gd name="T14" fmla="*/ 0 w 62"/>
                <a:gd name="T15" fmla="*/ 196 h 214"/>
                <a:gd name="T16" fmla="*/ 18 w 62"/>
                <a:gd name="T17" fmla="*/ 214 h 214"/>
                <a:gd name="T18" fmla="*/ 50 w 62"/>
                <a:gd name="T19" fmla="*/ 165 h 214"/>
                <a:gd name="T20" fmla="*/ 62 w 62"/>
                <a:gd name="T21" fmla="*/ 107 h 214"/>
                <a:gd name="T22" fmla="*/ 50 w 62"/>
                <a:gd name="T23" fmla="*/ 4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14">
                  <a:moveTo>
                    <a:pt x="50" y="49"/>
                  </a:moveTo>
                  <a:lnTo>
                    <a:pt x="50" y="49"/>
                  </a:lnTo>
                  <a:cubicBezTo>
                    <a:pt x="43" y="31"/>
                    <a:pt x="32" y="15"/>
                    <a:pt x="18" y="0"/>
                  </a:cubicBezTo>
                  <a:lnTo>
                    <a:pt x="0" y="18"/>
                  </a:lnTo>
                  <a:cubicBezTo>
                    <a:pt x="12" y="30"/>
                    <a:pt x="21" y="44"/>
                    <a:pt x="27" y="59"/>
                  </a:cubicBezTo>
                  <a:cubicBezTo>
                    <a:pt x="33" y="74"/>
                    <a:pt x="36" y="90"/>
                    <a:pt x="36" y="107"/>
                  </a:cubicBezTo>
                  <a:cubicBezTo>
                    <a:pt x="36" y="124"/>
                    <a:pt x="33" y="140"/>
                    <a:pt x="27" y="155"/>
                  </a:cubicBezTo>
                  <a:cubicBezTo>
                    <a:pt x="21" y="171"/>
                    <a:pt x="12" y="184"/>
                    <a:pt x="0" y="196"/>
                  </a:cubicBezTo>
                  <a:lnTo>
                    <a:pt x="18" y="214"/>
                  </a:lnTo>
                  <a:cubicBezTo>
                    <a:pt x="32" y="200"/>
                    <a:pt x="43" y="183"/>
                    <a:pt x="50" y="165"/>
                  </a:cubicBezTo>
                  <a:cubicBezTo>
                    <a:pt x="58" y="147"/>
                    <a:pt x="62" y="127"/>
                    <a:pt x="62" y="107"/>
                  </a:cubicBezTo>
                  <a:cubicBezTo>
                    <a:pt x="62" y="87"/>
                    <a:pt x="58" y="68"/>
                    <a:pt x="50" y="49"/>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39" name="Freeform 16">
              <a:extLst>
                <a:ext uri="{FF2B5EF4-FFF2-40B4-BE49-F238E27FC236}">
                  <a16:creationId xmlns:a16="http://schemas.microsoft.com/office/drawing/2014/main" id="{64450C62-182C-4274-95A1-AF8E1602F7F7}"/>
                </a:ext>
              </a:extLst>
            </p:cNvPr>
            <p:cNvSpPr>
              <a:spLocks/>
            </p:cNvSpPr>
            <p:nvPr/>
          </p:nvSpPr>
          <p:spPr bwMode="auto">
            <a:xfrm>
              <a:off x="4524" y="3304"/>
              <a:ext cx="63" cy="238"/>
            </a:xfrm>
            <a:custGeom>
              <a:avLst/>
              <a:gdLst>
                <a:gd name="T0" fmla="*/ 80 w 84"/>
                <a:gd name="T1" fmla="*/ 205 h 320"/>
                <a:gd name="T2" fmla="*/ 80 w 84"/>
                <a:gd name="T3" fmla="*/ 205 h 320"/>
                <a:gd name="T4" fmla="*/ 84 w 84"/>
                <a:gd name="T5" fmla="*/ 160 h 320"/>
                <a:gd name="T6" fmla="*/ 80 w 84"/>
                <a:gd name="T7" fmla="*/ 116 h 320"/>
                <a:gd name="T8" fmla="*/ 67 w 84"/>
                <a:gd name="T9" fmla="*/ 74 h 320"/>
                <a:gd name="T10" fmla="*/ 46 w 84"/>
                <a:gd name="T11" fmla="*/ 35 h 320"/>
                <a:gd name="T12" fmla="*/ 18 w 84"/>
                <a:gd name="T13" fmla="*/ 0 h 320"/>
                <a:gd name="T14" fmla="*/ 0 w 84"/>
                <a:gd name="T15" fmla="*/ 18 h 320"/>
                <a:gd name="T16" fmla="*/ 25 w 84"/>
                <a:gd name="T17" fmla="*/ 49 h 320"/>
                <a:gd name="T18" fmla="*/ 44 w 84"/>
                <a:gd name="T19" fmla="*/ 83 h 320"/>
                <a:gd name="T20" fmla="*/ 55 w 84"/>
                <a:gd name="T21" fmla="*/ 121 h 320"/>
                <a:gd name="T22" fmla="*/ 59 w 84"/>
                <a:gd name="T23" fmla="*/ 160 h 320"/>
                <a:gd name="T24" fmla="*/ 55 w 84"/>
                <a:gd name="T25" fmla="*/ 200 h 320"/>
                <a:gd name="T26" fmla="*/ 44 w 84"/>
                <a:gd name="T27" fmla="*/ 237 h 320"/>
                <a:gd name="T28" fmla="*/ 25 w 84"/>
                <a:gd name="T29" fmla="*/ 272 h 320"/>
                <a:gd name="T30" fmla="*/ 0 w 84"/>
                <a:gd name="T31" fmla="*/ 302 h 320"/>
                <a:gd name="T32" fmla="*/ 18 w 84"/>
                <a:gd name="T33" fmla="*/ 320 h 320"/>
                <a:gd name="T34" fmla="*/ 46 w 84"/>
                <a:gd name="T35" fmla="*/ 286 h 320"/>
                <a:gd name="T36" fmla="*/ 67 w 84"/>
                <a:gd name="T37" fmla="*/ 247 h 320"/>
                <a:gd name="T38" fmla="*/ 80 w 84"/>
                <a:gd name="T39"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20">
                  <a:moveTo>
                    <a:pt x="80" y="205"/>
                  </a:moveTo>
                  <a:lnTo>
                    <a:pt x="80" y="205"/>
                  </a:lnTo>
                  <a:cubicBezTo>
                    <a:pt x="83" y="190"/>
                    <a:pt x="84" y="175"/>
                    <a:pt x="84" y="160"/>
                  </a:cubicBezTo>
                  <a:cubicBezTo>
                    <a:pt x="84" y="145"/>
                    <a:pt x="83" y="130"/>
                    <a:pt x="80" y="116"/>
                  </a:cubicBezTo>
                  <a:cubicBezTo>
                    <a:pt x="77" y="101"/>
                    <a:pt x="73" y="87"/>
                    <a:pt x="67" y="74"/>
                  </a:cubicBezTo>
                  <a:cubicBezTo>
                    <a:pt x="61" y="60"/>
                    <a:pt x="54" y="47"/>
                    <a:pt x="46" y="35"/>
                  </a:cubicBezTo>
                  <a:cubicBezTo>
                    <a:pt x="38" y="22"/>
                    <a:pt x="28" y="11"/>
                    <a:pt x="18" y="0"/>
                  </a:cubicBezTo>
                  <a:lnTo>
                    <a:pt x="0" y="18"/>
                  </a:lnTo>
                  <a:cubicBezTo>
                    <a:pt x="10" y="27"/>
                    <a:pt x="18" y="38"/>
                    <a:pt x="25" y="49"/>
                  </a:cubicBezTo>
                  <a:cubicBezTo>
                    <a:pt x="33" y="60"/>
                    <a:pt x="39" y="71"/>
                    <a:pt x="44" y="83"/>
                  </a:cubicBezTo>
                  <a:cubicBezTo>
                    <a:pt x="49" y="95"/>
                    <a:pt x="52" y="108"/>
                    <a:pt x="55" y="121"/>
                  </a:cubicBezTo>
                  <a:cubicBezTo>
                    <a:pt x="58" y="134"/>
                    <a:pt x="59" y="147"/>
                    <a:pt x="59" y="160"/>
                  </a:cubicBezTo>
                  <a:cubicBezTo>
                    <a:pt x="59" y="174"/>
                    <a:pt x="58" y="187"/>
                    <a:pt x="55" y="200"/>
                  </a:cubicBezTo>
                  <a:cubicBezTo>
                    <a:pt x="52" y="212"/>
                    <a:pt x="49" y="225"/>
                    <a:pt x="44" y="237"/>
                  </a:cubicBezTo>
                  <a:cubicBezTo>
                    <a:pt x="39" y="249"/>
                    <a:pt x="33" y="261"/>
                    <a:pt x="25" y="272"/>
                  </a:cubicBezTo>
                  <a:cubicBezTo>
                    <a:pt x="18" y="283"/>
                    <a:pt x="10" y="293"/>
                    <a:pt x="0" y="302"/>
                  </a:cubicBezTo>
                  <a:lnTo>
                    <a:pt x="18" y="320"/>
                  </a:lnTo>
                  <a:cubicBezTo>
                    <a:pt x="28" y="310"/>
                    <a:pt x="38" y="298"/>
                    <a:pt x="46" y="286"/>
                  </a:cubicBezTo>
                  <a:cubicBezTo>
                    <a:pt x="54" y="273"/>
                    <a:pt x="61" y="260"/>
                    <a:pt x="67" y="247"/>
                  </a:cubicBezTo>
                  <a:cubicBezTo>
                    <a:pt x="73" y="233"/>
                    <a:pt x="77" y="219"/>
                    <a:pt x="80" y="205"/>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40" name="Freeform 17">
              <a:extLst>
                <a:ext uri="{FF2B5EF4-FFF2-40B4-BE49-F238E27FC236}">
                  <a16:creationId xmlns:a16="http://schemas.microsoft.com/office/drawing/2014/main" id="{30FCBC48-8650-4186-B3BB-433A757A641E}"/>
                </a:ext>
              </a:extLst>
            </p:cNvPr>
            <p:cNvSpPr>
              <a:spLocks/>
            </p:cNvSpPr>
            <p:nvPr/>
          </p:nvSpPr>
          <p:spPr bwMode="auto">
            <a:xfrm>
              <a:off x="4564" y="3265"/>
              <a:ext cx="79" cy="316"/>
            </a:xfrm>
            <a:custGeom>
              <a:avLst/>
              <a:gdLst>
                <a:gd name="T0" fmla="*/ 101 w 107"/>
                <a:gd name="T1" fmla="*/ 153 h 425"/>
                <a:gd name="T2" fmla="*/ 101 w 107"/>
                <a:gd name="T3" fmla="*/ 153 h 425"/>
                <a:gd name="T4" fmla="*/ 84 w 107"/>
                <a:gd name="T5" fmla="*/ 97 h 425"/>
                <a:gd name="T6" fmla="*/ 56 w 107"/>
                <a:gd name="T7" fmla="*/ 45 h 425"/>
                <a:gd name="T8" fmla="*/ 18 w 107"/>
                <a:gd name="T9" fmla="*/ 0 h 425"/>
                <a:gd name="T10" fmla="*/ 0 w 107"/>
                <a:gd name="T11" fmla="*/ 17 h 425"/>
                <a:gd name="T12" fmla="*/ 35 w 107"/>
                <a:gd name="T13" fmla="*/ 59 h 425"/>
                <a:gd name="T14" fmla="*/ 60 w 107"/>
                <a:gd name="T15" fmla="*/ 106 h 425"/>
                <a:gd name="T16" fmla="*/ 76 w 107"/>
                <a:gd name="T17" fmla="*/ 158 h 425"/>
                <a:gd name="T18" fmla="*/ 81 w 107"/>
                <a:gd name="T19" fmla="*/ 212 h 425"/>
                <a:gd name="T20" fmla="*/ 76 w 107"/>
                <a:gd name="T21" fmla="*/ 266 h 425"/>
                <a:gd name="T22" fmla="*/ 60 w 107"/>
                <a:gd name="T23" fmla="*/ 318 h 425"/>
                <a:gd name="T24" fmla="*/ 35 w 107"/>
                <a:gd name="T25" fmla="*/ 366 h 425"/>
                <a:gd name="T26" fmla="*/ 0 w 107"/>
                <a:gd name="T27" fmla="*/ 408 h 425"/>
                <a:gd name="T28" fmla="*/ 18 w 107"/>
                <a:gd name="T29" fmla="*/ 425 h 425"/>
                <a:gd name="T30" fmla="*/ 56 w 107"/>
                <a:gd name="T31" fmla="*/ 380 h 425"/>
                <a:gd name="T32" fmla="*/ 84 w 107"/>
                <a:gd name="T33" fmla="*/ 328 h 425"/>
                <a:gd name="T34" fmla="*/ 101 w 107"/>
                <a:gd name="T35" fmla="*/ 271 h 425"/>
                <a:gd name="T36" fmla="*/ 107 w 107"/>
                <a:gd name="T37" fmla="*/ 212 h 425"/>
                <a:gd name="T38" fmla="*/ 101 w 107"/>
                <a:gd name="T39" fmla="*/ 1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425">
                  <a:moveTo>
                    <a:pt x="101" y="153"/>
                  </a:moveTo>
                  <a:lnTo>
                    <a:pt x="101" y="153"/>
                  </a:lnTo>
                  <a:cubicBezTo>
                    <a:pt x="97" y="134"/>
                    <a:pt x="91" y="115"/>
                    <a:pt x="84" y="97"/>
                  </a:cubicBezTo>
                  <a:cubicBezTo>
                    <a:pt x="76" y="79"/>
                    <a:pt x="67" y="61"/>
                    <a:pt x="56" y="45"/>
                  </a:cubicBezTo>
                  <a:cubicBezTo>
                    <a:pt x="45" y="28"/>
                    <a:pt x="32" y="13"/>
                    <a:pt x="18" y="0"/>
                  </a:cubicBezTo>
                  <a:lnTo>
                    <a:pt x="0" y="17"/>
                  </a:lnTo>
                  <a:cubicBezTo>
                    <a:pt x="14" y="30"/>
                    <a:pt x="25" y="44"/>
                    <a:pt x="35" y="59"/>
                  </a:cubicBezTo>
                  <a:cubicBezTo>
                    <a:pt x="45" y="74"/>
                    <a:pt x="54" y="90"/>
                    <a:pt x="60" y="106"/>
                  </a:cubicBezTo>
                  <a:cubicBezTo>
                    <a:pt x="67" y="123"/>
                    <a:pt x="72" y="140"/>
                    <a:pt x="76" y="158"/>
                  </a:cubicBezTo>
                  <a:cubicBezTo>
                    <a:pt x="80" y="176"/>
                    <a:pt x="81" y="194"/>
                    <a:pt x="81" y="212"/>
                  </a:cubicBezTo>
                  <a:cubicBezTo>
                    <a:pt x="81" y="230"/>
                    <a:pt x="80" y="249"/>
                    <a:pt x="76" y="266"/>
                  </a:cubicBezTo>
                  <a:cubicBezTo>
                    <a:pt x="72" y="284"/>
                    <a:pt x="67" y="302"/>
                    <a:pt x="60" y="318"/>
                  </a:cubicBezTo>
                  <a:cubicBezTo>
                    <a:pt x="54" y="335"/>
                    <a:pt x="45" y="351"/>
                    <a:pt x="35" y="366"/>
                  </a:cubicBezTo>
                  <a:cubicBezTo>
                    <a:pt x="25" y="381"/>
                    <a:pt x="14" y="395"/>
                    <a:pt x="0" y="408"/>
                  </a:cubicBezTo>
                  <a:lnTo>
                    <a:pt x="18" y="425"/>
                  </a:lnTo>
                  <a:cubicBezTo>
                    <a:pt x="32" y="411"/>
                    <a:pt x="45" y="396"/>
                    <a:pt x="56" y="380"/>
                  </a:cubicBezTo>
                  <a:cubicBezTo>
                    <a:pt x="67" y="363"/>
                    <a:pt x="76" y="346"/>
                    <a:pt x="84" y="328"/>
                  </a:cubicBezTo>
                  <a:cubicBezTo>
                    <a:pt x="91" y="310"/>
                    <a:pt x="97" y="291"/>
                    <a:pt x="101" y="271"/>
                  </a:cubicBezTo>
                  <a:cubicBezTo>
                    <a:pt x="105" y="252"/>
                    <a:pt x="107" y="232"/>
                    <a:pt x="107" y="212"/>
                  </a:cubicBezTo>
                  <a:cubicBezTo>
                    <a:pt x="107" y="192"/>
                    <a:pt x="105" y="172"/>
                    <a:pt x="101" y="153"/>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grpSp>
      <p:sp>
        <p:nvSpPr>
          <p:cNvPr id="142" name="TextBox 141">
            <a:extLst>
              <a:ext uri="{FF2B5EF4-FFF2-40B4-BE49-F238E27FC236}">
                <a16:creationId xmlns:a16="http://schemas.microsoft.com/office/drawing/2014/main" id="{D06C7CDA-FACC-4205-96D8-C46C470E2366}"/>
              </a:ext>
            </a:extLst>
          </p:cNvPr>
          <p:cNvSpPr txBox="1"/>
          <p:nvPr/>
        </p:nvSpPr>
        <p:spPr>
          <a:xfrm>
            <a:off x="11162467" y="2672291"/>
            <a:ext cx="799835" cy="21723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Audio conferencing</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grpSp>
        <p:nvGrpSpPr>
          <p:cNvPr id="143" name="Group 142">
            <a:extLst>
              <a:ext uri="{FF2B5EF4-FFF2-40B4-BE49-F238E27FC236}">
                <a16:creationId xmlns:a16="http://schemas.microsoft.com/office/drawing/2014/main" id="{26D2ACC9-33F9-4926-BBF9-CE4AE30806B8}"/>
              </a:ext>
            </a:extLst>
          </p:cNvPr>
          <p:cNvGrpSpPr/>
          <p:nvPr/>
        </p:nvGrpSpPr>
        <p:grpSpPr>
          <a:xfrm>
            <a:off x="9258713" y="2325700"/>
            <a:ext cx="288036" cy="312734"/>
            <a:chOff x="7017394" y="966860"/>
            <a:chExt cx="1002445" cy="1002445"/>
          </a:xfrm>
        </p:grpSpPr>
        <p:sp>
          <p:nvSpPr>
            <p:cNvPr id="144" name="Oval 143">
              <a:extLst>
                <a:ext uri="{FF2B5EF4-FFF2-40B4-BE49-F238E27FC236}">
                  <a16:creationId xmlns:a16="http://schemas.microsoft.com/office/drawing/2014/main" id="{98EA3929-D1F4-472C-88FB-DFFD8CA243AA}"/>
                </a:ext>
              </a:extLst>
            </p:cNvPr>
            <p:cNvSpPr/>
            <p:nvPr/>
          </p:nvSpPr>
          <p:spPr bwMode="auto">
            <a:xfrm>
              <a:off x="7017394" y="966860"/>
              <a:ext cx="1002445" cy="1002445"/>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384">
                <a:spcBef>
                  <a:spcPct val="0"/>
                </a:spcBef>
                <a:spcAft>
                  <a:spcPts val="1199"/>
                </a:spcAft>
              </a:pPr>
              <a:endParaRPr lang="en-US" sz="1631" err="1">
                <a:ln w="3175">
                  <a:noFill/>
                </a:ln>
                <a:gradFill>
                  <a:gsLst>
                    <a:gs pos="0">
                      <a:srgbClr val="0078D4"/>
                    </a:gs>
                    <a:gs pos="100000">
                      <a:srgbClr val="0078D4"/>
                    </a:gs>
                  </a:gsLst>
                  <a:lin ang="5400000" scaled="0"/>
                </a:gradFill>
                <a:latin typeface="Segoe UI Semibold"/>
                <a:cs typeface="Segoe UI Semilight" panose="020B0402040204020203" pitchFamily="34" charset="0"/>
              </a:endParaRPr>
            </a:p>
          </p:txBody>
        </p:sp>
        <p:pic>
          <p:nvPicPr>
            <p:cNvPr id="145" name="Graphic 144">
              <a:extLst>
                <a:ext uri="{FF2B5EF4-FFF2-40B4-BE49-F238E27FC236}">
                  <a16:creationId xmlns:a16="http://schemas.microsoft.com/office/drawing/2014/main" id="{611C7DF8-A5A0-4141-BC40-29F2CF68FDB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295012" y="1273644"/>
              <a:ext cx="447208" cy="388876"/>
            </a:xfrm>
            <a:prstGeom prst="rect">
              <a:avLst/>
            </a:prstGeom>
          </p:spPr>
        </p:pic>
      </p:grpSp>
      <p:sp>
        <p:nvSpPr>
          <p:cNvPr id="147" name="TextBox 146">
            <a:extLst>
              <a:ext uri="{FF2B5EF4-FFF2-40B4-BE49-F238E27FC236}">
                <a16:creationId xmlns:a16="http://schemas.microsoft.com/office/drawing/2014/main" id="{FE21870D-1162-4621-823C-147B547C7622}"/>
              </a:ext>
            </a:extLst>
          </p:cNvPr>
          <p:cNvSpPr txBox="1"/>
          <p:nvPr/>
        </p:nvSpPr>
        <p:spPr>
          <a:xfrm>
            <a:off x="9060539" y="2678973"/>
            <a:ext cx="799835" cy="325858"/>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Advanced data classification</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49" name="Picture 148">
            <a:extLst>
              <a:ext uri="{FF2B5EF4-FFF2-40B4-BE49-F238E27FC236}">
                <a16:creationId xmlns:a16="http://schemas.microsoft.com/office/drawing/2014/main" id="{49F48C2F-22E7-4C41-A34F-641BA205ADD0}"/>
              </a:ext>
            </a:extLst>
          </p:cNvPr>
          <p:cNvPicPr>
            <a:picLocks noChangeAspect="1"/>
          </p:cNvPicPr>
          <p:nvPr/>
        </p:nvPicPr>
        <p:blipFill>
          <a:blip r:embed="rId40"/>
          <a:stretch>
            <a:fillRect/>
          </a:stretch>
        </p:blipFill>
        <p:spPr>
          <a:xfrm>
            <a:off x="8340284" y="2349554"/>
            <a:ext cx="233129" cy="312734"/>
          </a:xfrm>
          <a:prstGeom prst="rect">
            <a:avLst/>
          </a:prstGeom>
        </p:spPr>
      </p:pic>
      <p:sp>
        <p:nvSpPr>
          <p:cNvPr id="151" name="TextBox 150">
            <a:extLst>
              <a:ext uri="{FF2B5EF4-FFF2-40B4-BE49-F238E27FC236}">
                <a16:creationId xmlns:a16="http://schemas.microsoft.com/office/drawing/2014/main" id="{2B4960B0-A0FA-4EF3-AB13-3057F40FB069}"/>
              </a:ext>
            </a:extLst>
          </p:cNvPr>
          <p:cNvSpPr txBox="1"/>
          <p:nvPr/>
        </p:nvSpPr>
        <p:spPr>
          <a:xfrm>
            <a:off x="7884931" y="2679762"/>
            <a:ext cx="1130261"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Advanced access &amp; entitlement management</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grpSp>
        <p:nvGrpSpPr>
          <p:cNvPr id="152" name="Group 151">
            <a:extLst>
              <a:ext uri="{FF2B5EF4-FFF2-40B4-BE49-F238E27FC236}">
                <a16:creationId xmlns:a16="http://schemas.microsoft.com/office/drawing/2014/main" id="{818FBA7A-94F0-4022-8B40-DCE1BF6F2FD7}"/>
              </a:ext>
            </a:extLst>
          </p:cNvPr>
          <p:cNvGrpSpPr/>
          <p:nvPr/>
        </p:nvGrpSpPr>
        <p:grpSpPr>
          <a:xfrm>
            <a:off x="11489924" y="1215553"/>
            <a:ext cx="342339" cy="333009"/>
            <a:chOff x="7017394" y="966860"/>
            <a:chExt cx="1002445" cy="1002445"/>
          </a:xfrm>
        </p:grpSpPr>
        <p:sp>
          <p:nvSpPr>
            <p:cNvPr id="153" name="Oval 152">
              <a:extLst>
                <a:ext uri="{FF2B5EF4-FFF2-40B4-BE49-F238E27FC236}">
                  <a16:creationId xmlns:a16="http://schemas.microsoft.com/office/drawing/2014/main" id="{77110170-D360-4BA2-9FD0-A154F39A5C0F}"/>
                </a:ext>
              </a:extLst>
            </p:cNvPr>
            <p:cNvSpPr/>
            <p:nvPr/>
          </p:nvSpPr>
          <p:spPr bwMode="auto">
            <a:xfrm>
              <a:off x="7017394" y="966860"/>
              <a:ext cx="1002445" cy="1002445"/>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384">
                <a:spcBef>
                  <a:spcPct val="0"/>
                </a:spcBef>
                <a:spcAft>
                  <a:spcPts val="1199"/>
                </a:spcAft>
              </a:pPr>
              <a:endParaRPr lang="en-US" sz="1631" err="1">
                <a:ln w="3175">
                  <a:noFill/>
                </a:ln>
                <a:gradFill>
                  <a:gsLst>
                    <a:gs pos="0">
                      <a:srgbClr val="0078D4"/>
                    </a:gs>
                    <a:gs pos="100000">
                      <a:srgbClr val="0078D4"/>
                    </a:gs>
                  </a:gsLst>
                  <a:lin ang="5400000" scaled="0"/>
                </a:gradFill>
                <a:latin typeface="Segoe UI Semibold"/>
                <a:cs typeface="Segoe UI Semilight" panose="020B0402040204020203" pitchFamily="34" charset="0"/>
              </a:endParaRPr>
            </a:p>
          </p:txBody>
        </p:sp>
        <p:pic>
          <p:nvPicPr>
            <p:cNvPr id="154" name="Graphic 153">
              <a:extLst>
                <a:ext uri="{FF2B5EF4-FFF2-40B4-BE49-F238E27FC236}">
                  <a16:creationId xmlns:a16="http://schemas.microsoft.com/office/drawing/2014/main" id="{438B4CE1-A2AC-40D0-9A8F-160664973F7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295012" y="1273644"/>
              <a:ext cx="447208" cy="388876"/>
            </a:xfrm>
            <a:prstGeom prst="rect">
              <a:avLst/>
            </a:prstGeom>
          </p:spPr>
        </p:pic>
      </p:grpSp>
      <p:sp>
        <p:nvSpPr>
          <p:cNvPr id="155" name="TextBox 154">
            <a:extLst>
              <a:ext uri="{FF2B5EF4-FFF2-40B4-BE49-F238E27FC236}">
                <a16:creationId xmlns:a16="http://schemas.microsoft.com/office/drawing/2014/main" id="{80DC7B68-AC64-4C5D-8149-5EAC837B0173}"/>
              </a:ext>
            </a:extLst>
          </p:cNvPr>
          <p:cNvSpPr txBox="1"/>
          <p:nvPr/>
        </p:nvSpPr>
        <p:spPr>
          <a:xfrm>
            <a:off x="11308416" y="1588474"/>
            <a:ext cx="700718" cy="21723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Data classification</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4010355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62" grpId="0"/>
      <p:bldP spid="66" grpId="0"/>
      <p:bldP spid="68" grpId="0"/>
      <p:bldP spid="63" grpId="0" animBg="1"/>
      <p:bldP spid="65" grpId="0"/>
      <p:bldP spid="67" grpId="0" animBg="1"/>
      <p:bldP spid="6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2">
            <a:extLst>
              <a:ext uri="{FF2B5EF4-FFF2-40B4-BE49-F238E27FC236}">
                <a16:creationId xmlns:a16="http://schemas.microsoft.com/office/drawing/2014/main" id="{001E100D-DE11-434D-9D72-F621E9D92B9E}"/>
              </a:ext>
            </a:extLst>
          </p:cNvPr>
          <p:cNvGraphicFramePr>
            <a:graphicFrameLocks noGrp="1"/>
          </p:cNvGraphicFramePr>
          <p:nvPr>
            <p:extLst>
              <p:ext uri="{D42A27DB-BD31-4B8C-83A1-F6EECF244321}">
                <p14:modId xmlns:p14="http://schemas.microsoft.com/office/powerpoint/2010/main" val="2454411744"/>
              </p:ext>
            </p:extLst>
          </p:nvPr>
        </p:nvGraphicFramePr>
        <p:xfrm>
          <a:off x="2365319" y="1285409"/>
          <a:ext cx="9000000" cy="4038976"/>
        </p:xfrm>
        <a:graphic>
          <a:graphicData uri="http://schemas.openxmlformats.org/drawingml/2006/table">
            <a:tbl>
              <a:tblPr firstRow="1" bandRow="1"/>
              <a:tblGrid>
                <a:gridCol w="2765551">
                  <a:extLst>
                    <a:ext uri="{9D8B030D-6E8A-4147-A177-3AD203B41FA5}">
                      <a16:colId xmlns:a16="http://schemas.microsoft.com/office/drawing/2014/main" val="4072212175"/>
                    </a:ext>
                  </a:extLst>
                </a:gridCol>
                <a:gridCol w="3074420">
                  <a:extLst>
                    <a:ext uri="{9D8B030D-6E8A-4147-A177-3AD203B41FA5}">
                      <a16:colId xmlns:a16="http://schemas.microsoft.com/office/drawing/2014/main" val="611929050"/>
                    </a:ext>
                  </a:extLst>
                </a:gridCol>
                <a:gridCol w="3160029">
                  <a:extLst>
                    <a:ext uri="{9D8B030D-6E8A-4147-A177-3AD203B41FA5}">
                      <a16:colId xmlns:a16="http://schemas.microsoft.com/office/drawing/2014/main" val="2329456530"/>
                    </a:ext>
                  </a:extLst>
                </a:gridCol>
              </a:tblGrid>
              <a:tr h="1308322">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200">
                        <a:solidFill>
                          <a:schemeClr val="tx1"/>
                        </a:solidFill>
                      </a:endParaRP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Microsoft 365 E3</a:t>
                      </a:r>
                      <a:br>
                        <a:rPr lang="en-US" sz="1600" b="1" kern="1200">
                          <a:solidFill>
                            <a:schemeClr val="tx1"/>
                          </a:solidFill>
                          <a:latin typeface="+mn-lt"/>
                          <a:ea typeface="+mn-ea"/>
                          <a:cs typeface="+mn-cs"/>
                        </a:rPr>
                      </a:br>
                      <a:r>
                        <a:rPr lang="en-US" sz="1600" b="1" kern="1200">
                          <a:solidFill>
                            <a:schemeClr val="tx1"/>
                          </a:solidFill>
                          <a:latin typeface="+mn-lt"/>
                          <a:ea typeface="+mn-ea"/>
                          <a:cs typeface="+mn-cs"/>
                        </a:rPr>
                        <a:t>+ E5 Security</a:t>
                      </a: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Microsoft 365 E5</a:t>
                      </a: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1288294882"/>
                  </a:ext>
                </a:extLst>
              </a:tr>
              <a:tr h="1327638">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AAD or EMS E3</a:t>
                      </a:r>
                    </a:p>
                  </a:txBody>
                  <a:tcPr anchor="ctr">
                    <a:lnL w="12700" cmpd="sng">
                      <a:solidFill>
                        <a:srgbClr val="282828"/>
                      </a:solidFill>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Microsoft 365 E3 </a:t>
                      </a:r>
                    </a:p>
                  </a:txBody>
                  <a:tcPr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a:solidFill>
                            <a:schemeClr val="tx1"/>
                          </a:solidFill>
                        </a:rPr>
                        <a:t>Microsoft 365 E3</a:t>
                      </a:r>
                      <a:br>
                        <a:rPr lang="en-US" sz="1600" b="1">
                          <a:solidFill>
                            <a:schemeClr val="tx1"/>
                          </a:solidFill>
                        </a:rPr>
                      </a:br>
                      <a:r>
                        <a:rPr lang="en-US" sz="1600" b="1">
                          <a:solidFill>
                            <a:schemeClr val="tx1"/>
                          </a:solidFill>
                        </a:rPr>
                        <a:t>+ E5 Teams Voice</a:t>
                      </a:r>
                      <a:endParaRPr lang="en-US" sz="1400" b="0">
                        <a:solidFill>
                          <a:schemeClr val="tx1"/>
                        </a:solidFill>
                      </a:endParaRPr>
                    </a:p>
                  </a:txBody>
                  <a:tcPr anchor="ctr">
                    <a:lnL w="12700" cap="flat" cmpd="sng" algn="ctr">
                      <a:solidFill>
                        <a:srgbClr val="282828"/>
                      </a:solidFill>
                      <a:prstDash val="solid"/>
                      <a:round/>
                      <a:headEnd type="none" w="med" len="med"/>
                      <a:tailEnd type="none" w="med" len="med"/>
                    </a:lnL>
                    <a:lnR w="12700" cmpd="sng">
                      <a:solidFill>
                        <a:srgbClr val="282828"/>
                      </a:solidFill>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2001641136"/>
                  </a:ext>
                </a:extLst>
              </a:tr>
              <a:tr h="1403016">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On-Prem or</a:t>
                      </a:r>
                      <a:br>
                        <a:rPr lang="en-US" sz="1600" b="1" kern="1200" dirty="0">
                          <a:solidFill>
                            <a:schemeClr val="tx1"/>
                          </a:solidFill>
                          <a:latin typeface="+mn-lt"/>
                          <a:ea typeface="+mn-ea"/>
                          <a:cs typeface="+mn-cs"/>
                        </a:rPr>
                      </a:br>
                      <a:r>
                        <a:rPr lang="en-US" sz="1600" b="1" kern="1200" dirty="0">
                          <a:solidFill>
                            <a:schemeClr val="tx1"/>
                          </a:solidFill>
                          <a:latin typeface="+mn-lt"/>
                          <a:ea typeface="+mn-ea"/>
                          <a:cs typeface="+mn-cs"/>
                        </a:rPr>
                        <a:t>Exchange Online </a:t>
                      </a:r>
                      <a:r>
                        <a:rPr lang="en-US" sz="1600" b="1" kern="1200">
                          <a:solidFill>
                            <a:schemeClr val="tx1"/>
                          </a:solidFill>
                          <a:latin typeface="+mn-lt"/>
                          <a:ea typeface="+mn-ea"/>
                          <a:cs typeface="+mn-cs"/>
                        </a:rPr>
                        <a:t>/ O365 E1</a:t>
                      </a:r>
                      <a:endParaRPr lang="en-US" sz="1100" b="0" u="none" strike="noStrike" dirty="0">
                        <a:solidFill>
                          <a:schemeClr val="tx1"/>
                        </a:solidFill>
                        <a:effectLst/>
                      </a:endParaRPr>
                    </a:p>
                  </a:txBody>
                  <a:tcPr anchor="ctr">
                    <a:lnL w="12700" cmpd="sng">
                      <a:solidFill>
                        <a:srgbClr val="282828"/>
                      </a:solidFill>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Office 365 E3</a:t>
                      </a:r>
                    </a:p>
                  </a:txBody>
                  <a:tcPr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Office 365 E3 </a:t>
                      </a:r>
                      <a:br>
                        <a:rPr lang="en-US" sz="1600" b="1" kern="1200" dirty="0">
                          <a:solidFill>
                            <a:schemeClr val="tx1"/>
                          </a:solidFill>
                          <a:latin typeface="+mn-lt"/>
                          <a:ea typeface="+mn-ea"/>
                          <a:cs typeface="+mn-cs"/>
                        </a:rPr>
                      </a:br>
                      <a:r>
                        <a:rPr lang="en-US" sz="1600" b="1" kern="1200" dirty="0">
                          <a:solidFill>
                            <a:schemeClr val="tx1"/>
                          </a:solidFill>
                          <a:latin typeface="+mn-lt"/>
                          <a:ea typeface="+mn-ea"/>
                          <a:cs typeface="+mn-cs"/>
                        </a:rPr>
                        <a:t>+ E5 Teams Voice</a:t>
                      </a:r>
                      <a:endParaRPr lang="en-US" sz="1800" b="0" kern="1200" dirty="0">
                        <a:solidFill>
                          <a:schemeClr val="tx1"/>
                        </a:solidFill>
                        <a:latin typeface="+mn-lt"/>
                        <a:ea typeface="+mn-ea"/>
                        <a:cs typeface="+mn-cs"/>
                      </a:endParaRPr>
                    </a:p>
                  </a:txBody>
                  <a:tcPr anchor="ctr">
                    <a:lnL w="12700" cap="flat" cmpd="sng" algn="ctr">
                      <a:solidFill>
                        <a:srgbClr val="282828"/>
                      </a:solidFill>
                      <a:prstDash val="solid"/>
                      <a:round/>
                      <a:headEnd type="none" w="med" len="med"/>
                      <a:tailEnd type="none" w="med" len="med"/>
                    </a:lnL>
                    <a:lnR w="12700" cmpd="sng">
                      <a:solidFill>
                        <a:srgbClr val="282828"/>
                      </a:solidFill>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365272291"/>
                  </a:ext>
                </a:extLst>
              </a:tr>
            </a:tbl>
          </a:graphicData>
        </a:graphic>
      </p:graphicFrame>
      <p:sp>
        <p:nvSpPr>
          <p:cNvPr id="53" name="TextBox 52">
            <a:extLst>
              <a:ext uri="{FF2B5EF4-FFF2-40B4-BE49-F238E27FC236}">
                <a16:creationId xmlns:a16="http://schemas.microsoft.com/office/drawing/2014/main" id="{0AE1A604-F230-4866-AD7A-12F63B0B7C38}"/>
              </a:ext>
            </a:extLst>
          </p:cNvPr>
          <p:cNvSpPr txBox="1"/>
          <p:nvPr/>
        </p:nvSpPr>
        <p:spPr>
          <a:xfrm>
            <a:off x="4642835" y="6271398"/>
            <a:ext cx="44213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B53BC"/>
                </a:solidFill>
                <a:effectLst/>
                <a:uLnTx/>
                <a:uFillTx/>
                <a:latin typeface="Segoe UI"/>
                <a:ea typeface="+mn-ea"/>
                <a:cs typeface="+mn-cs"/>
              </a:rPr>
              <a:t>Teams Upsell </a:t>
            </a:r>
            <a:r>
              <a:rPr kumimoji="0" lang="en-US" sz="2400" b="1" i="0" u="none" strike="noStrike" kern="1200" cap="none" spc="0" normalizeH="0" baseline="0" noProof="0">
                <a:ln>
                  <a:noFill/>
                </a:ln>
                <a:solidFill>
                  <a:srgbClr val="4B53BC"/>
                </a:solidFill>
                <a:effectLst/>
                <a:uLnTx/>
                <a:uFillTx/>
                <a:latin typeface="Segoe UI"/>
                <a:ea typeface="+mn-ea"/>
                <a:cs typeface="+mn-cs"/>
                <a:sym typeface="Wingdings" panose="05000000000000000000" pitchFamily="2" charset="2"/>
              </a:rPr>
              <a:t> </a:t>
            </a:r>
            <a:endParaRPr kumimoji="0" lang="en-US" sz="2400" b="1" i="0" u="none" strike="noStrike" kern="1200" cap="none" spc="0" normalizeH="0" baseline="0" noProof="0">
              <a:ln>
                <a:noFill/>
              </a:ln>
              <a:solidFill>
                <a:srgbClr val="4B53BC"/>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DE409402-067E-42BE-9D16-0AD6AF26AB0D}"/>
              </a:ext>
            </a:extLst>
          </p:cNvPr>
          <p:cNvSpPr txBox="1"/>
          <p:nvPr/>
        </p:nvSpPr>
        <p:spPr>
          <a:xfrm rot="16200000">
            <a:off x="-808037" y="3198668"/>
            <a:ext cx="26946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Security Upsell </a:t>
            </a:r>
            <a:r>
              <a:rPr kumimoji="0" lang="en-US" sz="2400" b="1" i="0" u="none" strike="noStrike" kern="1200" cap="none" spc="0" normalizeH="0" baseline="0" noProof="0">
                <a:ln>
                  <a:noFill/>
                </a:ln>
                <a:solidFill>
                  <a:srgbClr val="0078D4"/>
                </a:solidFill>
                <a:effectLst/>
                <a:uLnTx/>
                <a:uFillTx/>
                <a:latin typeface="Segoe UI"/>
                <a:ea typeface="+mn-ea"/>
                <a:cs typeface="+mn-cs"/>
                <a:sym typeface="Wingdings" panose="05000000000000000000" pitchFamily="2" charset="2"/>
              </a:rPr>
              <a:t> </a:t>
            </a:r>
            <a:endParaRPr kumimoji="0" lang="en-US" sz="3200" b="1" i="0" u="none" strike="noStrike" kern="1200" cap="none" spc="0" normalizeH="0" baseline="0" noProof="0">
              <a:ln>
                <a:noFill/>
              </a:ln>
              <a:solidFill>
                <a:srgbClr val="0078D4"/>
              </a:solidFill>
              <a:effectLst/>
              <a:uLnTx/>
              <a:uFillTx/>
              <a:latin typeface="Segoe UI"/>
              <a:ea typeface="+mn-ea"/>
              <a:cs typeface="+mn-cs"/>
            </a:endParaRPr>
          </a:p>
        </p:txBody>
      </p:sp>
      <p:sp>
        <p:nvSpPr>
          <p:cNvPr id="55" name="Title 2">
            <a:extLst>
              <a:ext uri="{FF2B5EF4-FFF2-40B4-BE49-F238E27FC236}">
                <a16:creationId xmlns:a16="http://schemas.microsoft.com/office/drawing/2014/main" id="{5F1D2748-06CB-4EF8-B6CE-CA44C3D995AE}"/>
              </a:ext>
            </a:extLst>
          </p:cNvPr>
          <p:cNvSpPr txBox="1">
            <a:spLocks/>
          </p:cNvSpPr>
          <p:nvPr/>
        </p:nvSpPr>
        <p:spPr>
          <a:xfrm>
            <a:off x="308461" y="184840"/>
            <a:ext cx="11575077" cy="880445"/>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47" normalizeH="0" baseline="0" noProof="0">
                <a:ln w="3175">
                  <a:noFill/>
                </a:ln>
                <a:solidFill>
                  <a:srgbClr val="000000"/>
                </a:solidFill>
                <a:effectLst/>
                <a:uLnTx/>
                <a:uFillTx/>
                <a:latin typeface="Segoe UI Semibold"/>
                <a:ea typeface="+mn-ea"/>
                <a:cs typeface="Segoe UI" pitchFamily="34" charset="0"/>
              </a:rPr>
              <a:t>Enterprise Portfolio Upsell Framework</a:t>
            </a:r>
          </a:p>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147" normalizeH="0" baseline="0" noProof="0">
                <a:ln w="3175">
                  <a:noFill/>
                </a:ln>
                <a:solidFill>
                  <a:prstClr val="black"/>
                </a:solidFill>
                <a:effectLst/>
                <a:uLnTx/>
                <a:uFillTx/>
                <a:latin typeface="Segoe UI Semibold"/>
                <a:ea typeface="+mn-ea"/>
                <a:cs typeface="Segoe UI" pitchFamily="34" charset="0"/>
              </a:rPr>
              <a:t>Based on Land &amp; Expand (LXP) </a:t>
            </a:r>
            <a:endParaRPr kumimoji="0" lang="en-US" sz="2000" b="0" i="0" u="none" strike="noStrike" kern="1200" cap="none" spc="-147" normalizeH="0" baseline="0" noProof="0">
              <a:ln w="3175">
                <a:noFill/>
              </a:ln>
              <a:solidFill>
                <a:srgbClr val="00B050"/>
              </a:solidFill>
              <a:effectLst/>
              <a:uLnTx/>
              <a:uFillTx/>
              <a:latin typeface="Segoe UI"/>
              <a:ea typeface="+mn-ea"/>
              <a:cs typeface="Segoe UI" pitchFamily="34" charset="0"/>
            </a:endParaRPr>
          </a:p>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147" normalizeH="0" baseline="0" noProof="0">
              <a:ln w="3175">
                <a:noFill/>
              </a:ln>
              <a:solidFill>
                <a:srgbClr val="000000"/>
              </a:solidFill>
              <a:effectLst/>
              <a:uLnTx/>
              <a:uFillTx/>
              <a:latin typeface="Segoe UI Semibold"/>
              <a:ea typeface="+mn-ea"/>
              <a:cs typeface="Segoe UI" pitchFamily="34" charset="0"/>
            </a:endParaRPr>
          </a:p>
        </p:txBody>
      </p:sp>
      <p:sp>
        <p:nvSpPr>
          <p:cNvPr id="56" name="TextBox 55">
            <a:extLst>
              <a:ext uri="{FF2B5EF4-FFF2-40B4-BE49-F238E27FC236}">
                <a16:creationId xmlns:a16="http://schemas.microsoft.com/office/drawing/2014/main" id="{FEA6C3CC-98B9-483E-8D49-840D32EAD5D8}"/>
              </a:ext>
            </a:extLst>
          </p:cNvPr>
          <p:cNvSpPr txBox="1"/>
          <p:nvPr/>
        </p:nvSpPr>
        <p:spPr>
          <a:xfrm>
            <a:off x="8382091" y="5880037"/>
            <a:ext cx="2242348"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 Voice</a:t>
            </a:r>
            <a:endParaRPr kumimoji="0" lang="en-US" sz="1100" b="1" i="0" u="none" strike="noStrike" kern="1200" cap="none" spc="0" normalizeH="0" baseline="0" noProof="0">
              <a:ln>
                <a:noFill/>
              </a:ln>
              <a:solidFill>
                <a:srgbClr val="4B53BC"/>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3C8FB567-87F0-442B-A45C-2228E53C7042}"/>
              </a:ext>
            </a:extLst>
          </p:cNvPr>
          <p:cNvSpPr txBox="1"/>
          <p:nvPr/>
        </p:nvSpPr>
        <p:spPr>
          <a:xfrm>
            <a:off x="850205" y="1856588"/>
            <a:ext cx="1181975" cy="7940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Advanced Security (EMS E5)</a:t>
            </a:r>
          </a:p>
        </p:txBody>
      </p:sp>
      <p:sp>
        <p:nvSpPr>
          <p:cNvPr id="58" name="TextBox 57">
            <a:extLst>
              <a:ext uri="{FF2B5EF4-FFF2-40B4-BE49-F238E27FC236}">
                <a16:creationId xmlns:a16="http://schemas.microsoft.com/office/drawing/2014/main" id="{FE2B556D-3ED8-4C4A-A824-CB6281D42C90}"/>
              </a:ext>
            </a:extLst>
          </p:cNvPr>
          <p:cNvSpPr txBox="1"/>
          <p:nvPr/>
        </p:nvSpPr>
        <p:spPr>
          <a:xfrm>
            <a:off x="723361" y="4847132"/>
            <a:ext cx="1320583"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 Security</a:t>
            </a:r>
          </a:p>
        </p:txBody>
      </p:sp>
      <p:sp>
        <p:nvSpPr>
          <p:cNvPr id="59" name="TextBox 58">
            <a:extLst>
              <a:ext uri="{FF2B5EF4-FFF2-40B4-BE49-F238E27FC236}">
                <a16:creationId xmlns:a16="http://schemas.microsoft.com/office/drawing/2014/main" id="{C643F354-2CCF-491A-9B61-8A7F5DDB047C}"/>
              </a:ext>
            </a:extLst>
          </p:cNvPr>
          <p:cNvSpPr txBox="1"/>
          <p:nvPr/>
        </p:nvSpPr>
        <p:spPr>
          <a:xfrm>
            <a:off x="3189035" y="5898438"/>
            <a:ext cx="1930668"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No Teams</a:t>
            </a:r>
          </a:p>
        </p:txBody>
      </p:sp>
      <p:sp>
        <p:nvSpPr>
          <p:cNvPr id="61" name="TextBox 60">
            <a:extLst>
              <a:ext uri="{FF2B5EF4-FFF2-40B4-BE49-F238E27FC236}">
                <a16:creationId xmlns:a16="http://schemas.microsoft.com/office/drawing/2014/main" id="{92916D18-D438-403D-A64E-CAF7FBBF8AC8}"/>
              </a:ext>
            </a:extLst>
          </p:cNvPr>
          <p:cNvSpPr txBox="1"/>
          <p:nvPr/>
        </p:nvSpPr>
        <p:spPr>
          <a:xfrm>
            <a:off x="553915" y="3261765"/>
            <a:ext cx="1755592" cy="794064"/>
          </a:xfrm>
          <a:prstGeom prst="rect">
            <a:avLst/>
          </a:prstGeom>
          <a:noFill/>
        </p:spPr>
        <p:txBody>
          <a:bodyPr wrap="square" lIns="182880" tIns="146304" rIns="182880" bIns="146304"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Basic</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Security</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(AAD/EMS E3)</a:t>
            </a:r>
          </a:p>
        </p:txBody>
      </p:sp>
      <p:sp>
        <p:nvSpPr>
          <p:cNvPr id="62" name="TextBox 61">
            <a:extLst>
              <a:ext uri="{FF2B5EF4-FFF2-40B4-BE49-F238E27FC236}">
                <a16:creationId xmlns:a16="http://schemas.microsoft.com/office/drawing/2014/main" id="{767BF6CC-7C79-4C61-956C-BDAD99AD3E2C}"/>
              </a:ext>
            </a:extLst>
          </p:cNvPr>
          <p:cNvSpPr txBox="1"/>
          <p:nvPr/>
        </p:nvSpPr>
        <p:spPr>
          <a:xfrm>
            <a:off x="4642835" y="5864061"/>
            <a:ext cx="2748980"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(O365)</a:t>
            </a:r>
          </a:p>
        </p:txBody>
      </p:sp>
      <p:sp>
        <p:nvSpPr>
          <p:cNvPr id="2" name="Oval 1">
            <a:extLst>
              <a:ext uri="{FF2B5EF4-FFF2-40B4-BE49-F238E27FC236}">
                <a16:creationId xmlns:a16="http://schemas.microsoft.com/office/drawing/2014/main" id="{8720FACB-E4B0-477E-87F9-133EE36C7EF5}"/>
              </a:ext>
            </a:extLst>
          </p:cNvPr>
          <p:cNvSpPr/>
          <p:nvPr/>
        </p:nvSpPr>
        <p:spPr bwMode="auto">
          <a:xfrm>
            <a:off x="4801914" y="2630404"/>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a:t>
            </a:r>
          </a:p>
        </p:txBody>
      </p:sp>
      <p:sp>
        <p:nvSpPr>
          <p:cNvPr id="3" name="Oval 2">
            <a:extLst>
              <a:ext uri="{FF2B5EF4-FFF2-40B4-BE49-F238E27FC236}">
                <a16:creationId xmlns:a16="http://schemas.microsoft.com/office/drawing/2014/main" id="{D2E059CB-E79C-416E-A0AD-DDA35E53BB3D}"/>
              </a:ext>
            </a:extLst>
          </p:cNvPr>
          <p:cNvSpPr/>
          <p:nvPr/>
        </p:nvSpPr>
        <p:spPr bwMode="auto">
          <a:xfrm>
            <a:off x="4795186" y="394905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a:t>
            </a:r>
          </a:p>
        </p:txBody>
      </p:sp>
      <p:sp>
        <p:nvSpPr>
          <p:cNvPr id="4" name="Oval 3">
            <a:extLst>
              <a:ext uri="{FF2B5EF4-FFF2-40B4-BE49-F238E27FC236}">
                <a16:creationId xmlns:a16="http://schemas.microsoft.com/office/drawing/2014/main" id="{508058AC-E9EE-4957-967F-CDA0300CCEBD}"/>
              </a:ext>
            </a:extLst>
          </p:cNvPr>
          <p:cNvSpPr/>
          <p:nvPr/>
        </p:nvSpPr>
        <p:spPr bwMode="auto">
          <a:xfrm>
            <a:off x="7882656" y="394905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1B</a:t>
            </a:r>
          </a:p>
        </p:txBody>
      </p:sp>
      <p:sp>
        <p:nvSpPr>
          <p:cNvPr id="5" name="Oval 4">
            <a:extLst>
              <a:ext uri="{FF2B5EF4-FFF2-40B4-BE49-F238E27FC236}">
                <a16:creationId xmlns:a16="http://schemas.microsoft.com/office/drawing/2014/main" id="{C2F8BC8D-E7EF-4E17-961F-3AC30DE9AE8F}"/>
              </a:ext>
            </a:extLst>
          </p:cNvPr>
          <p:cNvSpPr/>
          <p:nvPr/>
        </p:nvSpPr>
        <p:spPr bwMode="auto">
          <a:xfrm>
            <a:off x="11036338" y="3982447"/>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1C</a:t>
            </a:r>
          </a:p>
        </p:txBody>
      </p:sp>
      <p:sp>
        <p:nvSpPr>
          <p:cNvPr id="6" name="Oval 5">
            <a:extLst>
              <a:ext uri="{FF2B5EF4-FFF2-40B4-BE49-F238E27FC236}">
                <a16:creationId xmlns:a16="http://schemas.microsoft.com/office/drawing/2014/main" id="{BD34BBC9-76E6-46C2-AA9F-312A7EA6611C}"/>
              </a:ext>
            </a:extLst>
          </p:cNvPr>
          <p:cNvSpPr/>
          <p:nvPr/>
        </p:nvSpPr>
        <p:spPr bwMode="auto">
          <a:xfrm>
            <a:off x="11014845" y="2640191"/>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2C</a:t>
            </a:r>
          </a:p>
        </p:txBody>
      </p:sp>
      <p:sp>
        <p:nvSpPr>
          <p:cNvPr id="7" name="Oval 6">
            <a:extLst>
              <a:ext uri="{FF2B5EF4-FFF2-40B4-BE49-F238E27FC236}">
                <a16:creationId xmlns:a16="http://schemas.microsoft.com/office/drawing/2014/main" id="{79A29B1E-00FE-4A0E-9A44-F97A9AAC23F3}"/>
              </a:ext>
            </a:extLst>
          </p:cNvPr>
          <p:cNvSpPr/>
          <p:nvPr/>
        </p:nvSpPr>
        <p:spPr bwMode="auto">
          <a:xfrm>
            <a:off x="11000114" y="135349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3C</a:t>
            </a:r>
          </a:p>
        </p:txBody>
      </p:sp>
      <p:sp>
        <p:nvSpPr>
          <p:cNvPr id="8" name="Oval 7">
            <a:extLst>
              <a:ext uri="{FF2B5EF4-FFF2-40B4-BE49-F238E27FC236}">
                <a16:creationId xmlns:a16="http://schemas.microsoft.com/office/drawing/2014/main" id="{D75485A5-1F92-4D31-8C2B-1097CF023397}"/>
              </a:ext>
            </a:extLst>
          </p:cNvPr>
          <p:cNvSpPr/>
          <p:nvPr/>
        </p:nvSpPr>
        <p:spPr bwMode="auto">
          <a:xfrm>
            <a:off x="7854563" y="131488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3B</a:t>
            </a:r>
          </a:p>
        </p:txBody>
      </p:sp>
      <p:sp>
        <p:nvSpPr>
          <p:cNvPr id="9" name="Oval 8">
            <a:extLst>
              <a:ext uri="{FF2B5EF4-FFF2-40B4-BE49-F238E27FC236}">
                <a16:creationId xmlns:a16="http://schemas.microsoft.com/office/drawing/2014/main" id="{E99635DD-45B7-4A39-9028-A1F25EBF9D58}"/>
              </a:ext>
            </a:extLst>
          </p:cNvPr>
          <p:cNvSpPr/>
          <p:nvPr/>
        </p:nvSpPr>
        <p:spPr bwMode="auto">
          <a:xfrm>
            <a:off x="7882656" y="2615244"/>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2B</a:t>
            </a:r>
          </a:p>
        </p:txBody>
      </p:sp>
      <p:pic>
        <p:nvPicPr>
          <p:cNvPr id="81" name="Picture 14" descr="Blue shield icon">
            <a:extLst>
              <a:ext uri="{FF2B5EF4-FFF2-40B4-BE49-F238E27FC236}">
                <a16:creationId xmlns:a16="http://schemas.microsoft.com/office/drawing/2014/main" id="{8A0F53EE-58B8-4DBF-92B9-ECB6299B1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495" y="4450771"/>
            <a:ext cx="377707" cy="397942"/>
          </a:xfrm>
          <a:prstGeom prst="rect">
            <a:avLst/>
          </a:prstGeom>
          <a:noFill/>
          <a:extLst>
            <a:ext uri="{909E8E84-426E-40DD-AFC4-6F175D3DCCD1}">
              <a14:hiddenFill xmlns:a14="http://schemas.microsoft.com/office/drawing/2010/main">
                <a:solidFill>
                  <a:srgbClr val="FFFFFF"/>
                </a:solidFill>
              </a14:hiddenFill>
            </a:ext>
          </a:extLst>
        </p:spPr>
      </p:pic>
      <p:pic>
        <p:nvPicPr>
          <p:cNvPr id="83" name="Graphic 82" descr="No sign outline">
            <a:extLst>
              <a:ext uri="{FF2B5EF4-FFF2-40B4-BE49-F238E27FC236}">
                <a16:creationId xmlns:a16="http://schemas.microsoft.com/office/drawing/2014/main" id="{17BFD1CB-2F66-48E3-9AB0-099993964C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0" y="4267544"/>
            <a:ext cx="702836" cy="702836"/>
          </a:xfrm>
          <a:prstGeom prst="rect">
            <a:avLst/>
          </a:prstGeom>
        </p:spPr>
      </p:pic>
      <p:pic>
        <p:nvPicPr>
          <p:cNvPr id="85" name="Picture 14" descr="Blue shield icon">
            <a:extLst>
              <a:ext uri="{FF2B5EF4-FFF2-40B4-BE49-F238E27FC236}">
                <a16:creationId xmlns:a16="http://schemas.microsoft.com/office/drawing/2014/main" id="{D52189B2-1E45-43F6-A07E-2F1181F65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041" y="2969604"/>
            <a:ext cx="429498" cy="45250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Blue shield icon">
            <a:extLst>
              <a:ext uri="{FF2B5EF4-FFF2-40B4-BE49-F238E27FC236}">
                <a16:creationId xmlns:a16="http://schemas.microsoft.com/office/drawing/2014/main" id="{1AD07758-4366-4E3C-942A-E63C22894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522" y="1484488"/>
            <a:ext cx="389649" cy="410524"/>
          </a:xfrm>
          <a:prstGeom prst="rect">
            <a:avLst/>
          </a:prstGeom>
          <a:noFill/>
          <a:extLst>
            <a:ext uri="{909E8E84-426E-40DD-AFC4-6F175D3DCCD1}">
              <a14:hiddenFill xmlns:a14="http://schemas.microsoft.com/office/drawing/2010/main">
                <a:solidFill>
                  <a:srgbClr val="FFFFFF"/>
                </a:solidFill>
              </a14:hiddenFill>
            </a:ext>
          </a:extLst>
        </p:spPr>
      </p:pic>
      <p:pic>
        <p:nvPicPr>
          <p:cNvPr id="89" name="Graphic 88" descr="Key with solid fill">
            <a:extLst>
              <a:ext uri="{FF2B5EF4-FFF2-40B4-BE49-F238E27FC236}">
                <a16:creationId xmlns:a16="http://schemas.microsoft.com/office/drawing/2014/main" id="{B9535B2D-6C1D-4BE0-BE09-03A92A3030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532949">
            <a:off x="1415103" y="1596373"/>
            <a:ext cx="445108" cy="445108"/>
          </a:xfrm>
          <a:prstGeom prst="rect">
            <a:avLst/>
          </a:prstGeom>
        </p:spPr>
      </p:pic>
      <p:pic>
        <p:nvPicPr>
          <p:cNvPr id="91" name="Picture 90" descr="A picture containing clock&#10;&#10;Description automatically generated">
            <a:extLst>
              <a:ext uri="{FF2B5EF4-FFF2-40B4-BE49-F238E27FC236}">
                <a16:creationId xmlns:a16="http://schemas.microsoft.com/office/drawing/2014/main" id="{48C42EC7-EFF7-43B6-8395-D9F45DC005F5}"/>
              </a:ext>
            </a:extLst>
          </p:cNvPr>
          <p:cNvPicPr>
            <a:picLocks noChangeAspect="1"/>
          </p:cNvPicPr>
          <p:nvPr/>
        </p:nvPicPr>
        <p:blipFill>
          <a:blip r:embed="rId8"/>
          <a:stretch>
            <a:fillRect/>
          </a:stretch>
        </p:blipFill>
        <p:spPr>
          <a:xfrm>
            <a:off x="3295340" y="5284216"/>
            <a:ext cx="848003" cy="848003"/>
          </a:xfrm>
          <a:prstGeom prst="rect">
            <a:avLst/>
          </a:prstGeom>
        </p:spPr>
      </p:pic>
      <p:pic>
        <p:nvPicPr>
          <p:cNvPr id="93" name="Graphic 92" descr="No sign outline">
            <a:extLst>
              <a:ext uri="{FF2B5EF4-FFF2-40B4-BE49-F238E27FC236}">
                <a16:creationId xmlns:a16="http://schemas.microsoft.com/office/drawing/2014/main" id="{FF7ABC63-9E65-44E8-8873-0341ADCCC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4414" y="5356800"/>
            <a:ext cx="702836" cy="702836"/>
          </a:xfrm>
          <a:prstGeom prst="rect">
            <a:avLst/>
          </a:prstGeom>
        </p:spPr>
      </p:pic>
      <p:pic>
        <p:nvPicPr>
          <p:cNvPr id="95" name="Picture 94" descr="A picture containing clock&#10;&#10;Description automatically generated">
            <a:extLst>
              <a:ext uri="{FF2B5EF4-FFF2-40B4-BE49-F238E27FC236}">
                <a16:creationId xmlns:a16="http://schemas.microsoft.com/office/drawing/2014/main" id="{220CEF4E-2E93-4B78-9E06-A398A1F5E049}"/>
              </a:ext>
            </a:extLst>
          </p:cNvPr>
          <p:cNvPicPr>
            <a:picLocks noChangeAspect="1"/>
          </p:cNvPicPr>
          <p:nvPr/>
        </p:nvPicPr>
        <p:blipFill>
          <a:blip r:embed="rId8"/>
          <a:stretch>
            <a:fillRect/>
          </a:stretch>
        </p:blipFill>
        <p:spPr>
          <a:xfrm>
            <a:off x="6227082" y="5189878"/>
            <a:ext cx="957361" cy="957361"/>
          </a:xfrm>
          <a:prstGeom prst="rect">
            <a:avLst/>
          </a:prstGeom>
        </p:spPr>
      </p:pic>
      <p:pic>
        <p:nvPicPr>
          <p:cNvPr id="99" name="Picture 98" descr="A picture containing clock&#10;&#10;Description automatically generated">
            <a:extLst>
              <a:ext uri="{FF2B5EF4-FFF2-40B4-BE49-F238E27FC236}">
                <a16:creationId xmlns:a16="http://schemas.microsoft.com/office/drawing/2014/main" id="{54AEF79F-5BA2-4B35-938A-15A818B5FB5D}"/>
              </a:ext>
            </a:extLst>
          </p:cNvPr>
          <p:cNvPicPr>
            <a:picLocks noChangeAspect="1"/>
          </p:cNvPicPr>
          <p:nvPr/>
        </p:nvPicPr>
        <p:blipFill>
          <a:blip r:embed="rId8"/>
          <a:stretch>
            <a:fillRect/>
          </a:stretch>
        </p:blipFill>
        <p:spPr>
          <a:xfrm>
            <a:off x="9425775" y="5173663"/>
            <a:ext cx="841121" cy="841121"/>
          </a:xfrm>
          <a:prstGeom prst="rect">
            <a:avLst/>
          </a:prstGeom>
        </p:spPr>
      </p:pic>
      <p:pic>
        <p:nvPicPr>
          <p:cNvPr id="101" name="Graphic 100" descr="Receiver with solid fill">
            <a:extLst>
              <a:ext uri="{FF2B5EF4-FFF2-40B4-BE49-F238E27FC236}">
                <a16:creationId xmlns:a16="http://schemas.microsoft.com/office/drawing/2014/main" id="{6B1CB10B-266C-46F8-93B7-9006FA73CC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877247" y="5557457"/>
            <a:ext cx="389649" cy="376521"/>
          </a:xfrm>
          <a:prstGeom prst="rect">
            <a:avLst/>
          </a:prstGeom>
        </p:spPr>
      </p:pic>
      <p:sp>
        <p:nvSpPr>
          <p:cNvPr id="14" name="Arrow: Right 13">
            <a:extLst>
              <a:ext uri="{FF2B5EF4-FFF2-40B4-BE49-F238E27FC236}">
                <a16:creationId xmlns:a16="http://schemas.microsoft.com/office/drawing/2014/main" id="{7E72373C-6471-4EC4-9F50-CCE0772B9FD9}"/>
              </a:ext>
            </a:extLst>
          </p:cNvPr>
          <p:cNvSpPr/>
          <p:nvPr/>
        </p:nvSpPr>
        <p:spPr bwMode="auto">
          <a:xfrm rot="16200000">
            <a:off x="6359039" y="3834376"/>
            <a:ext cx="550007" cy="393206"/>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Arrow: Right 14">
            <a:extLst>
              <a:ext uri="{FF2B5EF4-FFF2-40B4-BE49-F238E27FC236}">
                <a16:creationId xmlns:a16="http://schemas.microsoft.com/office/drawing/2014/main" id="{740840A6-44ED-4D98-AD01-AE5DD8114E1F}"/>
              </a:ext>
            </a:extLst>
          </p:cNvPr>
          <p:cNvSpPr/>
          <p:nvPr/>
        </p:nvSpPr>
        <p:spPr bwMode="auto">
          <a:xfrm rot="19420735">
            <a:off x="8051068" y="2327006"/>
            <a:ext cx="601234" cy="395043"/>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b="1" err="1">
              <a:gradFill>
                <a:gsLst>
                  <a:gs pos="0">
                    <a:srgbClr val="FFFFFF"/>
                  </a:gs>
                  <a:gs pos="100000">
                    <a:srgbClr val="FFFFFF"/>
                  </a:gs>
                </a:gsLst>
                <a:lin ang="5400000" scaled="0"/>
              </a:gradFill>
              <a:ea typeface="Segoe UI" pitchFamily="34" charset="0"/>
              <a:cs typeface="Segoe UI" pitchFamily="34" charset="0"/>
            </a:endParaRPr>
          </a:p>
        </p:txBody>
      </p:sp>
      <p:sp>
        <p:nvSpPr>
          <p:cNvPr id="10" name="Arrow: Right 9">
            <a:extLst>
              <a:ext uri="{FF2B5EF4-FFF2-40B4-BE49-F238E27FC236}">
                <a16:creationId xmlns:a16="http://schemas.microsoft.com/office/drawing/2014/main" id="{7FCB8BAC-5FA4-4FE7-BD96-87DFBDAE5C53}"/>
              </a:ext>
            </a:extLst>
          </p:cNvPr>
          <p:cNvSpPr/>
          <p:nvPr/>
        </p:nvSpPr>
        <p:spPr bwMode="auto">
          <a:xfrm rot="19420735">
            <a:off x="4980021" y="3641475"/>
            <a:ext cx="601234" cy="395043"/>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b="1"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a:extLst>
              <a:ext uri="{FF2B5EF4-FFF2-40B4-BE49-F238E27FC236}">
                <a16:creationId xmlns:a16="http://schemas.microsoft.com/office/drawing/2014/main" id="{D6D6DF32-7A24-4BFD-A14F-132A385963F0}"/>
              </a:ext>
            </a:extLst>
          </p:cNvPr>
          <p:cNvSpPr txBox="1"/>
          <p:nvPr/>
        </p:nvSpPr>
        <p:spPr>
          <a:xfrm>
            <a:off x="6267162" y="2236739"/>
            <a:ext cx="957361" cy="287788"/>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latin typeface="Segoe UI"/>
                <a:ea typeface="+mn-ea"/>
                <a:cs typeface="+mn-cs"/>
              </a:rPr>
              <a:t>Surface</a:t>
            </a:r>
            <a:endParaRPr lang="en-US" sz="1400" b="1" kern="1200" dirty="0">
              <a:solidFill>
                <a:srgbClr val="0070C0"/>
              </a:solidFill>
              <a:latin typeface="+mn-lt"/>
              <a:ea typeface="+mn-ea"/>
              <a:cs typeface="+mn-cs"/>
            </a:endParaRPr>
          </a:p>
        </p:txBody>
      </p:sp>
      <p:sp>
        <p:nvSpPr>
          <p:cNvPr id="12" name="TextBox 11">
            <a:extLst>
              <a:ext uri="{FF2B5EF4-FFF2-40B4-BE49-F238E27FC236}">
                <a16:creationId xmlns:a16="http://schemas.microsoft.com/office/drawing/2014/main" id="{0BB68D03-640A-4750-A3D5-A099B3D993F0}"/>
              </a:ext>
            </a:extLst>
          </p:cNvPr>
          <p:cNvSpPr txBox="1"/>
          <p:nvPr/>
        </p:nvSpPr>
        <p:spPr>
          <a:xfrm>
            <a:off x="8691575" y="2115120"/>
            <a:ext cx="2270210" cy="276999"/>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latin typeface="Segoe UI"/>
                <a:ea typeface="+mn-ea"/>
                <a:cs typeface="+mn-cs"/>
              </a:rPr>
              <a:t>Surface + </a:t>
            </a:r>
            <a:r>
              <a:rPr lang="en-US" sz="1200" b="1" kern="1200">
                <a:solidFill>
                  <a:srgbClr val="0070C0"/>
                </a:solidFill>
                <a:latin typeface="Segoe UI"/>
                <a:ea typeface="+mn-ea"/>
                <a:cs typeface="+mn-cs"/>
              </a:rPr>
              <a:t>MS Teams devices</a:t>
            </a:r>
            <a:endParaRPr lang="en-US" sz="1400" b="1" kern="1200" dirty="0">
              <a:solidFill>
                <a:srgbClr val="0070C0"/>
              </a:solidFill>
              <a:latin typeface="+mn-lt"/>
              <a:ea typeface="+mn-ea"/>
              <a:cs typeface="+mn-cs"/>
            </a:endParaRPr>
          </a:p>
        </p:txBody>
      </p:sp>
      <p:sp>
        <p:nvSpPr>
          <p:cNvPr id="13" name="TextBox 12">
            <a:extLst>
              <a:ext uri="{FF2B5EF4-FFF2-40B4-BE49-F238E27FC236}">
                <a16:creationId xmlns:a16="http://schemas.microsoft.com/office/drawing/2014/main" id="{1C6B24F4-8D66-4AF8-8342-586F58E2A9F0}"/>
              </a:ext>
            </a:extLst>
          </p:cNvPr>
          <p:cNvSpPr txBox="1"/>
          <p:nvPr/>
        </p:nvSpPr>
        <p:spPr>
          <a:xfrm>
            <a:off x="9044973" y="4925094"/>
            <a:ext cx="1563415" cy="276999"/>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latin typeface="Segoe UI"/>
                <a:ea typeface="+mn-ea"/>
                <a:cs typeface="+mn-cs"/>
              </a:rPr>
              <a:t>MS Teams devices</a:t>
            </a:r>
            <a:endParaRPr lang="en-US" sz="1400" b="1" kern="1200" dirty="0">
              <a:solidFill>
                <a:srgbClr val="0070C0"/>
              </a:solidFill>
              <a:latin typeface="+mn-lt"/>
              <a:ea typeface="+mn-ea"/>
              <a:cs typeface="+mn-cs"/>
            </a:endParaRPr>
          </a:p>
        </p:txBody>
      </p:sp>
      <p:sp>
        <p:nvSpPr>
          <p:cNvPr id="16" name="TextBox 15">
            <a:extLst>
              <a:ext uri="{FF2B5EF4-FFF2-40B4-BE49-F238E27FC236}">
                <a16:creationId xmlns:a16="http://schemas.microsoft.com/office/drawing/2014/main" id="{9C1AFDB0-A39F-41AE-BA49-0711511BD8ED}"/>
              </a:ext>
            </a:extLst>
          </p:cNvPr>
          <p:cNvSpPr txBox="1"/>
          <p:nvPr/>
        </p:nvSpPr>
        <p:spPr>
          <a:xfrm>
            <a:off x="9098430" y="3554142"/>
            <a:ext cx="1495809" cy="276999"/>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latin typeface="Segoe UI"/>
                <a:ea typeface="+mn-ea"/>
                <a:cs typeface="+mn-cs"/>
              </a:rPr>
              <a:t>MS Teams devices</a:t>
            </a:r>
            <a:endParaRPr lang="en-US" sz="1400" b="1" kern="1200" dirty="0">
              <a:solidFill>
                <a:srgbClr val="0070C0"/>
              </a:solidFill>
              <a:latin typeface="+mn-lt"/>
              <a:ea typeface="+mn-ea"/>
              <a:cs typeface="+mn-cs"/>
            </a:endParaRPr>
          </a:p>
        </p:txBody>
      </p:sp>
      <p:sp>
        <p:nvSpPr>
          <p:cNvPr id="17" name="TextBox 16">
            <a:extLst>
              <a:ext uri="{FF2B5EF4-FFF2-40B4-BE49-F238E27FC236}">
                <a16:creationId xmlns:a16="http://schemas.microsoft.com/office/drawing/2014/main" id="{73EED83E-8318-49A8-8DBC-855DCA1C0821}"/>
              </a:ext>
            </a:extLst>
          </p:cNvPr>
          <p:cNvSpPr txBox="1"/>
          <p:nvPr/>
        </p:nvSpPr>
        <p:spPr>
          <a:xfrm>
            <a:off x="6227082" y="3429243"/>
            <a:ext cx="957361" cy="287788"/>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latin typeface="Segoe UI"/>
                <a:ea typeface="+mn-ea"/>
                <a:cs typeface="+mn-cs"/>
              </a:rPr>
              <a:t>Surface</a:t>
            </a:r>
            <a:endParaRPr lang="en-US" sz="1400" b="1" kern="1200" dirty="0">
              <a:solidFill>
                <a:srgbClr val="0070C0"/>
              </a:solidFill>
              <a:latin typeface="+mn-lt"/>
              <a:ea typeface="+mn-ea"/>
              <a:cs typeface="+mn-cs"/>
            </a:endParaRPr>
          </a:p>
        </p:txBody>
      </p:sp>
    </p:spTree>
    <p:extLst>
      <p:ext uri="{BB962C8B-B14F-4D97-AF65-F5344CB8AC3E}">
        <p14:creationId xmlns:p14="http://schemas.microsoft.com/office/powerpoint/2010/main" val="2792051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2CAA716-5BCD-4323-9D8A-C8F75013898D}"/>
              </a:ext>
            </a:extLst>
          </p:cNvPr>
          <p:cNvGraphicFramePr>
            <a:graphicFrameLocks noGrp="1"/>
          </p:cNvGraphicFramePr>
          <p:nvPr/>
        </p:nvGraphicFramePr>
        <p:xfrm>
          <a:off x="1723866" y="770682"/>
          <a:ext cx="9866396" cy="5303520"/>
        </p:xfrm>
        <a:graphic>
          <a:graphicData uri="http://schemas.openxmlformats.org/drawingml/2006/table">
            <a:tbl>
              <a:tblPr firstRow="1" bandRow="1">
                <a:tableStyleId>{5940675A-B579-460E-94D1-54222C63F5DA}</a:tableStyleId>
              </a:tblPr>
              <a:tblGrid>
                <a:gridCol w="3234092">
                  <a:extLst>
                    <a:ext uri="{9D8B030D-6E8A-4147-A177-3AD203B41FA5}">
                      <a16:colId xmlns:a16="http://schemas.microsoft.com/office/drawing/2014/main" val="4072212175"/>
                    </a:ext>
                  </a:extLst>
                </a:gridCol>
                <a:gridCol w="3587369">
                  <a:extLst>
                    <a:ext uri="{9D8B030D-6E8A-4147-A177-3AD203B41FA5}">
                      <a16:colId xmlns:a16="http://schemas.microsoft.com/office/drawing/2014/main" val="611929050"/>
                    </a:ext>
                  </a:extLst>
                </a:gridCol>
                <a:gridCol w="3044935">
                  <a:extLst>
                    <a:ext uri="{9D8B030D-6E8A-4147-A177-3AD203B41FA5}">
                      <a16:colId xmlns:a16="http://schemas.microsoft.com/office/drawing/2014/main" val="2329456530"/>
                    </a:ext>
                  </a:extLst>
                </a:gridCol>
              </a:tblGrid>
              <a:tr h="16510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000" b="1">
                          <a:solidFill>
                            <a:schemeClr val="tx1"/>
                          </a:solidFill>
                          <a:latin typeface="+mn-lt"/>
                        </a:rPr>
                        <a:t>UK SMB-TU ABM</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000">
                          <a:solidFill>
                            <a:schemeClr val="tx1"/>
                          </a:solidFill>
                          <a:latin typeface="+mn-lt"/>
                        </a:rPr>
                        <a:t>4,883 TPIDs (Q3 FY21)</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a:latin typeface="+mn-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accent3"/>
                      </a:solidFill>
                      <a:prstDash val="dot"/>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u="none" kern="1200">
                          <a:solidFill>
                            <a:srgbClr val="7030A0"/>
                          </a:solidFill>
                          <a:latin typeface="+mn-lt"/>
                          <a:ea typeface="+mn-ea"/>
                          <a:cs typeface="+mn-cs"/>
                        </a:rPr>
                        <a:t>ME3+E5 Security or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1% ~41 TPIDs: </a:t>
                      </a:r>
                      <a:r>
                        <a:rPr lang="en-US" sz="900" b="1" i="1">
                          <a:solidFill>
                            <a:schemeClr val="tx1"/>
                          </a:solidFill>
                          <a:latin typeface="+mn-lt"/>
                        </a:rPr>
                        <a:t>Goal: Convert to ME5</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i="0" u="none" strike="noStrike" noProof="0">
                          <a:latin typeface="+mn-lt"/>
                        </a:rPr>
                        <a:t>Sales Play: </a:t>
                      </a:r>
                      <a:endParaRPr lang="en-US" sz="900" b="0" i="0" u="none" strike="noStrike" kern="1200" noProof="0">
                        <a:solidFill>
                          <a:srgbClr val="282828"/>
                        </a:solidFill>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a:solidFill>
                            <a:srgbClr val="282828"/>
                          </a:solidFill>
                          <a:latin typeface="+mn-lt"/>
                          <a:hlinkClick r:id="rId3"/>
                        </a:rPr>
                        <a:t>Teams Meetings &amp; Callings</a:t>
                      </a:r>
                      <a:r>
                        <a:rPr lang="en-US" sz="900" b="0" i="0" u="none" strike="noStrike" kern="1200" noProof="0">
                          <a:solidFill>
                            <a:srgbClr val="282828"/>
                          </a:solidFill>
                          <a:latin typeface="+mn-lt"/>
                        </a:rPr>
                        <a:t>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a:solidFill>
                            <a:srgbClr val="282828"/>
                          </a:solidFill>
                          <a:latin typeface="+mn-lt"/>
                          <a:hlinkClick r:id="rId4"/>
                        </a:rPr>
                        <a:t>Compliance</a:t>
                      </a:r>
                      <a:r>
                        <a:rPr lang="en-US" sz="900" b="0" i="0" u="none" strike="noStrike" kern="1200" noProof="0">
                          <a:solidFill>
                            <a:srgbClr val="282828"/>
                          </a:solidFill>
                          <a:latin typeface="+mn-lt"/>
                        </a:rPr>
                        <a:t>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a:solidFill>
                            <a:srgbClr val="282828"/>
                          </a:solidFill>
                          <a:latin typeface="+mn-lt"/>
                          <a:hlinkClick r:id="rId5"/>
                        </a:rPr>
                        <a:t>Surface</a:t>
                      </a:r>
                      <a:r>
                        <a:rPr lang="en-US" sz="900" b="0" i="0" u="none" strike="noStrike" kern="1200" noProof="0">
                          <a:solidFill>
                            <a:srgbClr val="282828"/>
                          </a:solidFill>
                          <a:latin typeface="+mn-lt"/>
                        </a:rPr>
                        <a:t> (Expansion)</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Compliance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Teams Callings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Teams Meetings (Usage)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Security Workshop (Usage)</a:t>
                      </a:r>
                    </a:p>
                  </a:txBody>
                  <a:tcPr>
                    <a:lnT w="12700" cap="flat" cmpd="sng" algn="ctr">
                      <a:solidFill>
                        <a:schemeClr val="tx1"/>
                      </a:solidFill>
                      <a:prstDash val="solid"/>
                      <a:round/>
                      <a:headEnd type="none" w="med" len="med"/>
                      <a:tailEnd type="none" w="med" len="med"/>
                    </a:lnT>
                    <a:lnB w="6350" cap="flat" cmpd="sng" algn="ctr">
                      <a:solidFill>
                        <a:schemeClr val="accent3"/>
                      </a:solidFill>
                      <a:prstDash val="dot"/>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FontTx/>
                        <a:buNone/>
                      </a:pPr>
                      <a:r>
                        <a:rPr lang="en-US" sz="1400" b="1" kern="1200">
                          <a:solidFill>
                            <a:srgbClr val="7030A0"/>
                          </a:solidFill>
                          <a:latin typeface="+mn-lt"/>
                          <a:ea typeface="+mn-ea"/>
                          <a:cs typeface="+mn-cs"/>
                        </a:rPr>
                        <a:t>ME5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1% ~46 TPIDs </a:t>
                      </a:r>
                      <a:r>
                        <a:rPr lang="en-US" sz="900" b="1" i="1">
                          <a:solidFill>
                            <a:schemeClr val="tx1"/>
                          </a:solidFill>
                          <a:latin typeface="+mn-lt"/>
                        </a:rPr>
                        <a:t>Goal: Expand ME5 and Firstline</a:t>
                      </a:r>
                      <a:endParaRPr lang="en-US" sz="900" b="1" i="1">
                        <a:latin typeface="+mn-lt"/>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i="0" u="none" strike="noStrike" noProof="0">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a:solidFill>
                            <a:srgbClr val="282828"/>
                          </a:solidFill>
                          <a:latin typeface="+mn-lt"/>
                          <a:hlinkClick r:id="rId5"/>
                        </a:rPr>
                        <a:t>Surface</a:t>
                      </a:r>
                      <a:r>
                        <a:rPr lang="en-US" sz="900" b="0" i="0" u="none" strike="noStrike" kern="1200" noProof="0">
                          <a:solidFill>
                            <a:srgbClr val="282828"/>
                          </a:solidFill>
                          <a:latin typeface="+mn-lt"/>
                        </a:rPr>
                        <a:t> (Acquisition)</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hlinkClick r:id="rId6"/>
                        </a:rPr>
                        <a:t>Firstline </a:t>
                      </a:r>
                      <a:r>
                        <a:rPr lang="en-US" sz="900">
                          <a:latin typeface="+mn-lt"/>
                        </a:rPr>
                        <a:t>(Expansion)</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hlinkClick r:id="rId7"/>
                        </a:rPr>
                        <a:t>Teams Platform </a:t>
                      </a:r>
                      <a:r>
                        <a:rPr lang="en-US" sz="900">
                          <a:latin typeface="+mn-lt"/>
                        </a:rPr>
                        <a:t>(Usage)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latin typeface="+mn-lt"/>
                          <a:hlinkClick r:id="rId8"/>
                        </a:rPr>
                        <a:t>Knowledge &amp; Insights (WPA) </a:t>
                      </a:r>
                      <a:endParaRPr lang="en-US" sz="900" b="0" i="0" u="none" strike="noStrike" kern="1200" noProof="0">
                        <a:solidFill>
                          <a:srgbClr val="282828"/>
                        </a:solidFill>
                        <a:latin typeface="+mn-lt"/>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Security (Security ACR)</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Teams Callings/Meetings (Usage)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Security Workshop (Usage)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3"/>
                      </a:solidFill>
                      <a:prstDash val="dot"/>
                      <a:round/>
                      <a:headEnd type="none" w="med" len="med"/>
                      <a:tailEnd type="none" w="med" len="med"/>
                    </a:lnB>
                    <a:noFill/>
                  </a:tcPr>
                </a:tc>
                <a:extLst>
                  <a:ext uri="{0D108BD9-81ED-4DB2-BD59-A6C34878D82A}">
                    <a16:rowId xmlns:a16="http://schemas.microsoft.com/office/drawing/2014/main" val="1288294882"/>
                  </a:ext>
                </a:extLst>
              </a:tr>
              <a:tr h="1542666">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spc="-30" baseline="0">
                          <a:solidFill>
                            <a:srgbClr val="7030A0"/>
                          </a:solidFill>
                          <a:latin typeface="+mn-lt"/>
                          <a:ea typeface="+mn-ea"/>
                          <a:cs typeface="+mn-cs"/>
                        </a:rPr>
                        <a:t>EMS E3 or AADP1, or no Teams</a:t>
                      </a:r>
                    </a:p>
                    <a:p>
                      <a:pPr lvl="0">
                        <a:buNone/>
                      </a:pPr>
                      <a:r>
                        <a:rPr lang="en-US" sz="1100" b="0" kern="1200">
                          <a:solidFill>
                            <a:schemeClr val="tx1"/>
                          </a:solidFill>
                          <a:latin typeface="+mn-lt"/>
                          <a:ea typeface="+mn-ea"/>
                          <a:cs typeface="+mn-cs"/>
                        </a:rPr>
                        <a:t>37% ~1792 TPIDs </a:t>
                      </a:r>
                      <a:r>
                        <a:rPr lang="en-US" sz="1100" b="1" i="1">
                          <a:solidFill>
                            <a:schemeClr val="tx1"/>
                          </a:solidFill>
                          <a:latin typeface="+mn-lt"/>
                        </a:rPr>
                        <a:t>Goal: Convert to ME3</a:t>
                      </a:r>
                    </a:p>
                    <a:p>
                      <a:pPr lvl="0">
                        <a:buNone/>
                      </a:pPr>
                      <a:endParaRPr lang="en-US" sz="900" b="0">
                        <a:latin typeface="+mn-lt"/>
                      </a:endParaRPr>
                    </a:p>
                    <a:p>
                      <a:pPr marL="0" marR="0" lvl="0" indent="0" algn="l">
                        <a:lnSpc>
                          <a:spcPct val="100000"/>
                        </a:lnSpc>
                        <a:spcBef>
                          <a:spcPts val="0"/>
                        </a:spcBef>
                        <a:spcAft>
                          <a:spcPts val="0"/>
                        </a:spcAft>
                        <a:buNone/>
                      </a:pPr>
                      <a:r>
                        <a:rPr lang="en-US" sz="900" b="1" i="0" u="none" strike="noStrike" noProof="0">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hlinkClick r:id="rId7"/>
                        </a:rPr>
                        <a:t>Secure Remote Work</a:t>
                      </a:r>
                      <a:r>
                        <a:rPr kumimoji="0" lang="en-US" sz="900" b="0" i="0" u="none" strike="noStrike" kern="1200" cap="none" spc="-30" normalizeH="0" baseline="0" noProof="0">
                          <a:ln>
                            <a:noFill/>
                          </a:ln>
                          <a:solidFill>
                            <a:srgbClr val="282828"/>
                          </a:solidFill>
                          <a:effectLst/>
                          <a:uLnTx/>
                          <a:uFillTx/>
                          <a:latin typeface="+mn-lt"/>
                          <a:ea typeface="+mn-ea"/>
                          <a:cs typeface="Segoe UI"/>
                        </a:rPr>
                        <a:t>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Secure Remote Work (E3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Identity (Usage)</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Solution Assessments:</a:t>
                      </a:r>
                    </a:p>
                    <a:p>
                      <a:pPr marL="171450" marR="0" lvl="0" indent="-171450" algn="l" rtl="0" eaLnBrk="1" fontAlgn="auto" latinLnBrk="0" hangingPunct="1">
                        <a:lnSpc>
                          <a:spcPct val="100000"/>
                        </a:lnSpc>
                        <a:spcBef>
                          <a:spcPts val="0"/>
                        </a:spcBef>
                        <a:spcAft>
                          <a:spcPts val="0"/>
                        </a:spcAft>
                        <a:buFont typeface="Arial" panose="020B0604020202020204" pitchFamily="34" charset="0"/>
                        <a:buChar char="•"/>
                      </a:pPr>
                      <a:r>
                        <a:rPr lang="en-US" sz="900" b="0" i="0" u="none" strike="noStrike" kern="1200" cap="none" spc="-30" normalizeH="0" baseline="0" noProof="0">
                          <a:ln>
                            <a:noFill/>
                          </a:ln>
                          <a:solidFill>
                            <a:srgbClr val="282828"/>
                          </a:solidFill>
                          <a:effectLst/>
                          <a:uLnTx/>
                          <a:uFillTx/>
                          <a:latin typeface="+mn-lt"/>
                          <a:ea typeface="+mn-ea"/>
                          <a:cs typeface="Segoe UI"/>
                        </a:rPr>
                        <a:t>Teams Assessment</a:t>
                      </a:r>
                      <a:endParaRPr kumimoji="0" lang="en-US" sz="900" b="0" i="0" u="none" strike="noStrike" kern="1200" cap="none" spc="-30" normalizeH="0" baseline="0" noProof="0">
                        <a:ln>
                          <a:noFill/>
                        </a:ln>
                        <a:solidFill>
                          <a:srgbClr val="282828"/>
                        </a:solidFill>
                        <a:effectLst/>
                        <a:uLnTx/>
                        <a:uFillTx/>
                        <a:latin typeface="+mn-lt"/>
                        <a:ea typeface="+mn-ea"/>
                        <a:cs typeface="Segoe UI"/>
                      </a:endParaRPr>
                    </a:p>
                  </a:txBody>
                  <a:tcPr>
                    <a:lnL w="12700" cap="flat" cmpd="sng" algn="ctr">
                      <a:solidFill>
                        <a:schemeClr val="tx1"/>
                      </a:solidFill>
                      <a:prstDash val="solid"/>
                      <a:round/>
                      <a:headEnd type="none" w="med" len="med"/>
                      <a:tailEnd type="none" w="med" len="med"/>
                    </a:lnL>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tcPr>
                </a:tc>
                <a:tc>
                  <a:txBody>
                    <a:bodyPr/>
                    <a:lstStyle/>
                    <a:p>
                      <a:pPr marL="0" marR="0" lvl="0" indent="0" algn="l" rtl="0">
                        <a:lnSpc>
                          <a:spcPct val="100000"/>
                        </a:lnSpc>
                        <a:spcBef>
                          <a:spcPts val="0"/>
                        </a:spcBef>
                        <a:spcAft>
                          <a:spcPts val="0"/>
                        </a:spcAft>
                        <a:buFontTx/>
                        <a:buNone/>
                      </a:pPr>
                      <a:r>
                        <a:rPr lang="en-US" sz="1400" b="1" kern="1200" spc="-30" baseline="0">
                          <a:solidFill>
                            <a:srgbClr val="7030A0"/>
                          </a:solidFill>
                          <a:latin typeface="+mn-lt"/>
                          <a:ea typeface="+mn-ea"/>
                          <a:cs typeface="+mn-cs"/>
                        </a:rPr>
                        <a:t>ME3, no E5 security or components</a:t>
                      </a:r>
                      <a:endParaRPr lang="en-US" spc="-3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3% ~139 TPIDs </a:t>
                      </a:r>
                      <a:r>
                        <a:rPr lang="en-US" sz="900" b="1" u="none" strike="noStrike">
                          <a:solidFill>
                            <a:schemeClr val="tx1"/>
                          </a:solidFill>
                          <a:effectLst/>
                          <a:latin typeface="+mn-lt"/>
                        </a:rPr>
                        <a:t>Goal: Upsell to E5 via security vendor consolidation</a:t>
                      </a:r>
                    </a:p>
                    <a:p>
                      <a:pPr marL="0" marR="0" lvl="0" indent="0" algn="l">
                        <a:lnSpc>
                          <a:spcPct val="100000"/>
                        </a:lnSpc>
                        <a:spcBef>
                          <a:spcPts val="0"/>
                        </a:spcBef>
                        <a:spcAft>
                          <a:spcPts val="0"/>
                        </a:spcAft>
                        <a:buNone/>
                      </a:pPr>
                      <a:r>
                        <a:rPr lang="en-US" sz="900" b="1" i="0" u="none" strike="noStrike" kern="1200" noProof="0">
                          <a:latin typeface="+mn-lt"/>
                        </a:rPr>
                        <a:t>Sales Play: </a:t>
                      </a:r>
                    </a:p>
                    <a:p>
                      <a:pPr marL="171450" marR="0" lvl="0" indent="-171450" algn="l">
                        <a:lnSpc>
                          <a:spcPct val="100000"/>
                        </a:lnSpc>
                        <a:spcBef>
                          <a:spcPts val="0"/>
                        </a:spcBef>
                        <a:spcAft>
                          <a:spcPts val="0"/>
                        </a:spcAft>
                        <a:buFont typeface="Arial" panose="020B0604020202020204" pitchFamily="34" charset="0"/>
                        <a:buChar char="•"/>
                      </a:pPr>
                      <a:r>
                        <a:rPr lang="en-US" sz="900" b="0" i="0" u="none" strike="noStrike" kern="1200" noProof="0">
                          <a:solidFill>
                            <a:srgbClr val="282828"/>
                          </a:solidFill>
                          <a:latin typeface="+mn-lt"/>
                          <a:hlinkClick r:id="rId9"/>
                        </a:rPr>
                        <a:t>Security</a:t>
                      </a:r>
                      <a:r>
                        <a:rPr lang="en-US" sz="900" b="0" i="0" u="none" strike="noStrike" kern="1200" noProof="0">
                          <a:solidFill>
                            <a:srgbClr val="282828"/>
                          </a:solidFill>
                          <a:latin typeface="+mn-lt"/>
                        </a:rPr>
                        <a:t> (Upsell)</a:t>
                      </a:r>
                    </a:p>
                    <a:p>
                      <a:pPr marL="171450" marR="0" lvl="0" indent="-171450" algn="l">
                        <a:lnSpc>
                          <a:spcPct val="100000"/>
                        </a:lnSpc>
                        <a:spcBef>
                          <a:spcPts val="0"/>
                        </a:spcBef>
                        <a:spcAft>
                          <a:spcPts val="0"/>
                        </a:spcAft>
                        <a:buFont typeface="Arial" panose="020B0604020202020204" pitchFamily="34" charset="0"/>
                        <a:buChar char="•"/>
                      </a:pPr>
                      <a:r>
                        <a:rPr lang="en-US" sz="900" b="0" i="0" u="none" strike="noStrike" kern="1200" noProof="0">
                          <a:solidFill>
                            <a:srgbClr val="282828"/>
                          </a:solidFill>
                          <a:latin typeface="+mn-lt"/>
                          <a:hlinkClick r:id="rId5"/>
                        </a:rPr>
                        <a:t>Surface</a:t>
                      </a:r>
                      <a:r>
                        <a:rPr lang="en-US" sz="900" b="0" i="0" u="none" strike="noStrike" kern="1200" noProof="0">
                          <a:solidFill>
                            <a:srgbClr val="282828"/>
                          </a:solidFill>
                          <a:latin typeface="+mn-lt"/>
                        </a:rPr>
                        <a:t> (</a:t>
                      </a:r>
                      <a:r>
                        <a:rPr lang="en-US" sz="900" b="0" i="0" u="none" strike="noStrike" kern="1200" noProof="0" err="1">
                          <a:solidFill>
                            <a:srgbClr val="282828"/>
                          </a:solidFill>
                          <a:latin typeface="+mn-lt"/>
                        </a:rPr>
                        <a:t>Acquistion</a:t>
                      </a:r>
                      <a:r>
                        <a:rPr lang="en-US" sz="900" b="0" i="0" u="none" strike="noStrike" kern="1200" noProof="0">
                          <a:solidFill>
                            <a:srgbClr val="282828"/>
                          </a:solidFill>
                          <a:latin typeface="+mn-lt"/>
                        </a:rPr>
                        <a:t>)</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Security (E5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Teams Callings (E5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Teams Meetings (Usage)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Identity (Usage)</a:t>
                      </a:r>
                    </a:p>
                  </a:txBody>
                  <a:tcPr>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solidFill>
                      <a:srgbClr val="FFFFCC"/>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spc="-10" baseline="0">
                          <a:solidFill>
                            <a:srgbClr val="7030A0"/>
                          </a:solidFill>
                          <a:latin typeface="+mn-lt"/>
                        </a:rPr>
                        <a:t>ME3 + E5 Voice </a:t>
                      </a:r>
                      <a:r>
                        <a:rPr lang="en-US" sz="900" b="0" spc="-10" baseline="0">
                          <a:solidFill>
                            <a:srgbClr val="7030A0"/>
                          </a:solidFill>
                          <a:latin typeface="+mn-lt"/>
                        </a:rPr>
                        <a:t>(Audio Conf or Phone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latin typeface="+mn-lt"/>
                          <a:ea typeface="+mn-ea"/>
                          <a:cs typeface="+mn-cs"/>
                        </a:rPr>
                        <a:t>2% ~73 TPIDs </a:t>
                      </a:r>
                      <a:r>
                        <a:rPr lang="en-US" sz="1100" b="1" i="1">
                          <a:solidFill>
                            <a:schemeClr val="tx1"/>
                          </a:solidFill>
                          <a:latin typeface="+mn-lt"/>
                        </a:rPr>
                        <a:t>Goal: Convert to ME5</a:t>
                      </a:r>
                    </a:p>
                    <a:p>
                      <a:pPr marL="0" marR="0" lvl="0" indent="0" algn="l">
                        <a:lnSpc>
                          <a:spcPct val="100000"/>
                        </a:lnSpc>
                        <a:spcBef>
                          <a:spcPts val="0"/>
                        </a:spcBef>
                        <a:spcAft>
                          <a:spcPts val="0"/>
                        </a:spcAft>
                        <a:buFontTx/>
                        <a:buNone/>
                      </a:pPr>
                      <a:endParaRPr lang="en-US" sz="900" b="0">
                        <a:latin typeface="+mn-lt"/>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i="0" u="none" strike="noStrike" noProof="0">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a:solidFill>
                            <a:srgbClr val="282828"/>
                          </a:solidFill>
                          <a:latin typeface="+mn-lt"/>
                          <a:hlinkClick r:id="rId9"/>
                        </a:rPr>
                        <a:t>Security</a:t>
                      </a:r>
                      <a:r>
                        <a:rPr lang="en-US" sz="900" b="0" i="0" u="none" strike="noStrike" kern="1200" noProof="0">
                          <a:solidFill>
                            <a:srgbClr val="282828"/>
                          </a:solidFill>
                          <a:latin typeface="+mn-lt"/>
                        </a:rPr>
                        <a:t>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a:solidFill>
                            <a:srgbClr val="282828"/>
                          </a:solidFill>
                          <a:latin typeface="+mn-lt"/>
                          <a:hlinkClick r:id="rId5"/>
                        </a:rPr>
                        <a:t>Surface</a:t>
                      </a:r>
                      <a:r>
                        <a:rPr lang="en-US" sz="900" b="0" i="0" u="none" strike="noStrike" kern="1200" noProof="0">
                          <a:solidFill>
                            <a:srgbClr val="282828"/>
                          </a:solidFill>
                          <a:latin typeface="+mn-lt"/>
                        </a:rPr>
                        <a:t> (Acquisition)</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Security (E5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Teams Meetings/Callings (Usage)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chemeClr val="tx1"/>
                          </a:solidFill>
                          <a:effectLst/>
                          <a:uLnTx/>
                          <a:uFillTx/>
                          <a:latin typeface="+mn-lt"/>
                          <a:ea typeface="+mn-ea"/>
                          <a:cs typeface="Segoe UI"/>
                        </a:rPr>
                        <a:t>Identity (Usage)</a:t>
                      </a:r>
                    </a:p>
                  </a:txBody>
                  <a:tcPr>
                    <a:lnR w="12700" cap="flat" cmpd="sng" algn="ctr">
                      <a:solidFill>
                        <a:schemeClr val="tx1"/>
                      </a:solidFill>
                      <a:prstDash val="solid"/>
                      <a:round/>
                      <a:headEnd type="none" w="med" len="med"/>
                      <a:tailEnd type="none" w="med" len="med"/>
                    </a:lnR>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tcPr>
                </a:tc>
                <a:extLst>
                  <a:ext uri="{0D108BD9-81ED-4DB2-BD59-A6C34878D82A}">
                    <a16:rowId xmlns:a16="http://schemas.microsoft.com/office/drawing/2014/main" val="2001641136"/>
                  </a:ext>
                </a:extLst>
              </a:tr>
              <a:tr h="189230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rgbClr val="7030A0"/>
                          </a:solidFill>
                          <a:latin typeface="+mn-lt"/>
                          <a:ea typeface="+mn-ea"/>
                          <a:cs typeface="+mn-cs"/>
                        </a:rPr>
                        <a:t>No cloud licenses; on-prem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latin typeface="+mn-lt"/>
                          <a:ea typeface="+mn-ea"/>
                          <a:cs typeface="+mn-cs"/>
                        </a:rPr>
                        <a:t>45% ~2189 TPIDs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u="none" strike="noStrike">
                          <a:solidFill>
                            <a:schemeClr val="tx1"/>
                          </a:solidFill>
                          <a:effectLst/>
                          <a:latin typeface="+mn-lt"/>
                        </a:rPr>
                        <a:t>Goal: Convert new trials to paid O365/M365</a:t>
                      </a:r>
                    </a:p>
                    <a:p>
                      <a:endParaRPr lang="en-US" sz="1100" b="0">
                        <a:latin typeface="+mn-lt"/>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b="1">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hlinkClick r:id="rId7"/>
                        </a:rPr>
                        <a:t>Secure Remote Work</a:t>
                      </a:r>
                      <a:r>
                        <a:rPr kumimoji="0" lang="en-US" sz="1000" b="0" i="0" u="none" strike="noStrike" kern="1200" cap="none" spc="-30" normalizeH="0" baseline="0" noProof="0">
                          <a:ln>
                            <a:noFill/>
                          </a:ln>
                          <a:solidFill>
                            <a:srgbClr val="282828"/>
                          </a:solidFill>
                          <a:effectLst/>
                          <a:uLnTx/>
                          <a:uFillTx/>
                          <a:latin typeface="+mn-lt"/>
                          <a:ea typeface="+mn-ea"/>
                          <a:cs typeface="Segoe UI"/>
                        </a:rPr>
                        <a:t> (Acquisition/Usage)</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Secure Remote Work (E3 Upsell)</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Solution Assessments:</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kern="1200" cap="none" spc="-30" normalizeH="0" baseline="0" noProof="0">
                          <a:ln>
                            <a:noFill/>
                          </a:ln>
                          <a:solidFill>
                            <a:srgbClr val="282828"/>
                          </a:solidFill>
                          <a:effectLst/>
                          <a:uLnTx/>
                          <a:uFillTx/>
                          <a:latin typeface="+mn-lt"/>
                          <a:ea typeface="+mn-ea"/>
                          <a:cs typeface="Segoe UI"/>
                        </a:rPr>
                        <a:t>Workplace Modernization Assessment </a:t>
                      </a:r>
                      <a:endParaRPr kumimoji="0" lang="en-US" sz="1000">
                        <a:latin typeface="+mn-lt"/>
                      </a:endParaRPr>
                    </a:p>
                  </a:txBody>
                  <a:tcPr>
                    <a:lnL w="12700" cap="flat" cmpd="sng" algn="ctr">
                      <a:solidFill>
                        <a:schemeClr val="tx1"/>
                      </a:solidFill>
                      <a:prstDash val="solid"/>
                      <a:round/>
                      <a:headEnd type="none" w="med" len="med"/>
                      <a:tailEnd type="none" w="med" len="med"/>
                    </a:lnL>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l" rtl="0" eaLnBrk="1" fontAlgn="auto" latinLnBrk="0" hangingPunct="1">
                        <a:lnSpc>
                          <a:spcPct val="100000"/>
                        </a:lnSpc>
                        <a:spcBef>
                          <a:spcPts val="0"/>
                        </a:spcBef>
                        <a:spcAft>
                          <a:spcPts val="0"/>
                        </a:spcAft>
                        <a:buFontTx/>
                        <a:buNone/>
                      </a:pPr>
                      <a:r>
                        <a:rPr lang="en-US" sz="1400" b="1" kern="1200">
                          <a:solidFill>
                            <a:srgbClr val="7030A0"/>
                          </a:solidFill>
                          <a:latin typeface="+mn-lt"/>
                          <a:ea typeface="+mn-ea"/>
                          <a:cs typeface="+mn-cs"/>
                        </a:rPr>
                        <a:t>O365, no Security</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n-lt"/>
                          <a:ea typeface="+mn-ea"/>
                          <a:cs typeface="+mn-cs"/>
                        </a:rPr>
                        <a:t>12% ~578 TPIDs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i="1" u="none" strike="noStrike">
                          <a:solidFill>
                            <a:schemeClr val="tx1"/>
                          </a:solidFill>
                          <a:effectLst/>
                          <a:latin typeface="+mn-lt"/>
                        </a:rPr>
                        <a:t>Goal: Add EMS to Teams for </a:t>
                      </a:r>
                      <a:r>
                        <a:rPr lang="en-US" sz="900" b="1" i="1" u="sng" strike="noStrike">
                          <a:solidFill>
                            <a:schemeClr val="tx1"/>
                          </a:solidFill>
                          <a:effectLst/>
                          <a:latin typeface="+mn-lt"/>
                        </a:rPr>
                        <a:t>secure</a:t>
                      </a:r>
                      <a:r>
                        <a:rPr lang="en-US" sz="900" b="1" i="1" u="none" strike="noStrike">
                          <a:solidFill>
                            <a:schemeClr val="tx1"/>
                          </a:solidFill>
                          <a:effectLst/>
                          <a:latin typeface="+mn-lt"/>
                        </a:rPr>
                        <a:t> remote work, add Teams premium workloads (e.g., audio conferencing)</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i="0" u="none" strike="noStrike" kern="1200" cap="none" spc="-30" normalizeH="0" baseline="0" noProof="0">
                          <a:ln>
                            <a:noFill/>
                          </a:ln>
                          <a:solidFill>
                            <a:schemeClr val="tx1"/>
                          </a:solidFill>
                          <a:effectLst/>
                          <a:uLnTx/>
                          <a:uFillTx/>
                          <a:latin typeface="+mn-lt"/>
                          <a:ea typeface="+mn-ea"/>
                          <a:cs typeface="+mn-cs"/>
                        </a:rPr>
                        <a:t>Sales Plays: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a:solidFill>
                            <a:srgbClr val="282828"/>
                          </a:solidFill>
                          <a:latin typeface="+mn-lt"/>
                          <a:hlinkClick r:id="rId9"/>
                        </a:rPr>
                        <a:t>Security</a:t>
                      </a:r>
                      <a:r>
                        <a:rPr lang="en-US" sz="900" b="0" i="0" u="none" strike="noStrike" kern="1200" noProof="0">
                          <a:solidFill>
                            <a:srgbClr val="282828"/>
                          </a:solidFill>
                          <a:latin typeface="+mn-lt"/>
                        </a:rPr>
                        <a:t>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hlinkClick r:id="rId7"/>
                        </a:rPr>
                        <a:t>Secure Remote Work</a:t>
                      </a:r>
                      <a:r>
                        <a:rPr kumimoji="0" lang="en-US" sz="900" b="0" i="0" u="none" strike="noStrike" kern="1200" cap="none" spc="-30" normalizeH="0" baseline="0" noProof="0">
                          <a:ln>
                            <a:noFill/>
                          </a:ln>
                          <a:solidFill>
                            <a:srgbClr val="282828"/>
                          </a:solidFill>
                          <a:effectLst/>
                          <a:uLnTx/>
                          <a:uFillTx/>
                          <a:latin typeface="+mn-lt"/>
                          <a:ea typeface="+mn-ea"/>
                          <a:cs typeface="Segoe UI"/>
                        </a:rPr>
                        <a:t>  (Usage)</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Endpoint Manager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Secure Remote Work (Usage)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a:ln>
                            <a:noFill/>
                          </a:ln>
                          <a:solidFill>
                            <a:srgbClr val="282828"/>
                          </a:solidFill>
                          <a:effectLst/>
                          <a:uLnTx/>
                          <a:uFillTx/>
                          <a:latin typeface="+mn-lt"/>
                          <a:ea typeface="+mn-ea"/>
                          <a:cs typeface="Segoe UI"/>
                        </a:rPr>
                        <a:t>Teams Meetings (Usage)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a:ln>
                            <a:noFill/>
                          </a:ln>
                          <a:solidFill>
                            <a:srgbClr val="282828"/>
                          </a:solidFill>
                          <a:effectLst/>
                          <a:uLnTx/>
                          <a:uFillTx/>
                          <a:latin typeface="+mn-lt"/>
                          <a:ea typeface="+mn-ea"/>
                          <a:cs typeface="Segoe UI"/>
                        </a:rPr>
                        <a:t>Solution Assessments:</a:t>
                      </a:r>
                    </a:p>
                    <a:p>
                      <a:pPr marL="171450" marR="0" lvl="0" indent="-171450" algn="l">
                        <a:lnSpc>
                          <a:spcPct val="100000"/>
                        </a:lnSpc>
                        <a:spcBef>
                          <a:spcPts val="0"/>
                        </a:spcBef>
                        <a:spcAft>
                          <a:spcPts val="0"/>
                        </a:spcAft>
                        <a:buFont typeface="Arial" panose="020B0604020202020204" pitchFamily="34" charset="0"/>
                        <a:buChar char="•"/>
                      </a:pPr>
                      <a:r>
                        <a:rPr lang="en-US" sz="900" b="0" i="0" u="none" strike="noStrike" kern="1200" cap="none" spc="-30" normalizeH="0" baseline="0">
                          <a:ln>
                            <a:noFill/>
                          </a:ln>
                          <a:solidFill>
                            <a:schemeClr val="tx1"/>
                          </a:solidFill>
                          <a:effectLst/>
                          <a:uLnTx/>
                          <a:uFillTx/>
                          <a:latin typeface="+mn-lt"/>
                          <a:ea typeface="+mn-ea"/>
                          <a:cs typeface="+mn-cs"/>
                        </a:rPr>
                        <a:t>Cybersecurity Assessment</a:t>
                      </a:r>
                      <a:endParaRPr lang="en-US" sz="900">
                        <a:latin typeface="+mn-lt"/>
                      </a:endParaRPr>
                    </a:p>
                  </a:txBody>
                  <a:tcPr>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l" rtl="0" eaLnBrk="1" fontAlgn="auto" latinLnBrk="0" hangingPunct="1">
                        <a:lnSpc>
                          <a:spcPct val="100000"/>
                        </a:lnSpc>
                        <a:spcBef>
                          <a:spcPts val="0"/>
                        </a:spcBef>
                        <a:spcAft>
                          <a:spcPts val="0"/>
                        </a:spcAft>
                        <a:buFontTx/>
                        <a:buNone/>
                      </a:pPr>
                      <a:r>
                        <a:rPr lang="en-US" sz="1400" b="1" kern="1200" spc="-10" baseline="0" dirty="0">
                          <a:solidFill>
                            <a:srgbClr val="7030A0"/>
                          </a:solidFill>
                          <a:latin typeface="+mn-lt"/>
                          <a:ea typeface="+mn-ea"/>
                          <a:cs typeface="+mn-cs"/>
                        </a:rPr>
                        <a:t>OE3 + E5 Voice </a:t>
                      </a:r>
                      <a:r>
                        <a:rPr lang="en-US" sz="900" b="0" kern="1200" spc="-10" baseline="0" dirty="0">
                          <a:solidFill>
                            <a:srgbClr val="7030A0"/>
                          </a:solidFill>
                          <a:latin typeface="+mn-lt"/>
                          <a:ea typeface="+mn-ea"/>
                          <a:cs typeface="+mn-cs"/>
                        </a:rPr>
                        <a:t>(Audio Conf or Phone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1% ~25 TPIDs </a:t>
                      </a:r>
                      <a:r>
                        <a:rPr lang="en-US" sz="900" b="1" i="1" dirty="0">
                          <a:solidFill>
                            <a:schemeClr val="tx1"/>
                          </a:solidFill>
                          <a:latin typeface="+mn-lt"/>
                        </a:rPr>
                        <a:t>Goal: Convert to ME3</a:t>
                      </a:r>
                      <a:endParaRPr lang="en-US" sz="900" b="1" i="1" kern="1200" dirty="0">
                        <a:solidFill>
                          <a:schemeClr val="tx1"/>
                        </a:solidFill>
                        <a:latin typeface="+mn-lt"/>
                        <a:ea typeface="+mn-ea"/>
                        <a:cs typeface="+mn-cs"/>
                      </a:endParaRPr>
                    </a:p>
                    <a:p>
                      <a:pPr marL="0" marR="0" lvl="0" indent="0" algn="l" rtl="0">
                        <a:lnSpc>
                          <a:spcPct val="100000"/>
                        </a:lnSpc>
                        <a:spcBef>
                          <a:spcPts val="0"/>
                        </a:spcBef>
                        <a:spcAft>
                          <a:spcPts val="0"/>
                        </a:spcAft>
                        <a:buFontTx/>
                        <a:buNone/>
                      </a:pPr>
                      <a:endParaRPr lang="en-US" sz="900" b="1" kern="1200" dirty="0">
                        <a:solidFill>
                          <a:srgbClr val="7030A0"/>
                        </a:solidFill>
                        <a:latin typeface="+mn-lt"/>
                        <a:ea typeface="+mn-ea"/>
                        <a:cs typeface="+mn-cs"/>
                      </a:endParaRPr>
                    </a:p>
                    <a:p>
                      <a:pPr marL="0" marR="0" lvl="0" indent="0" algn="l" rtl="0" eaLnBrk="1" fontAlgn="auto" latinLnBrk="0" hangingPunct="1">
                        <a:lnSpc>
                          <a:spcPct val="100000"/>
                        </a:lnSpc>
                        <a:spcBef>
                          <a:spcPts val="0"/>
                        </a:spcBef>
                        <a:spcAft>
                          <a:spcPts val="0"/>
                        </a:spcAft>
                        <a:buFontTx/>
                        <a:buNone/>
                      </a:pPr>
                      <a:r>
                        <a:rPr lang="en-US" sz="900" b="1" i="0" u="none" strike="noStrike" kern="1200" cap="none" spc="-30" normalizeH="0" baseline="0" noProof="0" dirty="0">
                          <a:ln>
                            <a:noFill/>
                          </a:ln>
                          <a:solidFill>
                            <a:schemeClr val="tx1"/>
                          </a:solidFill>
                          <a:effectLst/>
                          <a:uLnTx/>
                          <a:uFillTx/>
                          <a:latin typeface="+mn-lt"/>
                          <a:ea typeface="+mn-ea"/>
                          <a:cs typeface="+mn-cs"/>
                        </a:rPr>
                        <a:t>Sales Plays: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noProof="0" dirty="0">
                          <a:solidFill>
                            <a:srgbClr val="282828"/>
                          </a:solidFill>
                          <a:latin typeface="+mn-lt"/>
                          <a:hlinkClick r:id="rId9"/>
                        </a:rPr>
                        <a:t>Security</a:t>
                      </a:r>
                      <a:r>
                        <a:rPr lang="en-US" sz="900" b="0" i="0" u="none" strike="noStrike" kern="1200" noProof="0" dirty="0">
                          <a:solidFill>
                            <a:srgbClr val="282828"/>
                          </a:solidFill>
                          <a:latin typeface="+mn-lt"/>
                        </a:rPr>
                        <a:t> (Upsell)</a:t>
                      </a:r>
                    </a:p>
                    <a:p>
                      <a:pPr marL="171450" marR="0" lvl="0" indent="-171450" algn="l" rtl="0" eaLnBrk="1" fontAlgn="auto" latinLnBrk="0" hangingPunct="1">
                        <a:lnSpc>
                          <a:spcPct val="100000"/>
                        </a:lnSpc>
                        <a:spcBef>
                          <a:spcPts val="0"/>
                        </a:spcBef>
                        <a:spcAft>
                          <a:spcPts val="0"/>
                        </a:spcAft>
                        <a:buFont typeface="Arial" panose="020B0604020202020204" pitchFamily="34" charset="0"/>
                        <a:buChar char="•"/>
                      </a:pPr>
                      <a:r>
                        <a:rPr kumimoji="0" lang="en-US" sz="900" b="0" i="0" u="none" strike="noStrike" kern="1200" cap="none" spc="-30" normalizeH="0" baseline="0" noProof="0" dirty="0">
                          <a:ln>
                            <a:noFill/>
                          </a:ln>
                          <a:solidFill>
                            <a:srgbClr val="282828"/>
                          </a:solidFill>
                          <a:effectLst/>
                          <a:uLnTx/>
                          <a:uFillTx/>
                          <a:latin typeface="+mn-lt"/>
                          <a:ea typeface="+mn-ea"/>
                          <a:cs typeface="Segoe UI"/>
                          <a:hlinkClick r:id="rId7"/>
                        </a:rPr>
                        <a:t>Secure Remote Work</a:t>
                      </a:r>
                      <a:r>
                        <a:rPr kumimoji="0" lang="en-US" sz="900" b="0" i="0" u="none" strike="noStrike" kern="1200" cap="none" spc="-30" normalizeH="0" baseline="0" noProof="0" dirty="0">
                          <a:ln>
                            <a:noFill/>
                          </a:ln>
                          <a:solidFill>
                            <a:srgbClr val="282828"/>
                          </a:solidFill>
                          <a:effectLst/>
                          <a:uLnTx/>
                          <a:uFillTx/>
                          <a:latin typeface="+mn-lt"/>
                          <a:ea typeface="+mn-ea"/>
                          <a:cs typeface="Segoe UI"/>
                        </a:rPr>
                        <a:t> (Usage)</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30" normalizeH="0" baseline="0" noProof="0" dirty="0">
                          <a:ln>
                            <a:noFill/>
                          </a:ln>
                          <a:solidFill>
                            <a:srgbClr val="282828"/>
                          </a:solidFill>
                          <a:effectLst/>
                          <a:uLnTx/>
                          <a:uFillTx/>
                          <a:latin typeface="+mn-lt"/>
                          <a:ea typeface="+mn-ea"/>
                          <a:cs typeface="Segoe UI"/>
                        </a:rPr>
                        <a:t>Partner 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dirty="0">
                          <a:ln>
                            <a:noFill/>
                          </a:ln>
                          <a:solidFill>
                            <a:srgbClr val="282828"/>
                          </a:solidFill>
                          <a:effectLst/>
                          <a:uLnTx/>
                          <a:uFillTx/>
                          <a:latin typeface="+mn-lt"/>
                          <a:ea typeface="+mn-ea"/>
                          <a:cs typeface="Segoe UI"/>
                        </a:rPr>
                        <a:t>Security (E5 Upsell)</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30" normalizeH="0" baseline="0" noProof="0" dirty="0">
                          <a:ln>
                            <a:noFill/>
                          </a:ln>
                          <a:solidFill>
                            <a:srgbClr val="282828"/>
                          </a:solidFill>
                          <a:effectLst/>
                          <a:uLnTx/>
                          <a:uFillTx/>
                          <a:latin typeface="+mn-lt"/>
                          <a:ea typeface="+mn-ea"/>
                          <a:cs typeface="Segoe UI"/>
                        </a:rPr>
                        <a:t>Teams Meetings/Callings (Usage)</a:t>
                      </a:r>
                    </a:p>
                  </a:txBody>
                  <a:tcPr>
                    <a:lnR w="12700" cap="flat" cmpd="sng" algn="ctr">
                      <a:solidFill>
                        <a:schemeClr val="tx1"/>
                      </a:solidFill>
                      <a:prstDash val="solid"/>
                      <a:round/>
                      <a:headEnd type="none" w="med" len="med"/>
                      <a:tailEnd type="none" w="med" len="med"/>
                    </a:lnR>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272291"/>
                  </a:ext>
                </a:extLst>
              </a:tr>
            </a:tbl>
          </a:graphicData>
        </a:graphic>
      </p:graphicFrame>
      <p:sp>
        <p:nvSpPr>
          <p:cNvPr id="4" name="TextBox 3">
            <a:extLst>
              <a:ext uri="{FF2B5EF4-FFF2-40B4-BE49-F238E27FC236}">
                <a16:creationId xmlns:a16="http://schemas.microsoft.com/office/drawing/2014/main" id="{9C1935EB-899C-405F-AE88-42CA48328CC4}"/>
              </a:ext>
            </a:extLst>
          </p:cNvPr>
          <p:cNvSpPr txBox="1"/>
          <p:nvPr/>
        </p:nvSpPr>
        <p:spPr>
          <a:xfrm>
            <a:off x="4411942" y="6534404"/>
            <a:ext cx="44213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2828"/>
                </a:solidFill>
                <a:effectLst/>
                <a:uLnTx/>
                <a:uFillTx/>
                <a:latin typeface="Segoe UI"/>
                <a:ea typeface="+mn-ea"/>
                <a:cs typeface="+mn-cs"/>
              </a:rPr>
              <a:t>Teams</a:t>
            </a:r>
          </a:p>
        </p:txBody>
      </p:sp>
      <p:sp>
        <p:nvSpPr>
          <p:cNvPr id="5" name="TextBox 4">
            <a:extLst>
              <a:ext uri="{FF2B5EF4-FFF2-40B4-BE49-F238E27FC236}">
                <a16:creationId xmlns:a16="http://schemas.microsoft.com/office/drawing/2014/main" id="{29E39691-3B19-42BF-BA5E-D47CE82C6A43}"/>
              </a:ext>
            </a:extLst>
          </p:cNvPr>
          <p:cNvSpPr txBox="1"/>
          <p:nvPr/>
        </p:nvSpPr>
        <p:spPr>
          <a:xfrm rot="16200000">
            <a:off x="-274805" y="3206472"/>
            <a:ext cx="16694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82828"/>
                </a:solidFill>
                <a:effectLst/>
                <a:uLnTx/>
                <a:uFillTx/>
                <a:latin typeface="Segoe UI"/>
                <a:ea typeface="+mn-ea"/>
                <a:cs typeface="+mn-cs"/>
              </a:rPr>
              <a:t>Security</a:t>
            </a:r>
            <a:endParaRPr kumimoji="0" lang="en-US" sz="3200" b="1" i="0" u="none" strike="noStrike" kern="1200" cap="none" spc="0" normalizeH="0" baseline="0" noProof="0">
              <a:ln>
                <a:noFill/>
              </a:ln>
              <a:solidFill>
                <a:srgbClr val="282828"/>
              </a:solidFill>
              <a:effectLst/>
              <a:uLnTx/>
              <a:uFillTx/>
              <a:latin typeface="Segoe UI"/>
              <a:ea typeface="+mn-ea"/>
              <a:cs typeface="+mn-cs"/>
            </a:endParaRPr>
          </a:p>
        </p:txBody>
      </p:sp>
      <p:sp>
        <p:nvSpPr>
          <p:cNvPr id="3" name="Title 2">
            <a:extLst>
              <a:ext uri="{FF2B5EF4-FFF2-40B4-BE49-F238E27FC236}">
                <a16:creationId xmlns:a16="http://schemas.microsoft.com/office/drawing/2014/main" id="{AD0E71BB-A2C7-4A47-BF36-5D86689806A2}"/>
              </a:ext>
            </a:extLst>
          </p:cNvPr>
          <p:cNvSpPr>
            <a:spLocks noGrp="1"/>
          </p:cNvSpPr>
          <p:nvPr>
            <p:ph type="title"/>
          </p:nvPr>
        </p:nvSpPr>
        <p:spPr>
          <a:xfrm>
            <a:off x="-1326" y="-47766"/>
            <a:ext cx="12193326" cy="731644"/>
          </a:xfrm>
          <a:solidFill>
            <a:schemeClr val="bg1"/>
          </a:solidFill>
        </p:spPr>
        <p:txBody>
          <a:bodyPr lIns="180000"/>
          <a:lstStyle/>
          <a:p>
            <a:r>
              <a:rPr lang="en-US" sz="2800">
                <a:cs typeface="Segoe UI"/>
              </a:rPr>
              <a:t>Virtuous Upsell Framework | Sales Plays &amp; Partner Motion | V2</a:t>
            </a:r>
            <a:br>
              <a:rPr lang="en-US" sz="2800"/>
            </a:br>
            <a:endParaRPr lang="en-US" sz="2400">
              <a:solidFill>
                <a:srgbClr val="00B050"/>
              </a:solidFill>
              <a:latin typeface="Segoe UI Semibold"/>
              <a:cs typeface="Segoe UI"/>
            </a:endParaRPr>
          </a:p>
        </p:txBody>
      </p:sp>
      <p:sp>
        <p:nvSpPr>
          <p:cNvPr id="32" name="TextBox 31">
            <a:extLst>
              <a:ext uri="{FF2B5EF4-FFF2-40B4-BE49-F238E27FC236}">
                <a16:creationId xmlns:a16="http://schemas.microsoft.com/office/drawing/2014/main" id="{4ACAE4A8-E65A-496F-931C-87EBD61703BD}"/>
              </a:ext>
            </a:extLst>
          </p:cNvPr>
          <p:cNvSpPr txBox="1"/>
          <p:nvPr/>
        </p:nvSpPr>
        <p:spPr>
          <a:xfrm>
            <a:off x="8532563" y="6239841"/>
            <a:ext cx="3057699"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ME5 or E5 Voice </a:t>
            </a:r>
            <a:r>
              <a:rPr kumimoji="0" lang="en-US" sz="800" b="1" i="0" u="none" strike="noStrike" kern="1200" cap="none" spc="0" normalizeH="0" baseline="0" noProof="0">
                <a:ln>
                  <a:noFill/>
                </a:ln>
                <a:solidFill>
                  <a:srgbClr val="0078D4"/>
                </a:solidFill>
                <a:effectLst/>
                <a:uLnTx/>
                <a:uFillTx/>
                <a:latin typeface="Segoe UI"/>
                <a:ea typeface="+mn-ea"/>
                <a:cs typeface="+mn-cs"/>
              </a:rPr>
              <a:t>(Audio Conf, Phone System)</a:t>
            </a:r>
            <a:endParaRPr kumimoji="0" lang="en-US" sz="1100" b="1" i="0" u="none" strike="noStrike" kern="1200" cap="none" spc="0" normalizeH="0" baseline="0" noProof="0">
              <a:ln>
                <a:noFill/>
              </a:ln>
              <a:solidFill>
                <a:srgbClr val="0078D4"/>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52188D3D-0768-45EF-81D0-E588764F7A74}"/>
              </a:ext>
            </a:extLst>
          </p:cNvPr>
          <p:cNvSpPr txBox="1"/>
          <p:nvPr/>
        </p:nvSpPr>
        <p:spPr>
          <a:xfrm>
            <a:off x="559943" y="1663559"/>
            <a:ext cx="1278117" cy="7940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ME5 or</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E5 security components</a:t>
            </a:r>
          </a:p>
        </p:txBody>
      </p:sp>
      <p:sp>
        <p:nvSpPr>
          <p:cNvPr id="35" name="TextBox 34">
            <a:extLst>
              <a:ext uri="{FF2B5EF4-FFF2-40B4-BE49-F238E27FC236}">
                <a16:creationId xmlns:a16="http://schemas.microsoft.com/office/drawing/2014/main" id="{46832040-198E-4003-897A-A79E3EA541E2}"/>
              </a:ext>
            </a:extLst>
          </p:cNvPr>
          <p:cNvSpPr txBox="1"/>
          <p:nvPr/>
        </p:nvSpPr>
        <p:spPr>
          <a:xfrm>
            <a:off x="656085" y="4958127"/>
            <a:ext cx="1181975"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 Security licenses</a:t>
            </a:r>
          </a:p>
        </p:txBody>
      </p:sp>
      <p:sp>
        <p:nvSpPr>
          <p:cNvPr id="36" name="TextBox 35">
            <a:extLst>
              <a:ext uri="{FF2B5EF4-FFF2-40B4-BE49-F238E27FC236}">
                <a16:creationId xmlns:a16="http://schemas.microsoft.com/office/drawing/2014/main" id="{4071E8CF-90F3-4166-A42C-4A005B964B56}"/>
              </a:ext>
            </a:extLst>
          </p:cNvPr>
          <p:cNvSpPr txBox="1"/>
          <p:nvPr/>
        </p:nvSpPr>
        <p:spPr>
          <a:xfrm>
            <a:off x="2502299" y="6200159"/>
            <a:ext cx="2678949"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 Teams licenses</a:t>
            </a:r>
          </a:p>
        </p:txBody>
      </p:sp>
      <p:sp>
        <p:nvSpPr>
          <p:cNvPr id="33" name="TextBox 32">
            <a:extLst>
              <a:ext uri="{FF2B5EF4-FFF2-40B4-BE49-F238E27FC236}">
                <a16:creationId xmlns:a16="http://schemas.microsoft.com/office/drawing/2014/main" id="{E239B3AE-640E-4325-B67E-D24BD3B030FD}"/>
              </a:ext>
            </a:extLst>
          </p:cNvPr>
          <p:cNvSpPr txBox="1"/>
          <p:nvPr/>
        </p:nvSpPr>
        <p:spPr>
          <a:xfrm>
            <a:off x="955721" y="3341225"/>
            <a:ext cx="770115"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ME3 or E3</a:t>
            </a:r>
          </a:p>
        </p:txBody>
      </p:sp>
      <p:sp>
        <p:nvSpPr>
          <p:cNvPr id="37" name="TextBox 36">
            <a:extLst>
              <a:ext uri="{FF2B5EF4-FFF2-40B4-BE49-F238E27FC236}">
                <a16:creationId xmlns:a16="http://schemas.microsoft.com/office/drawing/2014/main" id="{30ECEE87-B5E6-43D9-A402-F35E0DEE1378}"/>
              </a:ext>
            </a:extLst>
          </p:cNvPr>
          <p:cNvSpPr txBox="1"/>
          <p:nvPr/>
        </p:nvSpPr>
        <p:spPr>
          <a:xfrm>
            <a:off x="5849159" y="6180582"/>
            <a:ext cx="1278117"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ME3 or E3</a:t>
            </a:r>
          </a:p>
        </p:txBody>
      </p:sp>
      <p:grpSp>
        <p:nvGrpSpPr>
          <p:cNvPr id="6" name="Group 5">
            <a:extLst>
              <a:ext uri="{FF2B5EF4-FFF2-40B4-BE49-F238E27FC236}">
                <a16:creationId xmlns:a16="http://schemas.microsoft.com/office/drawing/2014/main" id="{78B52D71-3F0F-4D0C-8713-7EA91FEF6694}"/>
              </a:ext>
            </a:extLst>
          </p:cNvPr>
          <p:cNvGrpSpPr/>
          <p:nvPr/>
        </p:nvGrpSpPr>
        <p:grpSpPr>
          <a:xfrm>
            <a:off x="4568656" y="862708"/>
            <a:ext cx="7021606" cy="3627730"/>
            <a:chOff x="4592224" y="1136128"/>
            <a:chExt cx="7021606" cy="3627730"/>
          </a:xfrm>
        </p:grpSpPr>
        <p:sp>
          <p:nvSpPr>
            <p:cNvPr id="29" name="Oval 28">
              <a:extLst>
                <a:ext uri="{FF2B5EF4-FFF2-40B4-BE49-F238E27FC236}">
                  <a16:creationId xmlns:a16="http://schemas.microsoft.com/office/drawing/2014/main" id="{0835EDC2-2860-4385-A05F-2DDF212C06A9}"/>
                </a:ext>
              </a:extLst>
            </p:cNvPr>
            <p:cNvSpPr/>
            <p:nvPr/>
          </p:nvSpPr>
          <p:spPr bwMode="auto">
            <a:xfrm>
              <a:off x="4592224" y="2823198"/>
              <a:ext cx="355456" cy="339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a:t>
              </a:r>
            </a:p>
          </p:txBody>
        </p:sp>
        <p:sp>
          <p:nvSpPr>
            <p:cNvPr id="17" name="Flowchart: Connector 16">
              <a:extLst>
                <a:ext uri="{FF2B5EF4-FFF2-40B4-BE49-F238E27FC236}">
                  <a16:creationId xmlns:a16="http://schemas.microsoft.com/office/drawing/2014/main" id="{9259E142-E640-47A9-9ECE-DF1B04790B6C}"/>
                </a:ext>
              </a:extLst>
            </p:cNvPr>
            <p:cNvSpPr/>
            <p:nvPr/>
          </p:nvSpPr>
          <p:spPr bwMode="auto">
            <a:xfrm>
              <a:off x="4592224" y="4389968"/>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a:t>
              </a:r>
            </a:p>
          </p:txBody>
        </p:sp>
        <p:sp>
          <p:nvSpPr>
            <p:cNvPr id="18" name="Flowchart: Connector 17">
              <a:extLst>
                <a:ext uri="{FF2B5EF4-FFF2-40B4-BE49-F238E27FC236}">
                  <a16:creationId xmlns:a16="http://schemas.microsoft.com/office/drawing/2014/main" id="{108A13A3-38A4-4D7F-B697-D81E702F52F3}"/>
                </a:ext>
              </a:extLst>
            </p:cNvPr>
            <p:cNvSpPr/>
            <p:nvPr/>
          </p:nvSpPr>
          <p:spPr bwMode="auto">
            <a:xfrm>
              <a:off x="8177107" y="4424658"/>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1B</a:t>
              </a:r>
            </a:p>
          </p:txBody>
        </p:sp>
        <p:sp>
          <p:nvSpPr>
            <p:cNvPr id="20" name="Oval 19">
              <a:extLst>
                <a:ext uri="{FF2B5EF4-FFF2-40B4-BE49-F238E27FC236}">
                  <a16:creationId xmlns:a16="http://schemas.microsoft.com/office/drawing/2014/main" id="{71554FDF-6414-4555-8A50-926EB4D06F4F}"/>
                </a:ext>
              </a:extLst>
            </p:cNvPr>
            <p:cNvSpPr/>
            <p:nvPr/>
          </p:nvSpPr>
          <p:spPr bwMode="auto">
            <a:xfrm>
              <a:off x="11234806" y="4389968"/>
              <a:ext cx="355456" cy="339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1C</a:t>
              </a:r>
            </a:p>
          </p:txBody>
        </p:sp>
        <p:sp>
          <p:nvSpPr>
            <p:cNvPr id="21" name="Flowchart: Connector 20">
              <a:extLst>
                <a:ext uri="{FF2B5EF4-FFF2-40B4-BE49-F238E27FC236}">
                  <a16:creationId xmlns:a16="http://schemas.microsoft.com/office/drawing/2014/main" id="{FDCC9145-8798-4338-B572-1EDDC4C1B852}"/>
                </a:ext>
              </a:extLst>
            </p:cNvPr>
            <p:cNvSpPr/>
            <p:nvPr/>
          </p:nvSpPr>
          <p:spPr bwMode="auto">
            <a:xfrm>
              <a:off x="11258374" y="2796159"/>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2C</a:t>
              </a:r>
            </a:p>
          </p:txBody>
        </p:sp>
        <p:sp>
          <p:nvSpPr>
            <p:cNvPr id="45" name="Oval 44">
              <a:extLst>
                <a:ext uri="{FF2B5EF4-FFF2-40B4-BE49-F238E27FC236}">
                  <a16:creationId xmlns:a16="http://schemas.microsoft.com/office/drawing/2014/main" id="{07DCA425-0C52-419E-8326-E906EE78B41D}"/>
                </a:ext>
              </a:extLst>
            </p:cNvPr>
            <p:cNvSpPr/>
            <p:nvPr/>
          </p:nvSpPr>
          <p:spPr bwMode="auto">
            <a:xfrm>
              <a:off x="11234806" y="1162255"/>
              <a:ext cx="355456" cy="339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3C</a:t>
              </a:r>
            </a:p>
          </p:txBody>
        </p:sp>
        <p:sp>
          <p:nvSpPr>
            <p:cNvPr id="47" name="Flowchart: Connector 46">
              <a:extLst>
                <a:ext uri="{FF2B5EF4-FFF2-40B4-BE49-F238E27FC236}">
                  <a16:creationId xmlns:a16="http://schemas.microsoft.com/office/drawing/2014/main" id="{E2AB4442-24D1-48DF-8A54-88E77EA6BDF6}"/>
                </a:ext>
              </a:extLst>
            </p:cNvPr>
            <p:cNvSpPr/>
            <p:nvPr/>
          </p:nvSpPr>
          <p:spPr bwMode="auto">
            <a:xfrm>
              <a:off x="8177107" y="1136128"/>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3B</a:t>
              </a:r>
            </a:p>
          </p:txBody>
        </p:sp>
        <p:sp>
          <p:nvSpPr>
            <p:cNvPr id="49" name="Flowchart: Connector 48">
              <a:extLst>
                <a:ext uri="{FF2B5EF4-FFF2-40B4-BE49-F238E27FC236}">
                  <a16:creationId xmlns:a16="http://schemas.microsoft.com/office/drawing/2014/main" id="{431D8F80-8DDD-4BCF-AF39-4D96AEA48475}"/>
                </a:ext>
              </a:extLst>
            </p:cNvPr>
            <p:cNvSpPr/>
            <p:nvPr/>
          </p:nvSpPr>
          <p:spPr bwMode="auto">
            <a:xfrm>
              <a:off x="8177107" y="2780393"/>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2B</a:t>
              </a:r>
            </a:p>
          </p:txBody>
        </p:sp>
      </p:grpSp>
      <p:grpSp>
        <p:nvGrpSpPr>
          <p:cNvPr id="97" name="Group 96">
            <a:extLst>
              <a:ext uri="{FF2B5EF4-FFF2-40B4-BE49-F238E27FC236}">
                <a16:creationId xmlns:a16="http://schemas.microsoft.com/office/drawing/2014/main" id="{5FF37658-6003-470A-A046-DE915FC18CEA}"/>
              </a:ext>
            </a:extLst>
          </p:cNvPr>
          <p:cNvGrpSpPr/>
          <p:nvPr/>
        </p:nvGrpSpPr>
        <p:grpSpPr>
          <a:xfrm>
            <a:off x="4312409" y="4756805"/>
            <a:ext cx="3476520" cy="483480"/>
            <a:chOff x="4312409" y="4756805"/>
            <a:chExt cx="3476520" cy="483480"/>
          </a:xfrm>
        </p:grpSpPr>
        <mc:AlternateContent xmlns:mc="http://schemas.openxmlformats.org/markup-compatibility/2006" xmlns:p14="http://schemas.microsoft.com/office/powerpoint/2010/main">
          <mc:Choice Requires="p14">
            <p:contentPart p14:bwMode="auto" r:id="rId10">
              <p14:nvContentPartPr>
                <p14:cNvPr id="80" name="Ink 79">
                  <a:extLst>
                    <a:ext uri="{FF2B5EF4-FFF2-40B4-BE49-F238E27FC236}">
                      <a16:creationId xmlns:a16="http://schemas.microsoft.com/office/drawing/2014/main" id="{3D1D6481-927A-4D5C-B147-4226C63F73FD}"/>
                    </a:ext>
                  </a:extLst>
                </p14:cNvPr>
                <p14:cNvContentPartPr/>
                <p14:nvPr/>
              </p14:nvContentPartPr>
              <p14:xfrm>
                <a:off x="4312409" y="5035805"/>
                <a:ext cx="1800" cy="360"/>
              </p14:xfrm>
            </p:contentPart>
          </mc:Choice>
          <mc:Fallback xmlns="">
            <p:pic>
              <p:nvPicPr>
                <p:cNvPr id="80" name="Ink 79">
                  <a:extLst>
                    <a:ext uri="{FF2B5EF4-FFF2-40B4-BE49-F238E27FC236}">
                      <a16:creationId xmlns:a16="http://schemas.microsoft.com/office/drawing/2014/main" id="{3D1D6481-927A-4D5C-B147-4226C63F73FD}"/>
                    </a:ext>
                  </a:extLst>
                </p:cNvPr>
                <p:cNvPicPr/>
                <p:nvPr/>
              </p:nvPicPr>
              <p:blipFill>
                <a:blip r:embed="rId14"/>
                <a:stretch>
                  <a:fillRect/>
                </a:stretch>
              </p:blipFill>
              <p:spPr>
                <a:xfrm>
                  <a:off x="4304909" y="5026805"/>
                  <a:ext cx="165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0" name="Ink 89">
                  <a:extLst>
                    <a:ext uri="{FF2B5EF4-FFF2-40B4-BE49-F238E27FC236}">
                      <a16:creationId xmlns:a16="http://schemas.microsoft.com/office/drawing/2014/main" id="{5F4FE0EF-3CF9-4AD6-87D8-25416BF3FC09}"/>
                    </a:ext>
                  </a:extLst>
                </p14:cNvPr>
                <p14:cNvContentPartPr/>
                <p14:nvPr/>
              </p14:nvContentPartPr>
              <p14:xfrm>
                <a:off x="5343449" y="4756805"/>
                <a:ext cx="1800" cy="113760"/>
              </p14:xfrm>
            </p:contentPart>
          </mc:Choice>
          <mc:Fallback xmlns="">
            <p:pic>
              <p:nvPicPr>
                <p:cNvPr id="90" name="Ink 89">
                  <a:extLst>
                    <a:ext uri="{FF2B5EF4-FFF2-40B4-BE49-F238E27FC236}">
                      <a16:creationId xmlns:a16="http://schemas.microsoft.com/office/drawing/2014/main" id="{5F4FE0EF-3CF9-4AD6-87D8-25416BF3FC09}"/>
                    </a:ext>
                  </a:extLst>
                </p:cNvPr>
                <p:cNvPicPr/>
                <p:nvPr/>
              </p:nvPicPr>
              <p:blipFill>
                <a:blip r:embed="rId16"/>
                <a:stretch>
                  <a:fillRect/>
                </a:stretch>
              </p:blipFill>
              <p:spPr>
                <a:xfrm>
                  <a:off x="5334449" y="4747805"/>
                  <a:ext cx="19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5" name="Ink 94">
                  <a:extLst>
                    <a:ext uri="{FF2B5EF4-FFF2-40B4-BE49-F238E27FC236}">
                      <a16:creationId xmlns:a16="http://schemas.microsoft.com/office/drawing/2014/main" id="{4A1D6BDA-6B0B-415D-ABA1-7794DED52D49}"/>
                    </a:ext>
                  </a:extLst>
                </p14:cNvPr>
                <p14:cNvContentPartPr/>
                <p14:nvPr/>
              </p14:nvContentPartPr>
              <p14:xfrm>
                <a:off x="7774529" y="5234165"/>
                <a:ext cx="14400" cy="6120"/>
              </p14:xfrm>
            </p:contentPart>
          </mc:Choice>
          <mc:Fallback xmlns="">
            <p:pic>
              <p:nvPicPr>
                <p:cNvPr id="95" name="Ink 94">
                  <a:extLst>
                    <a:ext uri="{FF2B5EF4-FFF2-40B4-BE49-F238E27FC236}">
                      <a16:creationId xmlns:a16="http://schemas.microsoft.com/office/drawing/2014/main" id="{4A1D6BDA-6B0B-415D-ABA1-7794DED52D49}"/>
                    </a:ext>
                  </a:extLst>
                </p:cNvPr>
                <p:cNvPicPr/>
                <p:nvPr/>
              </p:nvPicPr>
              <p:blipFill>
                <a:blip r:embed="rId18"/>
                <a:stretch>
                  <a:fillRect/>
                </a:stretch>
              </p:blipFill>
              <p:spPr>
                <a:xfrm>
                  <a:off x="7765529" y="5225165"/>
                  <a:ext cx="32040" cy="23760"/>
                </a:xfrm>
                <a:prstGeom prst="rect">
                  <a:avLst/>
                </a:prstGeom>
              </p:spPr>
            </p:pic>
          </mc:Fallback>
        </mc:AlternateContent>
      </p:grpSp>
    </p:spTree>
    <p:extLst>
      <p:ext uri="{BB962C8B-B14F-4D97-AF65-F5344CB8AC3E}">
        <p14:creationId xmlns:p14="http://schemas.microsoft.com/office/powerpoint/2010/main" val="147502329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3B7E27E-9714-4102-9F11-D6C2362C76B9}"/>
              </a:ext>
            </a:extLst>
          </p:cNvPr>
          <p:cNvSpPr>
            <a:spLocks noGrp="1"/>
          </p:cNvSpPr>
          <p:nvPr>
            <p:ph type="title"/>
          </p:nvPr>
        </p:nvSpPr>
        <p:spPr>
          <a:xfrm>
            <a:off x="429383" y="321424"/>
            <a:ext cx="11333080" cy="742300"/>
          </a:xfrm>
        </p:spPr>
        <p:txBody>
          <a:bodyPr/>
          <a:lstStyle/>
          <a:p>
            <a:r>
              <a:rPr lang="en-GB">
                <a:solidFill>
                  <a:schemeClr val="tx1"/>
                </a:solidFill>
              </a:rPr>
              <a:t>Scenarios Menu | Enterprise SKUs</a:t>
            </a:r>
          </a:p>
        </p:txBody>
      </p:sp>
      <mc:AlternateContent xmlns:mc="http://schemas.openxmlformats.org/markup-compatibility/2006">
        <mc:Choice xmlns:psuz="http://schemas.microsoft.com/office/powerpoint/2016/summaryzoom" Requires="psuz">
          <p:graphicFrame>
            <p:nvGraphicFramePr>
              <p:cNvPr id="10" name="Summary Zoom 9">
                <a:extLst>
                  <a:ext uri="{FF2B5EF4-FFF2-40B4-BE49-F238E27FC236}">
                    <a16:creationId xmlns:a16="http://schemas.microsoft.com/office/drawing/2014/main" id="{4F113907-7516-4EAB-BB7A-3CE978572045}"/>
                  </a:ext>
                </a:extLst>
              </p:cNvPr>
              <p:cNvGraphicFramePr>
                <a:graphicFrameLocks noChangeAspect="1"/>
              </p:cNvGraphicFramePr>
              <p:nvPr>
                <p:extLst>
                  <p:ext uri="{D42A27DB-BD31-4B8C-83A1-F6EECF244321}">
                    <p14:modId xmlns:p14="http://schemas.microsoft.com/office/powerpoint/2010/main" val="2638514518"/>
                  </p:ext>
                </p:extLst>
              </p:nvPr>
            </p:nvGraphicFramePr>
            <p:xfrm>
              <a:off x="-77" y="594632"/>
              <a:ext cx="12192000" cy="6263368"/>
            </p:xfrm>
            <a:graphic>
              <a:graphicData uri="http://schemas.microsoft.com/office/powerpoint/2016/summaryzoom">
                <psuz:summaryZm>
                  <psuz:summaryZmObj sectionId="{13AB58E3-1D3E-4E44-A4B8-04A61CFEBE08}">
                    <psuz:zmPr id="{4697B590-549B-4CB4-A956-69D56F888336}" transitionDur="1000">
                      <p166:blipFill xmlns:p166="http://schemas.microsoft.com/office/powerpoint/2016/6/main">
                        <a:blip r:embed="rId2"/>
                        <a:stretch>
                          <a:fillRect/>
                        </a:stretch>
                      </p166:blipFill>
                      <p166:spPr xmlns:p166="http://schemas.microsoft.com/office/powerpoint/2016/6/main">
                        <a:xfrm>
                          <a:off x="472440" y="1005704"/>
                          <a:ext cx="3657600" cy="2057400"/>
                        </a:xfrm>
                        <a:prstGeom prst="rect">
                          <a:avLst/>
                        </a:prstGeom>
                        <a:ln w="3175">
                          <a:solidFill>
                            <a:prstClr val="ltGray"/>
                          </a:solidFill>
                        </a:ln>
                      </p166:spPr>
                    </psuz:zmPr>
                  </psuz:summaryZmObj>
                  <psuz:summaryZmObj sectionId="{45408F44-1CAC-4AA9-8151-251A9C9A9CA5}">
                    <psuz:zmPr id="{3D0774FE-DFBE-4E1B-BF84-D832E73B5DF1}" transitionDur="1000">
                      <p166:blipFill xmlns:p166="http://schemas.microsoft.com/office/powerpoint/2016/6/main">
                        <a:blip r:embed="rId3"/>
                        <a:stretch>
                          <a:fillRect/>
                        </a:stretch>
                      </p166:blipFill>
                      <p166:spPr xmlns:p166="http://schemas.microsoft.com/office/powerpoint/2016/6/main">
                        <a:xfrm>
                          <a:off x="4267200" y="1005704"/>
                          <a:ext cx="3657600" cy="2057400"/>
                        </a:xfrm>
                        <a:prstGeom prst="rect">
                          <a:avLst/>
                        </a:prstGeom>
                        <a:ln w="3175">
                          <a:solidFill>
                            <a:prstClr val="ltGray"/>
                          </a:solidFill>
                        </a:ln>
                      </p166:spPr>
                    </psuz:zmPr>
                  </psuz:summaryZmObj>
                  <psuz:summaryZmObj sectionId="{484D7FBA-F958-4F5E-93CE-093CDEBAAD58}">
                    <psuz:zmPr id="{CCD9775A-D407-4A54-9090-1288C0471525}" transitionDur="1000">
                      <p166:blipFill xmlns:p166="http://schemas.microsoft.com/office/powerpoint/2016/6/main">
                        <a:blip r:embed="rId4"/>
                        <a:stretch>
                          <a:fillRect/>
                        </a:stretch>
                      </p166:blipFill>
                      <p166:spPr xmlns:p166="http://schemas.microsoft.com/office/powerpoint/2016/6/main">
                        <a:xfrm>
                          <a:off x="8061960" y="1005704"/>
                          <a:ext cx="3657600" cy="2057400"/>
                        </a:xfrm>
                        <a:prstGeom prst="rect">
                          <a:avLst/>
                        </a:prstGeom>
                        <a:ln w="3175">
                          <a:solidFill>
                            <a:prstClr val="ltGray"/>
                          </a:solidFill>
                        </a:ln>
                      </p166:spPr>
                    </psuz:zmPr>
                  </psuz:summaryZmObj>
                  <psuz:summaryZmObj sectionId="{D5FD2F40-43EF-4D3C-B340-87D07E850F6B}">
                    <psuz:zmPr id="{0DAAF3AB-F6B3-4469-9682-4CE76FEBB57F}" transitionDur="1000">
                      <p166:blipFill xmlns:p166="http://schemas.microsoft.com/office/powerpoint/2016/6/main">
                        <a:blip r:embed="rId5"/>
                        <a:stretch>
                          <a:fillRect/>
                        </a:stretch>
                      </p166:blipFill>
                      <p166:spPr xmlns:p166="http://schemas.microsoft.com/office/powerpoint/2016/6/main">
                        <a:xfrm>
                          <a:off x="472440" y="3200264"/>
                          <a:ext cx="3657600" cy="2057400"/>
                        </a:xfrm>
                        <a:prstGeom prst="rect">
                          <a:avLst/>
                        </a:prstGeom>
                        <a:ln w="3175">
                          <a:solidFill>
                            <a:prstClr val="ltGray"/>
                          </a:solidFill>
                        </a:ln>
                      </p166:spPr>
                    </psuz:zmPr>
                  </psuz:summaryZmObj>
                  <psuz:summaryZmObj sectionId="{81354E18-E417-445E-AC7A-159C8F77BCB3}">
                    <psuz:zmPr id="{5D2A58E5-3370-470C-8FC1-94E43695A8FF}" transitionDur="1000">
                      <p166:blipFill xmlns:p166="http://schemas.microsoft.com/office/powerpoint/2016/6/main">
                        <a:blip r:embed="rId6"/>
                        <a:stretch>
                          <a:fillRect/>
                        </a:stretch>
                      </p166:blipFill>
                      <p166:spPr xmlns:p166="http://schemas.microsoft.com/office/powerpoint/2016/6/main">
                        <a:xfrm>
                          <a:off x="4267200" y="3200264"/>
                          <a:ext cx="3657600" cy="2057400"/>
                        </a:xfrm>
                        <a:prstGeom prst="rect">
                          <a:avLst/>
                        </a:prstGeom>
                        <a:ln w="3175">
                          <a:solidFill>
                            <a:prstClr val="ltGray"/>
                          </a:solidFill>
                        </a:ln>
                      </p166:spPr>
                    </psuz:zmPr>
                  </psuz:summaryZmObj>
                  <psuz:summaryZmObj sectionId="{4C874E0A-6141-4A73-8465-78ED5D1FC911}">
                    <psuz:zmPr id="{6E2B0548-E382-4FA5-9148-9E0CE1F3E0BC}" transitionDur="1000">
                      <p166:blipFill xmlns:p166="http://schemas.microsoft.com/office/powerpoint/2016/6/main">
                        <a:blip r:embed="rId7"/>
                        <a:stretch>
                          <a:fillRect/>
                        </a:stretch>
                      </p166:blipFill>
                      <p166:spPr xmlns:p166="http://schemas.microsoft.com/office/powerpoint/2016/6/main">
                        <a:xfrm>
                          <a:off x="8061960" y="3200264"/>
                          <a:ext cx="3657600" cy="2057400"/>
                        </a:xfrm>
                        <a:prstGeom prst="rect">
                          <a:avLst/>
                        </a:prstGeom>
                        <a:ln w="3175">
                          <a:solidFill>
                            <a:prstClr val="ltGray"/>
                          </a:solidFill>
                        </a:ln>
                      </p166:spPr>
                    </psuz:zmPr>
                  </psuz:summaryZmObj>
                  <psuz:gridLayout/>
                </psuz:summaryZm>
              </a:graphicData>
            </a:graphic>
          </p:graphicFrame>
        </mc:Choice>
        <mc:Fallback>
          <p:grpSp>
            <p:nvGrpSpPr>
              <p:cNvPr id="10" name="Summary Zoom 9">
                <a:extLst>
                  <a:ext uri="{FF2B5EF4-FFF2-40B4-BE49-F238E27FC236}">
                    <a16:creationId xmlns:a16="http://schemas.microsoft.com/office/drawing/2014/main" id="{4F113907-7516-4EAB-BB7A-3CE978572045}"/>
                  </a:ext>
                </a:extLst>
              </p:cNvPr>
              <p:cNvGrpSpPr>
                <a:grpSpLocks noGrp="1" noUngrp="1" noRot="1" noChangeAspect="1" noMove="1" noResize="1"/>
              </p:cNvGrpSpPr>
              <p:nvPr/>
            </p:nvGrpSpPr>
            <p:grpSpPr>
              <a:xfrm>
                <a:off x="-77" y="594632"/>
                <a:ext cx="12192000" cy="6263368"/>
                <a:chOff x="-77" y="594632"/>
                <a:chExt cx="12192000" cy="6263368"/>
              </a:xfrm>
            </p:grpSpPr>
            <p:pic>
              <p:nvPicPr>
                <p:cNvPr id="2" name="Imagen 2">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472363" y="1600336"/>
                  <a:ext cx="3657600" cy="2057400"/>
                </a:xfrm>
                <a:prstGeom prst="rect">
                  <a:avLst/>
                </a:prstGeom>
                <a:ln w="3175">
                  <a:solidFill>
                    <a:prstClr val="ltGray"/>
                  </a:solidFill>
                </a:ln>
              </p:spPr>
            </p:pic>
            <p:pic>
              <p:nvPicPr>
                <p:cNvPr id="3" name="Imagen 3">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267123" y="1600336"/>
                  <a:ext cx="3657600" cy="2057400"/>
                </a:xfrm>
                <a:prstGeom prst="rect">
                  <a:avLst/>
                </a:prstGeom>
                <a:ln w="3175">
                  <a:solidFill>
                    <a:prstClr val="ltGray"/>
                  </a:solidFill>
                </a:ln>
              </p:spPr>
            </p:pic>
            <p:pic>
              <p:nvPicPr>
                <p:cNvPr id="4" name="Imagen 4">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8061883" y="1600336"/>
                  <a:ext cx="3657600" cy="2057400"/>
                </a:xfrm>
                <a:prstGeom prst="rect">
                  <a:avLst/>
                </a:prstGeom>
                <a:ln w="3175">
                  <a:solidFill>
                    <a:prstClr val="ltGray"/>
                  </a:solidFill>
                </a:ln>
              </p:spPr>
            </p:pic>
            <p:pic>
              <p:nvPicPr>
                <p:cNvPr id="5" name="Imagen 5">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72363" y="3794896"/>
                  <a:ext cx="3657600" cy="2057400"/>
                </a:xfrm>
                <a:prstGeom prst="rect">
                  <a:avLst/>
                </a:prstGeom>
                <a:ln w="3175">
                  <a:solidFill>
                    <a:prstClr val="ltGray"/>
                  </a:solidFill>
                </a:ln>
              </p:spPr>
            </p:pic>
            <p:pic>
              <p:nvPicPr>
                <p:cNvPr id="6" name="Imagen 6">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267123" y="3794896"/>
                  <a:ext cx="3657600" cy="2057400"/>
                </a:xfrm>
                <a:prstGeom prst="rect">
                  <a:avLst/>
                </a:prstGeom>
                <a:ln w="3175">
                  <a:solidFill>
                    <a:prstClr val="ltGray"/>
                  </a:solidFill>
                </a:ln>
              </p:spPr>
            </p:pic>
            <p:pic>
              <p:nvPicPr>
                <p:cNvPr id="7" name="Imagen 7">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8061883" y="3794896"/>
                  <a:ext cx="3657600" cy="2057400"/>
                </a:xfrm>
                <a:prstGeom prst="rect">
                  <a:avLst/>
                </a:prstGeom>
                <a:ln w="3175">
                  <a:solidFill>
                    <a:prstClr val="ltGray"/>
                  </a:solidFill>
                </a:ln>
              </p:spPr>
            </p:pic>
          </p:grpSp>
        </mc:Fallback>
      </mc:AlternateContent>
      <p:sp>
        <p:nvSpPr>
          <p:cNvPr id="13" name="TextBox 12">
            <a:extLst>
              <a:ext uri="{FF2B5EF4-FFF2-40B4-BE49-F238E27FC236}">
                <a16:creationId xmlns:a16="http://schemas.microsoft.com/office/drawing/2014/main" id="{2C146198-CA04-4094-814B-3A8C3FC64AD8}"/>
              </a:ext>
            </a:extLst>
          </p:cNvPr>
          <p:cNvSpPr txBox="1"/>
          <p:nvPr/>
        </p:nvSpPr>
        <p:spPr>
          <a:xfrm>
            <a:off x="261258" y="819041"/>
            <a:ext cx="1794594" cy="4893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400" b="0" i="1" u="none" strike="noStrike" kern="1200" cap="none" spc="0" normalizeH="0" baseline="0" noProof="0">
                <a:ln>
                  <a:noFill/>
                </a:ln>
                <a:solidFill>
                  <a:srgbClr val="FFFFFF">
                    <a:lumMod val="65000"/>
                  </a:srgbClr>
                </a:solidFill>
                <a:effectLst/>
                <a:uLnTx/>
                <a:uFillTx/>
                <a:latin typeface="Segoe UI"/>
                <a:ea typeface="+mn-ea"/>
                <a:cs typeface="+mn-cs"/>
              </a:rPr>
              <a:t>Click to drill down</a:t>
            </a:r>
          </a:p>
        </p:txBody>
      </p:sp>
    </p:spTree>
    <p:extLst>
      <p:ext uri="{BB962C8B-B14F-4D97-AF65-F5344CB8AC3E}">
        <p14:creationId xmlns:p14="http://schemas.microsoft.com/office/powerpoint/2010/main" val="28722363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Exchange Online</a:t>
            </a:r>
            <a:br>
              <a:rPr lang="en-GB" sz="4000"/>
            </a:br>
            <a:br>
              <a:rPr lang="en-GB" sz="4000"/>
            </a:br>
            <a:br>
              <a:rPr lang="en-GB" sz="4000"/>
            </a:br>
            <a:r>
              <a:rPr lang="en-GB" sz="4000">
                <a:latin typeface="+mn-lt"/>
              </a:rPr>
              <a:t>to </a:t>
            </a:r>
            <a:r>
              <a:rPr lang="en-GB" sz="4000">
                <a:solidFill>
                  <a:schemeClr val="accent1"/>
                </a:solidFill>
              </a:rPr>
              <a:t>Office 365 E1</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0"/>
            <a:ext cx="9401560" cy="945435"/>
          </a:xfrm>
        </p:spPr>
        <p:txBody>
          <a:bodyPr/>
          <a:lstStyle/>
          <a:p>
            <a:r>
              <a:rPr lang="en-GB" sz="1800"/>
              <a:t>Scenario 1</a:t>
            </a:r>
          </a:p>
        </p:txBody>
      </p:sp>
      <p:pic>
        <p:nvPicPr>
          <p:cNvPr id="6" name="Picture 5" descr="A picture containing clock&#10;&#10;Description automatically generated">
            <a:extLst>
              <a:ext uri="{FF2B5EF4-FFF2-40B4-BE49-F238E27FC236}">
                <a16:creationId xmlns:a16="http://schemas.microsoft.com/office/drawing/2014/main" id="{7BB99491-50DB-487F-8D03-D41083D78FDD}"/>
              </a:ext>
            </a:extLst>
          </p:cNvPr>
          <p:cNvPicPr>
            <a:picLocks noChangeAspect="1"/>
          </p:cNvPicPr>
          <p:nvPr/>
        </p:nvPicPr>
        <p:blipFill>
          <a:blip r:embed="rId2"/>
          <a:stretch>
            <a:fillRect/>
          </a:stretch>
        </p:blipFill>
        <p:spPr>
          <a:xfrm>
            <a:off x="288802" y="4647957"/>
            <a:ext cx="677664" cy="677664"/>
          </a:xfrm>
          <a:prstGeom prst="rect">
            <a:avLst/>
          </a:prstGeom>
          <a:ln>
            <a:noFill/>
            <a:prstDash val="dash"/>
          </a:ln>
        </p:spPr>
      </p:pic>
      <p:pic>
        <p:nvPicPr>
          <p:cNvPr id="7" name="Picture 6" descr="A picture containing clock&#10;&#10;Description automatically generated">
            <a:extLst>
              <a:ext uri="{FF2B5EF4-FFF2-40B4-BE49-F238E27FC236}">
                <a16:creationId xmlns:a16="http://schemas.microsoft.com/office/drawing/2014/main" id="{104A1D4B-7899-421B-BBB2-E82C6C70D263}"/>
              </a:ext>
            </a:extLst>
          </p:cNvPr>
          <p:cNvPicPr>
            <a:picLocks noChangeAspect="1"/>
          </p:cNvPicPr>
          <p:nvPr/>
        </p:nvPicPr>
        <p:blipFill>
          <a:blip r:embed="rId3"/>
          <a:stretch>
            <a:fillRect/>
          </a:stretch>
        </p:blipFill>
        <p:spPr>
          <a:xfrm>
            <a:off x="847819" y="4647957"/>
            <a:ext cx="677664" cy="677664"/>
          </a:xfrm>
          <a:prstGeom prst="rect">
            <a:avLst/>
          </a:prstGeom>
        </p:spPr>
      </p:pic>
      <p:pic>
        <p:nvPicPr>
          <p:cNvPr id="8" name="Picture 7" descr="A close up of a logo&#10;&#10;Description automatically generated">
            <a:extLst>
              <a:ext uri="{FF2B5EF4-FFF2-40B4-BE49-F238E27FC236}">
                <a16:creationId xmlns:a16="http://schemas.microsoft.com/office/drawing/2014/main" id="{A8AEFC7F-8ACE-4BC0-B677-FEAF24CF1468}"/>
              </a:ext>
            </a:extLst>
          </p:cNvPr>
          <p:cNvPicPr>
            <a:picLocks noChangeAspect="1"/>
          </p:cNvPicPr>
          <p:nvPr/>
        </p:nvPicPr>
        <p:blipFill>
          <a:blip r:embed="rId4"/>
          <a:stretch>
            <a:fillRect/>
          </a:stretch>
        </p:blipFill>
        <p:spPr>
          <a:xfrm>
            <a:off x="3858682" y="4658005"/>
            <a:ext cx="677664" cy="677664"/>
          </a:xfrm>
          <a:prstGeom prst="rect">
            <a:avLst/>
          </a:prstGeom>
        </p:spPr>
      </p:pic>
      <p:pic>
        <p:nvPicPr>
          <p:cNvPr id="9" name="Picture 8" descr="A close up of a logo&#10;&#10;Description automatically generated">
            <a:extLst>
              <a:ext uri="{FF2B5EF4-FFF2-40B4-BE49-F238E27FC236}">
                <a16:creationId xmlns:a16="http://schemas.microsoft.com/office/drawing/2014/main" id="{78CBF084-7286-4852-9274-30B3051BF219}"/>
              </a:ext>
            </a:extLst>
          </p:cNvPr>
          <p:cNvPicPr>
            <a:picLocks noChangeAspect="1"/>
          </p:cNvPicPr>
          <p:nvPr/>
        </p:nvPicPr>
        <p:blipFill>
          <a:blip r:embed="rId5"/>
          <a:stretch>
            <a:fillRect/>
          </a:stretch>
        </p:blipFill>
        <p:spPr>
          <a:xfrm>
            <a:off x="1406837" y="4647957"/>
            <a:ext cx="677664" cy="677664"/>
          </a:xfrm>
          <a:prstGeom prst="rect">
            <a:avLst/>
          </a:prstGeom>
        </p:spPr>
      </p:pic>
      <p:sp>
        <p:nvSpPr>
          <p:cNvPr id="10" name="TextBox 9">
            <a:extLst>
              <a:ext uri="{FF2B5EF4-FFF2-40B4-BE49-F238E27FC236}">
                <a16:creationId xmlns:a16="http://schemas.microsoft.com/office/drawing/2014/main" id="{8FDB090E-A884-48A2-A6C1-E421F7700413}"/>
              </a:ext>
            </a:extLst>
          </p:cNvPr>
          <p:cNvSpPr txBox="1"/>
          <p:nvPr/>
        </p:nvSpPr>
        <p:spPr>
          <a:xfrm>
            <a:off x="372870"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1" name="TextBox 10">
            <a:extLst>
              <a:ext uri="{FF2B5EF4-FFF2-40B4-BE49-F238E27FC236}">
                <a16:creationId xmlns:a16="http://schemas.microsoft.com/office/drawing/2014/main" id="{3B77B41B-3A49-40C3-9C7D-0DEBB2E6B172}"/>
              </a:ext>
            </a:extLst>
          </p:cNvPr>
          <p:cNvSpPr txBox="1"/>
          <p:nvPr/>
        </p:nvSpPr>
        <p:spPr>
          <a:xfrm>
            <a:off x="915414"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2" name="TextBox 11">
            <a:extLst>
              <a:ext uri="{FF2B5EF4-FFF2-40B4-BE49-F238E27FC236}">
                <a16:creationId xmlns:a16="http://schemas.microsoft.com/office/drawing/2014/main" id="{56D00352-07C8-4ECC-AE86-DFAECCB4629F}"/>
              </a:ext>
            </a:extLst>
          </p:cNvPr>
          <p:cNvSpPr txBox="1"/>
          <p:nvPr/>
        </p:nvSpPr>
        <p:spPr>
          <a:xfrm>
            <a:off x="1474454"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3" name="TextBox 12">
            <a:extLst>
              <a:ext uri="{FF2B5EF4-FFF2-40B4-BE49-F238E27FC236}">
                <a16:creationId xmlns:a16="http://schemas.microsoft.com/office/drawing/2014/main" id="{430623C0-E871-4F16-8599-DE0091760372}"/>
              </a:ext>
            </a:extLst>
          </p:cNvPr>
          <p:cNvSpPr txBox="1"/>
          <p:nvPr/>
        </p:nvSpPr>
        <p:spPr>
          <a:xfrm>
            <a:off x="392632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pic>
        <p:nvPicPr>
          <p:cNvPr id="14" name="Picture 12" descr="See the source image">
            <a:extLst>
              <a:ext uri="{FF2B5EF4-FFF2-40B4-BE49-F238E27FC236}">
                <a16:creationId xmlns:a16="http://schemas.microsoft.com/office/drawing/2014/main" id="{F86F10D4-C1A8-41CA-BFA5-8F30A8ED72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0386" y="4831747"/>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82FE9F-989D-416F-8E19-CD3F048F4C4F}"/>
              </a:ext>
            </a:extLst>
          </p:cNvPr>
          <p:cNvSpPr txBox="1"/>
          <p:nvPr/>
        </p:nvSpPr>
        <p:spPr>
          <a:xfrm>
            <a:off x="2097897" y="5167321"/>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24" name="Picture 8" descr="See the source image">
            <a:extLst>
              <a:ext uri="{FF2B5EF4-FFF2-40B4-BE49-F238E27FC236}">
                <a16:creationId xmlns:a16="http://schemas.microsoft.com/office/drawing/2014/main" id="{1A1FF603-744C-4C3B-995C-90794B29C6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250" r="27713"/>
          <a:stretch/>
        </p:blipFill>
        <p:spPr bwMode="auto">
          <a:xfrm>
            <a:off x="2697163" y="4791760"/>
            <a:ext cx="311432" cy="41766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44F131-1FF9-496F-A672-DC64F7279026}"/>
              </a:ext>
            </a:extLst>
          </p:cNvPr>
          <p:cNvSpPr txBox="1"/>
          <p:nvPr/>
        </p:nvSpPr>
        <p:spPr>
          <a:xfrm>
            <a:off x="2563467" y="5221933"/>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30" name="Picture 29" descr="A picture containing clock&#10;&#10;Description automatically generated">
            <a:extLst>
              <a:ext uri="{FF2B5EF4-FFF2-40B4-BE49-F238E27FC236}">
                <a16:creationId xmlns:a16="http://schemas.microsoft.com/office/drawing/2014/main" id="{4148A9B8-245E-4757-9000-7DBE04E489A4}"/>
              </a:ext>
            </a:extLst>
          </p:cNvPr>
          <p:cNvPicPr>
            <a:picLocks noChangeAspect="1"/>
          </p:cNvPicPr>
          <p:nvPr/>
        </p:nvPicPr>
        <p:blipFill>
          <a:blip r:embed="rId2"/>
          <a:stretch>
            <a:fillRect/>
          </a:stretch>
        </p:blipFill>
        <p:spPr>
          <a:xfrm>
            <a:off x="288802" y="2947345"/>
            <a:ext cx="677664" cy="677664"/>
          </a:xfrm>
          <a:prstGeom prst="rect">
            <a:avLst/>
          </a:prstGeom>
          <a:ln>
            <a:noFill/>
            <a:prstDash val="dash"/>
          </a:ln>
        </p:spPr>
      </p:pic>
      <p:sp>
        <p:nvSpPr>
          <p:cNvPr id="32" name="TextBox 31">
            <a:extLst>
              <a:ext uri="{FF2B5EF4-FFF2-40B4-BE49-F238E27FC236}">
                <a16:creationId xmlns:a16="http://schemas.microsoft.com/office/drawing/2014/main" id="{691A1B37-7EB1-4EB1-9452-5B84F25B04B3}"/>
              </a:ext>
            </a:extLst>
          </p:cNvPr>
          <p:cNvSpPr txBox="1"/>
          <p:nvPr/>
        </p:nvSpPr>
        <p:spPr>
          <a:xfrm>
            <a:off x="372870" y="351322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grpSp>
        <p:nvGrpSpPr>
          <p:cNvPr id="29" name="Group 28">
            <a:extLst>
              <a:ext uri="{FF2B5EF4-FFF2-40B4-BE49-F238E27FC236}">
                <a16:creationId xmlns:a16="http://schemas.microsoft.com/office/drawing/2014/main" id="{7BD4A592-F7C5-4993-A7C3-A16228D586F1}"/>
              </a:ext>
            </a:extLst>
          </p:cNvPr>
          <p:cNvGrpSpPr/>
          <p:nvPr/>
        </p:nvGrpSpPr>
        <p:grpSpPr>
          <a:xfrm>
            <a:off x="8824686" y="-20712"/>
            <a:ext cx="3380745" cy="3921664"/>
            <a:chOff x="8824686" y="-20712"/>
            <a:chExt cx="3380745" cy="3921664"/>
          </a:xfrm>
        </p:grpSpPr>
        <p:sp>
          <p:nvSpPr>
            <p:cNvPr id="31" name="Isosceles Triangle 30">
              <a:extLst>
                <a:ext uri="{FF2B5EF4-FFF2-40B4-BE49-F238E27FC236}">
                  <a16:creationId xmlns:a16="http://schemas.microsoft.com/office/drawing/2014/main" id="{EA4FC986-3F83-48B6-BF87-1CF9745E6F8D}"/>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Isosceles Triangle 32">
              <a:extLst>
                <a:ext uri="{FF2B5EF4-FFF2-40B4-BE49-F238E27FC236}">
                  <a16:creationId xmlns:a16="http://schemas.microsoft.com/office/drawing/2014/main" id="{7A93DD2C-92F1-4128-BECF-306E2B006703}"/>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A7218591-B011-430B-BFCE-EDFC4B1DE24A}"/>
              </a:ext>
            </a:extLst>
          </p:cNvPr>
          <p:cNvGrpSpPr/>
          <p:nvPr/>
        </p:nvGrpSpPr>
        <p:grpSpPr>
          <a:xfrm>
            <a:off x="3274696" y="4804116"/>
            <a:ext cx="419329" cy="413798"/>
            <a:chOff x="6476801" y="488780"/>
            <a:chExt cx="963217" cy="950515"/>
          </a:xfrm>
        </p:grpSpPr>
        <p:pic>
          <p:nvPicPr>
            <p:cNvPr id="28" name="Picture 27">
              <a:extLst>
                <a:ext uri="{FF2B5EF4-FFF2-40B4-BE49-F238E27FC236}">
                  <a16:creationId xmlns:a16="http://schemas.microsoft.com/office/drawing/2014/main" id="{6F16016F-3F35-42AB-9505-40EA52A723A1}"/>
                </a:ext>
              </a:extLst>
            </p:cNvPr>
            <p:cNvPicPr>
              <a:picLocks noChangeAspect="1"/>
            </p:cNvPicPr>
            <p:nvPr/>
          </p:nvPicPr>
          <p:blipFill rotWithShape="1">
            <a:blip r:embed="rId8"/>
            <a:srcRect l="60866" r="30240"/>
            <a:stretch/>
          </p:blipFill>
          <p:spPr>
            <a:xfrm>
              <a:off x="6476801" y="488780"/>
              <a:ext cx="725503" cy="604547"/>
            </a:xfrm>
            <a:prstGeom prst="rect">
              <a:avLst/>
            </a:prstGeom>
          </p:spPr>
        </p:pic>
        <p:pic>
          <p:nvPicPr>
            <p:cNvPr id="34" name="Picture 33">
              <a:extLst>
                <a:ext uri="{FF2B5EF4-FFF2-40B4-BE49-F238E27FC236}">
                  <a16:creationId xmlns:a16="http://schemas.microsoft.com/office/drawing/2014/main" id="{5C32CCBE-C6A2-4D84-BA7A-827A55B24789}"/>
                </a:ext>
              </a:extLst>
            </p:cNvPr>
            <p:cNvPicPr>
              <a:picLocks noChangeAspect="1"/>
            </p:cNvPicPr>
            <p:nvPr/>
          </p:nvPicPr>
          <p:blipFill rotWithShape="1">
            <a:blip r:embed="rId8"/>
            <a:srcRect l="-102" r="92030"/>
            <a:stretch/>
          </p:blipFill>
          <p:spPr>
            <a:xfrm>
              <a:off x="6812406" y="863128"/>
              <a:ext cx="627612" cy="576167"/>
            </a:xfrm>
            <a:prstGeom prst="diamond">
              <a:avLst/>
            </a:prstGeom>
          </p:spPr>
        </p:pic>
      </p:grpSp>
      <p:sp>
        <p:nvSpPr>
          <p:cNvPr id="35" name="TextBox 34">
            <a:extLst>
              <a:ext uri="{FF2B5EF4-FFF2-40B4-BE49-F238E27FC236}">
                <a16:creationId xmlns:a16="http://schemas.microsoft.com/office/drawing/2014/main" id="{8192FEB9-CB99-4515-B29C-7B2B19E7BB15}"/>
              </a:ext>
            </a:extLst>
          </p:cNvPr>
          <p:cNvSpPr txBox="1"/>
          <p:nvPr/>
        </p:nvSpPr>
        <p:spPr>
          <a:xfrm>
            <a:off x="3075444" y="5223855"/>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3" name="Picture 2">
            <a:extLst>
              <a:ext uri="{FF2B5EF4-FFF2-40B4-BE49-F238E27FC236}">
                <a16:creationId xmlns:a16="http://schemas.microsoft.com/office/drawing/2014/main" id="{0AB46534-D83E-4F7B-900D-C7EF9BB911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6969" y="4742948"/>
            <a:ext cx="365457" cy="365457"/>
          </a:xfrm>
          <a:prstGeom prst="rect">
            <a:avLst/>
          </a:prstGeom>
        </p:spPr>
      </p:pic>
      <p:sp>
        <p:nvSpPr>
          <p:cNvPr id="5" name="TextBox 4">
            <a:extLst>
              <a:ext uri="{FF2B5EF4-FFF2-40B4-BE49-F238E27FC236}">
                <a16:creationId xmlns:a16="http://schemas.microsoft.com/office/drawing/2014/main" id="{AB78F14A-9D6F-4C99-84D3-B54C7227DA6C}"/>
              </a:ext>
            </a:extLst>
          </p:cNvPr>
          <p:cNvSpPr txBox="1"/>
          <p:nvPr/>
        </p:nvSpPr>
        <p:spPr>
          <a:xfrm>
            <a:off x="5495805" y="5241287"/>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16" name="Picture 15">
            <a:extLst>
              <a:ext uri="{FF2B5EF4-FFF2-40B4-BE49-F238E27FC236}">
                <a16:creationId xmlns:a16="http://schemas.microsoft.com/office/drawing/2014/main" id="{B19172B1-D51E-4526-87AE-D26306538F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1154" y="4916322"/>
            <a:ext cx="347920" cy="347920"/>
          </a:xfrm>
          <a:prstGeom prst="rect">
            <a:avLst/>
          </a:prstGeom>
        </p:spPr>
      </p:pic>
      <p:pic>
        <p:nvPicPr>
          <p:cNvPr id="18" name="Picture 17">
            <a:extLst>
              <a:ext uri="{FF2B5EF4-FFF2-40B4-BE49-F238E27FC236}">
                <a16:creationId xmlns:a16="http://schemas.microsoft.com/office/drawing/2014/main" id="{8AF7B748-92B2-491C-89DF-74D8F088EB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35748" y="4791291"/>
            <a:ext cx="457200" cy="457200"/>
          </a:xfrm>
          <a:prstGeom prst="rect">
            <a:avLst/>
          </a:prstGeom>
        </p:spPr>
      </p:pic>
      <p:sp>
        <p:nvSpPr>
          <p:cNvPr id="19" name="TextBox 18">
            <a:extLst>
              <a:ext uri="{FF2B5EF4-FFF2-40B4-BE49-F238E27FC236}">
                <a16:creationId xmlns:a16="http://schemas.microsoft.com/office/drawing/2014/main" id="{625E2BC8-9073-48B0-8F65-29435D27BCA9}"/>
              </a:ext>
            </a:extLst>
          </p:cNvPr>
          <p:cNvSpPr txBox="1"/>
          <p:nvPr/>
        </p:nvSpPr>
        <p:spPr>
          <a:xfrm>
            <a:off x="5994919" y="5250445"/>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20" name="Picture 19">
            <a:extLst>
              <a:ext uri="{FF2B5EF4-FFF2-40B4-BE49-F238E27FC236}">
                <a16:creationId xmlns:a16="http://schemas.microsoft.com/office/drawing/2014/main" id="{6043178A-1421-4EAA-A3CF-64FA95A44E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63829" y="4783645"/>
            <a:ext cx="463442" cy="463442"/>
          </a:xfrm>
          <a:prstGeom prst="rect">
            <a:avLst/>
          </a:prstGeom>
        </p:spPr>
      </p:pic>
      <p:sp>
        <p:nvSpPr>
          <p:cNvPr id="21" name="TextBox 20">
            <a:extLst>
              <a:ext uri="{FF2B5EF4-FFF2-40B4-BE49-F238E27FC236}">
                <a16:creationId xmlns:a16="http://schemas.microsoft.com/office/drawing/2014/main" id="{62170688-5E6B-4098-BB0D-B6F985CE1A03}"/>
              </a:ext>
            </a:extLst>
          </p:cNvPr>
          <p:cNvSpPr txBox="1"/>
          <p:nvPr/>
        </p:nvSpPr>
        <p:spPr>
          <a:xfrm>
            <a:off x="6439985" y="5256456"/>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grpSp>
        <p:nvGrpSpPr>
          <p:cNvPr id="36" name="Group 61">
            <a:extLst>
              <a:ext uri="{FF2B5EF4-FFF2-40B4-BE49-F238E27FC236}">
                <a16:creationId xmlns:a16="http://schemas.microsoft.com/office/drawing/2014/main" id="{A51185D4-EBF2-4CA5-9360-3A18BD024DC5}"/>
              </a:ext>
            </a:extLst>
          </p:cNvPr>
          <p:cNvGrpSpPr/>
          <p:nvPr/>
        </p:nvGrpSpPr>
        <p:grpSpPr>
          <a:xfrm>
            <a:off x="4570340" y="4599757"/>
            <a:ext cx="742572" cy="704875"/>
            <a:chOff x="4290987" y="1019049"/>
            <a:chExt cx="1055213" cy="970364"/>
          </a:xfrm>
        </p:grpSpPr>
        <p:pic>
          <p:nvPicPr>
            <p:cNvPr id="37" name="Picture 62" descr="A picture containing clock&#10;&#10;Description automatically generated">
              <a:extLst>
                <a:ext uri="{FF2B5EF4-FFF2-40B4-BE49-F238E27FC236}">
                  <a16:creationId xmlns:a16="http://schemas.microsoft.com/office/drawing/2014/main" id="{443FE0EB-CEBB-42DC-8DC7-00805591755C}"/>
                </a:ext>
              </a:extLst>
            </p:cNvPr>
            <p:cNvPicPr>
              <a:picLocks noChangeAspect="1"/>
            </p:cNvPicPr>
            <p:nvPr/>
          </p:nvPicPr>
          <p:blipFill>
            <a:blip r:embed="rId13"/>
            <a:stretch>
              <a:fillRect/>
            </a:stretch>
          </p:blipFill>
          <p:spPr>
            <a:xfrm>
              <a:off x="4668536" y="1311749"/>
              <a:ext cx="677664" cy="677664"/>
            </a:xfrm>
            <a:prstGeom prst="rect">
              <a:avLst/>
            </a:prstGeom>
          </p:spPr>
        </p:pic>
        <p:pic>
          <p:nvPicPr>
            <p:cNvPr id="38" name="Picture 63" descr="A close up of a logo&#10;&#10;Description automatically generated">
              <a:extLst>
                <a:ext uri="{FF2B5EF4-FFF2-40B4-BE49-F238E27FC236}">
                  <a16:creationId xmlns:a16="http://schemas.microsoft.com/office/drawing/2014/main" id="{0218CB5F-E86A-4B26-9B28-938A5EB8611A}"/>
                </a:ext>
              </a:extLst>
            </p:cNvPr>
            <p:cNvPicPr>
              <a:picLocks noChangeAspect="1"/>
            </p:cNvPicPr>
            <p:nvPr/>
          </p:nvPicPr>
          <p:blipFill>
            <a:blip r:embed="rId14"/>
            <a:stretch>
              <a:fillRect/>
            </a:stretch>
          </p:blipFill>
          <p:spPr>
            <a:xfrm>
              <a:off x="4501203" y="1019049"/>
              <a:ext cx="677664" cy="677664"/>
            </a:xfrm>
            <a:prstGeom prst="rect">
              <a:avLst/>
            </a:prstGeom>
          </p:spPr>
        </p:pic>
        <p:pic>
          <p:nvPicPr>
            <p:cNvPr id="39" name="Picture 64" descr="A picture containing clock&#10;&#10;Description automatically generated">
              <a:extLst>
                <a:ext uri="{FF2B5EF4-FFF2-40B4-BE49-F238E27FC236}">
                  <a16:creationId xmlns:a16="http://schemas.microsoft.com/office/drawing/2014/main" id="{6838AE01-9473-4759-97E0-951D1022F2C6}"/>
                </a:ext>
              </a:extLst>
            </p:cNvPr>
            <p:cNvPicPr>
              <a:picLocks noChangeAspect="1"/>
            </p:cNvPicPr>
            <p:nvPr/>
          </p:nvPicPr>
          <p:blipFill>
            <a:blip r:embed="rId15"/>
            <a:stretch>
              <a:fillRect/>
            </a:stretch>
          </p:blipFill>
          <p:spPr>
            <a:xfrm>
              <a:off x="4290987" y="1308531"/>
              <a:ext cx="677664" cy="677664"/>
            </a:xfrm>
            <a:prstGeom prst="rect">
              <a:avLst/>
            </a:prstGeom>
          </p:spPr>
        </p:pic>
      </p:grpSp>
      <p:sp>
        <p:nvSpPr>
          <p:cNvPr id="40" name="TextBox 65">
            <a:extLst>
              <a:ext uri="{FF2B5EF4-FFF2-40B4-BE49-F238E27FC236}">
                <a16:creationId xmlns:a16="http://schemas.microsoft.com/office/drawing/2014/main" id="{CCB6D0F7-C68F-4853-9041-CF6CFE922FD8}"/>
              </a:ext>
            </a:extLst>
          </p:cNvPr>
          <p:cNvSpPr txBox="1"/>
          <p:nvPr/>
        </p:nvSpPr>
        <p:spPr>
          <a:xfrm>
            <a:off x="4398705" y="5234493"/>
            <a:ext cx="1136663" cy="108043"/>
          </a:xfrm>
          <a:prstGeom prst="rect">
            <a:avLst/>
          </a:prstGeom>
          <a:noFill/>
        </p:spPr>
        <p:txBody>
          <a:bodyPr wrap="square" lIns="0" tIns="0" rIns="0" bIns="0" rtlCol="0">
            <a:spAutoFit/>
          </a:bodyPr>
          <a:lstStyle/>
          <a:p>
            <a:pPr algn="ctr" defTabSz="914314">
              <a:lnSpc>
                <a:spcPct val="90000"/>
              </a:lnSpc>
              <a:spcAft>
                <a:spcPts val="588"/>
              </a:spcAft>
            </a:pPr>
            <a:r>
              <a:rPr lang="en-US" sz="780">
                <a:solidFill>
                  <a:srgbClr val="282828"/>
                </a:solidFill>
              </a:rPr>
              <a:t>Office Web Versions</a:t>
            </a:r>
            <a:endParaRPr kumimoji="0" lang="en-US" sz="78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112865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Exchange Online</a:t>
            </a:r>
            <a:r>
              <a:rPr lang="en-US" sz="1600">
                <a:cs typeface="Segoe UI"/>
              </a:rPr>
              <a:t>…</a:t>
            </a:r>
            <a:endParaRPr lang="en-US" sz="1600"/>
          </a:p>
        </p:txBody>
      </p:sp>
      <p:grpSp>
        <p:nvGrpSpPr>
          <p:cNvPr id="3" name="Group 2">
            <a:extLst>
              <a:ext uri="{FF2B5EF4-FFF2-40B4-BE49-F238E27FC236}">
                <a16:creationId xmlns:a16="http://schemas.microsoft.com/office/drawing/2014/main" id="{9D80F905-AE7A-4818-AB51-024D62FA0238}"/>
              </a:ext>
            </a:extLst>
          </p:cNvPr>
          <p:cNvGrpSpPr/>
          <p:nvPr/>
        </p:nvGrpSpPr>
        <p:grpSpPr>
          <a:xfrm>
            <a:off x="588263" y="4448826"/>
            <a:ext cx="4919908" cy="1481973"/>
            <a:chOff x="585217" y="1649945"/>
            <a:chExt cx="4919908" cy="1481973"/>
          </a:xfrm>
        </p:grpSpPr>
        <p:sp>
          <p:nvSpPr>
            <p:cNvPr id="14" name="Text Placeholder 1">
              <a:extLst>
                <a:ext uri="{FF2B5EF4-FFF2-40B4-BE49-F238E27FC236}">
                  <a16:creationId xmlns:a16="http://schemas.microsoft.com/office/drawing/2014/main" id="{4EE85A32-1994-4602-B45B-CB6F47D2AC79}"/>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Task Management</a:t>
              </a:r>
            </a:p>
          </p:txBody>
        </p:sp>
        <p:sp>
          <p:nvSpPr>
            <p:cNvPr id="16" name="Text Placeholder 1">
              <a:extLst>
                <a:ext uri="{FF2B5EF4-FFF2-40B4-BE49-F238E27FC236}">
                  <a16:creationId xmlns:a16="http://schemas.microsoft.com/office/drawing/2014/main" id="{88D4AA8C-A7F5-4D1D-BC4C-AFC09727E0E5}"/>
                </a:ext>
              </a:extLst>
            </p:cNvPr>
            <p:cNvSpPr txBox="1">
              <a:spLocks/>
            </p:cNvSpPr>
            <p:nvPr/>
          </p:nvSpPr>
          <p:spPr>
            <a:xfrm>
              <a:off x="585217" y="2227055"/>
              <a:ext cx="4919908" cy="90486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Keeps a list of to-dos on paper to organize their day and avoid forgetting important tasks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use a whiteboard and sticky notes to assign tasks to project members and keep track of progress/completion</a:t>
              </a: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9" name="Straight Connector 18">
              <a:extLst>
                <a:ext uri="{FF2B5EF4-FFF2-40B4-BE49-F238E27FC236}">
                  <a16:creationId xmlns:a16="http://schemas.microsoft.com/office/drawing/2014/main" id="{1FB62D0F-6388-48F2-9D0F-6B168B2A7997}"/>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DDB4C39-C45D-4CC3-A44B-8040273D400F}"/>
              </a:ext>
            </a:extLst>
          </p:cNvPr>
          <p:cNvGrpSpPr/>
          <p:nvPr/>
        </p:nvGrpSpPr>
        <p:grpSpPr>
          <a:xfrm>
            <a:off x="5943095" y="4448826"/>
            <a:ext cx="5852678" cy="1703572"/>
            <a:chOff x="585217" y="3326331"/>
            <a:chExt cx="5852678" cy="1703572"/>
          </a:xfrm>
        </p:grpSpPr>
        <p:sp>
          <p:nvSpPr>
            <p:cNvPr id="21" name="Text Placeholder 1">
              <a:extLst>
                <a:ext uri="{FF2B5EF4-FFF2-40B4-BE49-F238E27FC236}">
                  <a16:creationId xmlns:a16="http://schemas.microsoft.com/office/drawing/2014/main" id="{7D9FD659-388D-4CC4-8635-4E969C19187D}"/>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Customer Insights</a:t>
              </a:r>
            </a:p>
          </p:txBody>
        </p:sp>
        <p:sp>
          <p:nvSpPr>
            <p:cNvPr id="22" name="Text Placeholder 1">
              <a:extLst>
                <a:ext uri="{FF2B5EF4-FFF2-40B4-BE49-F238E27FC236}">
                  <a16:creationId xmlns:a16="http://schemas.microsoft.com/office/drawing/2014/main" id="{82C988E4-E5A6-4903-8D1F-B9D08815F945}"/>
                </a:ext>
              </a:extLst>
            </p:cNvPr>
            <p:cNvSpPr txBox="1">
              <a:spLocks/>
            </p:cNvSpPr>
            <p:nvPr/>
          </p:nvSpPr>
          <p:spPr>
            <a:xfrm>
              <a:off x="585217" y="3903441"/>
              <a:ext cx="5852678" cy="112646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Depends on verbal feedback from customers to improve which may not usually happen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pay for a 3</a:t>
              </a:r>
              <a:r>
                <a:rPr kumimoji="0" lang="en-US" sz="1400" b="0" i="0" u="none" strike="noStrike" kern="1200" cap="none" spc="0" normalizeH="0" baseline="30000" noProof="0">
                  <a:ln>
                    <a:noFill/>
                  </a:ln>
                  <a:solidFill>
                    <a:srgbClr val="171717"/>
                  </a:solidFill>
                  <a:effectLst/>
                  <a:uLnTx/>
                  <a:uFillTx/>
                  <a:latin typeface="Segoe UI" panose="020B0502040204020203" pitchFamily="34" charset="0"/>
                  <a:ea typeface="+mn-ea"/>
                  <a:cs typeface="Segoe UI Semilight" panose="020B0402040204020203" pitchFamily="34" charset="0"/>
                </a:rPr>
                <a:t>rd</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party application (e.g. Survey Monkey) to capture customer feedback</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3" name="Straight Connector 22">
              <a:extLst>
                <a:ext uri="{FF2B5EF4-FFF2-40B4-BE49-F238E27FC236}">
                  <a16:creationId xmlns:a16="http://schemas.microsoft.com/office/drawing/2014/main" id="{0DF5F10C-3204-411A-9BDC-EF5A40A2E091}"/>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825D3BE-3F07-477A-8F4A-131DEC0B045C}"/>
              </a:ext>
            </a:extLst>
          </p:cNvPr>
          <p:cNvGrpSpPr/>
          <p:nvPr/>
        </p:nvGrpSpPr>
        <p:grpSpPr>
          <a:xfrm>
            <a:off x="588263" y="1225026"/>
            <a:ext cx="4595530" cy="3347099"/>
            <a:chOff x="585217" y="1649945"/>
            <a:chExt cx="5852678" cy="3347099"/>
          </a:xfrm>
        </p:grpSpPr>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Productivity</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585217" y="2227055"/>
              <a:ext cx="5852678" cy="276998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On-premises file storage that requires access to office network. Files are hard to find</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 3</a:t>
              </a:r>
              <a:r>
                <a:rPr kumimoji="0" lang="en-US" sz="1400" b="0" i="0" u="none" strike="noStrike" kern="1200" cap="none" spc="0" normalizeH="0" baseline="30000" noProof="0">
                  <a:ln>
                    <a:noFill/>
                  </a:ln>
                  <a:solidFill>
                    <a:srgbClr val="171717"/>
                  </a:solidFill>
                  <a:effectLst/>
                  <a:uLnTx/>
                  <a:uFillTx/>
                  <a:latin typeface="Segoe UI" panose="020B0502040204020203" pitchFamily="34" charset="0"/>
                  <a:ea typeface="+mn-ea"/>
                  <a:cs typeface="Segoe UI Semilight" panose="020B0402040204020203" pitchFamily="34" charset="0"/>
                </a:rPr>
                <a:t>rd</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Party cloud storage app (e.g. Dropbox) and not know about OneDrive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Shares documents as email attachments and must wait for recipient to make edits and send it back. May need to pay extra for increased inbox capacity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Users occasionally loose information as they forget to save progress when working on files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83D88E2-472D-4C37-AA2C-737CA2D90363}"/>
              </a:ext>
            </a:extLst>
          </p:cNvPr>
          <p:cNvGrpSpPr/>
          <p:nvPr/>
        </p:nvGrpSpPr>
        <p:grpSpPr>
          <a:xfrm>
            <a:off x="5943095" y="1225026"/>
            <a:ext cx="5852678" cy="3162433"/>
            <a:chOff x="585217" y="3326331"/>
            <a:chExt cx="5852678" cy="3162433"/>
          </a:xfrm>
        </p:grpSpPr>
        <p:sp>
          <p:nvSpPr>
            <p:cNvPr id="30" name="Text Placeholder 1">
              <a:extLst>
                <a:ext uri="{FF2B5EF4-FFF2-40B4-BE49-F238E27FC236}">
                  <a16:creationId xmlns:a16="http://schemas.microsoft.com/office/drawing/2014/main" id="{5D5E9B5B-14AC-41BF-924C-A8ECDEA47B54}"/>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Communication</a:t>
              </a:r>
            </a:p>
          </p:txBody>
        </p:sp>
        <p:sp>
          <p:nvSpPr>
            <p:cNvPr id="31" name="Text Placeholder 1">
              <a:extLst>
                <a:ext uri="{FF2B5EF4-FFF2-40B4-BE49-F238E27FC236}">
                  <a16:creationId xmlns:a16="http://schemas.microsoft.com/office/drawing/2014/main" id="{9D40FC9D-FE23-41EB-A906-C4480F41D658}"/>
                </a:ext>
              </a:extLst>
            </p:cNvPr>
            <p:cNvSpPr txBox="1">
              <a:spLocks/>
            </p:cNvSpPr>
            <p:nvPr/>
          </p:nvSpPr>
          <p:spPr>
            <a:xfrm>
              <a:off x="585217" y="3903441"/>
              <a:ext cx="5852678" cy="25853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Uses multiple applications to chat (e.g. </a:t>
              </a:r>
              <a:r>
                <a:rPr kumimoji="0" lang="en-US" sz="1400" b="0" i="0" u="none" strike="noStrike" kern="1200" cap="none" spc="0" normalizeH="0" baseline="0" noProof="0" err="1">
                  <a:ln>
                    <a:noFill/>
                  </a:ln>
                  <a:solidFill>
                    <a:srgbClr val="171717"/>
                  </a:solidFill>
                  <a:effectLst/>
                  <a:uLnTx/>
                  <a:uFillTx/>
                  <a:latin typeface="Segoe UI" panose="020B0502040204020203" pitchFamily="34" charset="0"/>
                  <a:ea typeface="+mn-ea"/>
                  <a:cs typeface="Segoe UI Semilight" panose="020B0402040204020203" pitchFamily="34" charset="0"/>
                </a:rPr>
                <a:t>Whatsapp</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and do videoconferences (e.g. Zoom) – disjointed user experience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Dealing with multiple vendors make it hard to manage applications and keep them secured and control where data &amp; confidential info lives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Receives inbound calls to a fixed landline in an office (impacted business continuity during COVID lockdown)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an on-premises PBX (private brunch exchange) to receive calls, rout to different departments and take voicemails. Incurs in hardware and software maintenance costs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32" name="Straight Connector 31">
              <a:extLst>
                <a:ext uri="{FF2B5EF4-FFF2-40B4-BE49-F238E27FC236}">
                  <a16:creationId xmlns:a16="http://schemas.microsoft.com/office/drawing/2014/main" id="{423E07C1-5059-4ADF-B6D0-893CB944F428}"/>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1897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50"/>
                                  </p:stCondLst>
                                  <p:childTnLst>
                                    <p:animMotion origin="layout" path="M 0 -2.96296E-6 L 0 0.01898 " pathEditMode="relative" rAng="0" ptsTypes="AA">
                                      <p:cBhvr>
                                        <p:cTn id="14" dur="700" spd="-100000" fill="hold"/>
                                        <p:tgtEl>
                                          <p:spTgt spid="3"/>
                                        </p:tgtEl>
                                        <p:attrNameLst>
                                          <p:attrName>ppt_x</p:attrName>
                                          <p:attrName>ppt_y</p:attrName>
                                        </p:attrNameLst>
                                      </p:cBhvr>
                                      <p:rCtr x="0" y="949"/>
                                    </p:animMotion>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500"/>
                                  </p:stCondLst>
                                  <p:childTnLst>
                                    <p:animMotion origin="layout" path="M -3.95833E-6 3.33333E-6 L -3.95833E-6 0.01898 " pathEditMode="relative" rAng="0" ptsTypes="AA">
                                      <p:cBhvr>
                                        <p:cTn id="19" dur="700" spd="-100000" fill="hold"/>
                                        <p:tgtEl>
                                          <p:spTgt spid="5"/>
                                        </p:tgtEl>
                                        <p:attrNameLst>
                                          <p:attrName>ppt_x</p:attrName>
                                          <p:attrName>ppt_y</p:attrName>
                                        </p:attrNameLst>
                                      </p:cBhvr>
                                      <p:rCtr x="0" y="949"/>
                                    </p:animMotion>
                                  </p:childTnLst>
                                </p:cTn>
                              </p:par>
                              <p:par>
                                <p:cTn id="20" presetID="10" presetClass="entr" presetSubtype="0"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nodeType="withEffect">
                                  <p:stCondLst>
                                    <p:cond delay="250"/>
                                  </p:stCondLst>
                                  <p:childTnLst>
                                    <p:animMotion origin="layout" path="M 1.25E-6 4.81481E-6 L 1.25E-6 0.01898 " pathEditMode="relative" rAng="0" ptsTypes="AA">
                                      <p:cBhvr>
                                        <p:cTn id="24" dur="700" spd="-100000" fill="hold"/>
                                        <p:tgtEl>
                                          <p:spTgt spid="18"/>
                                        </p:tgtEl>
                                        <p:attrNameLst>
                                          <p:attrName>ppt_x</p:attrName>
                                          <p:attrName>ppt_y</p:attrName>
                                        </p:attrNameLst>
                                      </p:cBhvr>
                                      <p:rCtr x="0" y="949"/>
                                    </p:animMotion>
                                  </p:childTnLst>
                                </p:cTn>
                              </p:par>
                              <p:par>
                                <p:cTn id="25" presetID="10" presetClass="entr" presetSubtype="0" fill="hold" nodeType="with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decel="100000" fill="hold" nodeType="withEffect">
                                  <p:stCondLst>
                                    <p:cond delay="500"/>
                                  </p:stCondLst>
                                  <p:childTnLst>
                                    <p:animMotion origin="layout" path="M -3.95833E-6 7.40741E-7 L -3.95833E-6 0.01898 " pathEditMode="relative" rAng="0" ptsTypes="AA">
                                      <p:cBhvr>
                                        <p:cTn id="29" dur="700" spd="-100000" fill="hold"/>
                                        <p:tgtEl>
                                          <p:spTgt spid="2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27">
            <a:extLst>
              <a:ext uri="{FF2B5EF4-FFF2-40B4-BE49-F238E27FC236}">
                <a16:creationId xmlns:a16="http://schemas.microsoft.com/office/drawing/2014/main" id="{1ACAE64F-140D-4917-A2BD-0542625D057F}"/>
              </a:ext>
            </a:extLst>
          </p:cNvPr>
          <p:cNvGraphicFramePr>
            <a:graphicFrameLocks noGrp="1"/>
          </p:cNvGraphicFramePr>
          <p:nvPr>
            <p:extLst>
              <p:ext uri="{D42A27DB-BD31-4B8C-83A1-F6EECF244321}">
                <p14:modId xmlns:p14="http://schemas.microsoft.com/office/powerpoint/2010/main" val="1986503815"/>
              </p:ext>
            </p:extLst>
          </p:nvPr>
        </p:nvGraphicFramePr>
        <p:xfrm>
          <a:off x="472647" y="1286105"/>
          <a:ext cx="11272800" cy="4854322"/>
        </p:xfrm>
        <a:graphic>
          <a:graphicData uri="http://schemas.openxmlformats.org/drawingml/2006/table">
            <a:tbl>
              <a:tblPr>
                <a:tableStyleId>{5C22544A-7EE6-4342-B048-85BDC9FD1C3A}</a:tableStyleId>
              </a:tblPr>
              <a:tblGrid>
                <a:gridCol w="1362204">
                  <a:extLst>
                    <a:ext uri="{9D8B030D-6E8A-4147-A177-3AD203B41FA5}">
                      <a16:colId xmlns:a16="http://schemas.microsoft.com/office/drawing/2014/main" val="4184359211"/>
                    </a:ext>
                  </a:extLst>
                </a:gridCol>
                <a:gridCol w="3985379">
                  <a:extLst>
                    <a:ext uri="{9D8B030D-6E8A-4147-A177-3AD203B41FA5}">
                      <a16:colId xmlns:a16="http://schemas.microsoft.com/office/drawing/2014/main" val="1221889518"/>
                    </a:ext>
                  </a:extLst>
                </a:gridCol>
                <a:gridCol w="1490050">
                  <a:extLst>
                    <a:ext uri="{9D8B030D-6E8A-4147-A177-3AD203B41FA5}">
                      <a16:colId xmlns:a16="http://schemas.microsoft.com/office/drawing/2014/main" val="3694550101"/>
                    </a:ext>
                  </a:extLst>
                </a:gridCol>
                <a:gridCol w="4435167">
                  <a:extLst>
                    <a:ext uri="{9D8B030D-6E8A-4147-A177-3AD203B41FA5}">
                      <a16:colId xmlns:a16="http://schemas.microsoft.com/office/drawing/2014/main" val="1207666038"/>
                    </a:ext>
                  </a:extLst>
                </a:gridCol>
              </a:tblGrid>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t>Chat, Meet, Call and Collaborate in a single app with Video conferencing, Screen sharing, Custom backgrounds, Together mode, File sharing and collaboration, Apps integration, Workflows automation and built-in Privacy &amp; Security.</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Collect data and make better decisions with an easy form to create polls, surveys and quizzes. Built-in AI provides smart recommendations to do the heavy lifting for you. Visualize data in seconds with powerful, real-time charts and automatically generated reports.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Company intranet packed with intelligent features and available from anywhere.</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Share and manage content, knowledge, and applications to empower teamwork, quickly find information, and seamlessly collaborate across the organization.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Organize teamwork with intuitive, collaborative, visual task management. Create Kanban boards using content-rich task cards with files, checklists, labels, and more. Collaborate in Planner and Microsoft Teams and check visual status charts—all in the Microsoft cloud.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210755">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Enjoy 1TB storage per user to access and protect your business and schoolwork with this intelligent files app. Share and collaborate from anywhere, on any device.</a:t>
                      </a:r>
                    </a:p>
                    <a:p>
                      <a:r>
                        <a:rPr lang="en-GB" sz="1000" kern="1200">
                          <a:solidFill>
                            <a:srgbClr val="000000"/>
                          </a:solidFill>
                          <a:latin typeface="Segoe UI" panose="020B0502040204020203" pitchFamily="34" charset="0"/>
                          <a:ea typeface="+mn-ea"/>
                          <a:cs typeface="+mn-cs"/>
                        </a:rPr>
                        <a:t>Back up, protect and recover files from accidental deletes or malicious attacks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Include powerful workflow automation directly in your apps with a no-code approach that connects to hundreds of popular apps and services</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b="0" i="0">
                          <a:solidFill>
                            <a:srgbClr val="000000"/>
                          </a:solidFill>
                          <a:effectLst/>
                          <a:latin typeface="Segoe UI" panose="020B0502040204020203" pitchFamily="34" charset="0"/>
                        </a:rPr>
                        <a:t>Build apps in hours -not months- that easily connect to data, use Excel-like expressions to add logic, and run on the web, iOS, and Android devices.</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22205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Access Word, Excel and PowerPoint from anywhere on your favourite browser. Enjoy the familiar Office experience you know and trust. Share your documents with anyone and work together in real-time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kern="1200" dirty="0">
                          <a:solidFill>
                            <a:srgbClr val="000000"/>
                          </a:solidFill>
                          <a:latin typeface="Segoe UI" panose="020B0502040204020203" pitchFamily="34" charset="0"/>
                          <a:ea typeface="+mn-ea"/>
                          <a:cs typeface="+mn-cs"/>
                        </a:rPr>
                        <a:t>Connect and engage across your company with Yammer as your internal social network and deliver live and on-demand events. Use Delve to discover and organize the information that is most relevant to you.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sp>
        <p:nvSpPr>
          <p:cNvPr id="26" name="Title 1">
            <a:extLst>
              <a:ext uri="{FF2B5EF4-FFF2-40B4-BE49-F238E27FC236}">
                <a16:creationId xmlns:a16="http://schemas.microsoft.com/office/drawing/2014/main" id="{9399327D-D666-4E17-9B9B-9388C7B81A2D}"/>
              </a:ext>
            </a:extLst>
          </p:cNvPr>
          <p:cNvSpPr txBox="1">
            <a:spLocks/>
          </p:cNvSpPr>
          <p:nvPr/>
        </p:nvSpPr>
        <p:spPr>
          <a:xfrm>
            <a:off x="483013" y="363440"/>
            <a:ext cx="9401560"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360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t>Additional Value</a:t>
            </a:r>
            <a:b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br>
            <a:r>
              <a:rPr kumimoji="0" lang="en-GB" sz="1600" b="0" i="0" u="none" strike="noStrike" kern="1200" cap="none" spc="-50" normalizeH="0" baseline="0" noProof="0">
                <a:ln w="3175">
                  <a:noFill/>
                </a:ln>
                <a:solidFill>
                  <a:srgbClr val="000000"/>
                </a:solidFill>
                <a:effectLst/>
                <a:uLnTx/>
                <a:uFillTx/>
                <a:latin typeface="Segoe UI"/>
                <a:ea typeface="+mn-ea"/>
                <a:cs typeface="Segoe UI" pitchFamily="34" charset="0"/>
              </a:rPr>
              <a:t>…to </a:t>
            </a:r>
            <a:r>
              <a:rPr kumimoji="0" lang="en-GB" sz="1600" b="0" i="0" u="none" strike="noStrike" kern="1200" cap="none" spc="-50" normalizeH="0" baseline="0" noProof="0">
                <a:ln w="3175">
                  <a:noFill/>
                </a:ln>
                <a:solidFill>
                  <a:srgbClr val="0078D4"/>
                </a:solidFill>
                <a:effectLst/>
                <a:uLnTx/>
                <a:uFillTx/>
                <a:latin typeface="Segoe UI Semibold"/>
                <a:ea typeface="+mn-ea"/>
                <a:cs typeface="Segoe UI" pitchFamily="34" charset="0"/>
              </a:rPr>
              <a:t>Office 365 E1</a:t>
            </a:r>
            <a:endParaRPr kumimoji="0" lang="en-GB" sz="1800" b="0" i="0" u="none" strike="noStrike" kern="1200" cap="none" spc="-50" normalizeH="0" baseline="0" noProof="0">
              <a:ln w="3175">
                <a:noFill/>
              </a:ln>
              <a:solidFill>
                <a:srgbClr val="1A1A1A"/>
              </a:solidFill>
              <a:effectLst/>
              <a:uLnTx/>
              <a:uFillTx/>
              <a:latin typeface="Segoe UI Semibold"/>
              <a:ea typeface="+mn-ea"/>
              <a:cs typeface="Segoe UI" pitchFamily="34" charset="0"/>
            </a:endParaRPr>
          </a:p>
        </p:txBody>
      </p:sp>
      <p:pic>
        <p:nvPicPr>
          <p:cNvPr id="55" name="Picture 54" descr="A picture containing clock&#10;&#10;Description automatically generated">
            <a:extLst>
              <a:ext uri="{FF2B5EF4-FFF2-40B4-BE49-F238E27FC236}">
                <a16:creationId xmlns:a16="http://schemas.microsoft.com/office/drawing/2014/main" id="{E9577ACF-0295-4243-A4D8-E68D8772793B}"/>
              </a:ext>
            </a:extLst>
          </p:cNvPr>
          <p:cNvPicPr>
            <a:picLocks noChangeAspect="1"/>
          </p:cNvPicPr>
          <p:nvPr/>
        </p:nvPicPr>
        <p:blipFill>
          <a:blip r:embed="rId3"/>
          <a:stretch>
            <a:fillRect/>
          </a:stretch>
        </p:blipFill>
        <p:spPr>
          <a:xfrm>
            <a:off x="512794" y="1248455"/>
            <a:ext cx="1136664" cy="1136664"/>
          </a:xfrm>
          <a:prstGeom prst="rect">
            <a:avLst/>
          </a:prstGeom>
        </p:spPr>
      </p:pic>
      <p:pic>
        <p:nvPicPr>
          <p:cNvPr id="56" name="Picture 55" descr="A close up of a logo&#10;&#10;Description automatically generated">
            <a:extLst>
              <a:ext uri="{FF2B5EF4-FFF2-40B4-BE49-F238E27FC236}">
                <a16:creationId xmlns:a16="http://schemas.microsoft.com/office/drawing/2014/main" id="{D04EF714-8BEA-40ED-AA26-6A077CE913F7}"/>
              </a:ext>
            </a:extLst>
          </p:cNvPr>
          <p:cNvPicPr>
            <a:picLocks noChangeAspect="1"/>
          </p:cNvPicPr>
          <p:nvPr/>
        </p:nvPicPr>
        <p:blipFill>
          <a:blip r:embed="rId4"/>
          <a:stretch>
            <a:fillRect/>
          </a:stretch>
        </p:blipFill>
        <p:spPr>
          <a:xfrm>
            <a:off x="586064" y="3643468"/>
            <a:ext cx="1136664" cy="1136664"/>
          </a:xfrm>
          <a:prstGeom prst="rect">
            <a:avLst/>
          </a:prstGeom>
        </p:spPr>
      </p:pic>
      <p:pic>
        <p:nvPicPr>
          <p:cNvPr id="57" name="Picture 56" descr="A close up of a logo&#10;&#10;Description automatically generated">
            <a:extLst>
              <a:ext uri="{FF2B5EF4-FFF2-40B4-BE49-F238E27FC236}">
                <a16:creationId xmlns:a16="http://schemas.microsoft.com/office/drawing/2014/main" id="{F1EB98C8-8CDB-4859-9197-A08FFB8CC012}"/>
              </a:ext>
            </a:extLst>
          </p:cNvPr>
          <p:cNvPicPr>
            <a:picLocks noChangeAspect="1"/>
          </p:cNvPicPr>
          <p:nvPr/>
        </p:nvPicPr>
        <p:blipFill>
          <a:blip r:embed="rId5"/>
          <a:stretch>
            <a:fillRect/>
          </a:stretch>
        </p:blipFill>
        <p:spPr>
          <a:xfrm>
            <a:off x="594982" y="2491030"/>
            <a:ext cx="1136664" cy="1136664"/>
          </a:xfrm>
          <a:prstGeom prst="rect">
            <a:avLst/>
          </a:prstGeom>
        </p:spPr>
      </p:pic>
      <p:sp>
        <p:nvSpPr>
          <p:cNvPr id="59" name="TextBox 58">
            <a:extLst>
              <a:ext uri="{FF2B5EF4-FFF2-40B4-BE49-F238E27FC236}">
                <a16:creationId xmlns:a16="http://schemas.microsoft.com/office/drawing/2014/main" id="{64B1602C-849D-4C00-8741-31888FE3F50F}"/>
              </a:ext>
            </a:extLst>
          </p:cNvPr>
          <p:cNvSpPr txBox="1"/>
          <p:nvPr/>
        </p:nvSpPr>
        <p:spPr>
          <a:xfrm>
            <a:off x="640290" y="2196318"/>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Teams</a:t>
            </a:r>
          </a:p>
        </p:txBody>
      </p:sp>
      <p:sp>
        <p:nvSpPr>
          <p:cNvPr id="60" name="TextBox 59">
            <a:extLst>
              <a:ext uri="{FF2B5EF4-FFF2-40B4-BE49-F238E27FC236}">
                <a16:creationId xmlns:a16="http://schemas.microsoft.com/office/drawing/2014/main" id="{36108F08-3F20-4312-B391-BA2E9D2BD88B}"/>
              </a:ext>
            </a:extLst>
          </p:cNvPr>
          <p:cNvSpPr txBox="1"/>
          <p:nvPr/>
        </p:nvSpPr>
        <p:spPr>
          <a:xfrm>
            <a:off x="708399" y="3440189"/>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61" name="TextBox 60">
            <a:extLst>
              <a:ext uri="{FF2B5EF4-FFF2-40B4-BE49-F238E27FC236}">
                <a16:creationId xmlns:a16="http://schemas.microsoft.com/office/drawing/2014/main" id="{F991539E-F8CB-4853-B057-3E8B0F190F28}"/>
              </a:ext>
            </a:extLst>
          </p:cNvPr>
          <p:cNvSpPr txBox="1"/>
          <p:nvPr/>
        </p:nvSpPr>
        <p:spPr>
          <a:xfrm>
            <a:off x="699519" y="4592627"/>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OneDrive</a:t>
            </a:r>
          </a:p>
        </p:txBody>
      </p:sp>
      <p:grpSp>
        <p:nvGrpSpPr>
          <p:cNvPr id="62" name="Group 61">
            <a:extLst>
              <a:ext uri="{FF2B5EF4-FFF2-40B4-BE49-F238E27FC236}">
                <a16:creationId xmlns:a16="http://schemas.microsoft.com/office/drawing/2014/main" id="{AD35CB28-59FD-44E1-9D46-FB86AC0546BB}"/>
              </a:ext>
            </a:extLst>
          </p:cNvPr>
          <p:cNvGrpSpPr/>
          <p:nvPr/>
        </p:nvGrpSpPr>
        <p:grpSpPr>
          <a:xfrm>
            <a:off x="640290" y="4936724"/>
            <a:ext cx="978088" cy="899442"/>
            <a:chOff x="4290987" y="1019049"/>
            <a:chExt cx="1055213" cy="970364"/>
          </a:xfrm>
        </p:grpSpPr>
        <p:pic>
          <p:nvPicPr>
            <p:cNvPr id="63" name="Picture 62" descr="A picture containing clock&#10;&#10;Description automatically generated">
              <a:extLst>
                <a:ext uri="{FF2B5EF4-FFF2-40B4-BE49-F238E27FC236}">
                  <a16:creationId xmlns:a16="http://schemas.microsoft.com/office/drawing/2014/main" id="{F5D76F6C-EAE7-4001-8547-709BD9EBC0DB}"/>
                </a:ext>
              </a:extLst>
            </p:cNvPr>
            <p:cNvPicPr>
              <a:picLocks noChangeAspect="1"/>
            </p:cNvPicPr>
            <p:nvPr/>
          </p:nvPicPr>
          <p:blipFill>
            <a:blip r:embed="rId6"/>
            <a:stretch>
              <a:fillRect/>
            </a:stretch>
          </p:blipFill>
          <p:spPr>
            <a:xfrm>
              <a:off x="4668536" y="1311749"/>
              <a:ext cx="677664" cy="677664"/>
            </a:xfrm>
            <a:prstGeom prst="rect">
              <a:avLst/>
            </a:prstGeom>
          </p:spPr>
        </p:pic>
        <p:pic>
          <p:nvPicPr>
            <p:cNvPr id="64" name="Picture 63" descr="A close up of a logo&#10;&#10;Description automatically generated">
              <a:extLst>
                <a:ext uri="{FF2B5EF4-FFF2-40B4-BE49-F238E27FC236}">
                  <a16:creationId xmlns:a16="http://schemas.microsoft.com/office/drawing/2014/main" id="{8FC13FEB-4EFC-4612-B066-BFD14A0B7674}"/>
                </a:ext>
              </a:extLst>
            </p:cNvPr>
            <p:cNvPicPr>
              <a:picLocks noChangeAspect="1"/>
            </p:cNvPicPr>
            <p:nvPr/>
          </p:nvPicPr>
          <p:blipFill>
            <a:blip r:embed="rId7"/>
            <a:stretch>
              <a:fillRect/>
            </a:stretch>
          </p:blipFill>
          <p:spPr>
            <a:xfrm>
              <a:off x="4501203" y="1019049"/>
              <a:ext cx="677664" cy="677664"/>
            </a:xfrm>
            <a:prstGeom prst="rect">
              <a:avLst/>
            </a:prstGeom>
          </p:spPr>
        </p:pic>
        <p:pic>
          <p:nvPicPr>
            <p:cNvPr id="65" name="Picture 64" descr="A picture containing clock&#10;&#10;Description automatically generated">
              <a:extLst>
                <a:ext uri="{FF2B5EF4-FFF2-40B4-BE49-F238E27FC236}">
                  <a16:creationId xmlns:a16="http://schemas.microsoft.com/office/drawing/2014/main" id="{E93D53C0-460B-44AC-9B03-AC3365265B67}"/>
                </a:ext>
              </a:extLst>
            </p:cNvPr>
            <p:cNvPicPr>
              <a:picLocks noChangeAspect="1"/>
            </p:cNvPicPr>
            <p:nvPr/>
          </p:nvPicPr>
          <p:blipFill>
            <a:blip r:embed="rId8"/>
            <a:stretch>
              <a:fillRect/>
            </a:stretch>
          </p:blipFill>
          <p:spPr>
            <a:xfrm>
              <a:off x="4290987" y="1308531"/>
              <a:ext cx="677664" cy="677664"/>
            </a:xfrm>
            <a:prstGeom prst="rect">
              <a:avLst/>
            </a:prstGeom>
          </p:spPr>
        </p:pic>
      </p:grpSp>
      <p:sp>
        <p:nvSpPr>
          <p:cNvPr id="66" name="TextBox 65">
            <a:extLst>
              <a:ext uri="{FF2B5EF4-FFF2-40B4-BE49-F238E27FC236}">
                <a16:creationId xmlns:a16="http://schemas.microsoft.com/office/drawing/2014/main" id="{4CB31390-6D2A-4D5A-AE3C-6D1C59447168}"/>
              </a:ext>
            </a:extLst>
          </p:cNvPr>
          <p:cNvSpPr txBox="1"/>
          <p:nvPr/>
        </p:nvSpPr>
        <p:spPr>
          <a:xfrm>
            <a:off x="586064" y="5777126"/>
            <a:ext cx="1136663" cy="41549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Web versions of</a:t>
            </a:r>
            <a:br>
              <a:rPr kumimoji="0" lang="en-US" sz="1000" b="0" i="0" u="none" strike="noStrike" kern="1200" cap="none" spc="0" normalizeH="0" baseline="0" noProof="0">
                <a:ln>
                  <a:noFill/>
                </a:ln>
                <a:solidFill>
                  <a:srgbClr val="282828"/>
                </a:solidFill>
                <a:effectLst/>
                <a:uLnTx/>
                <a:uFillTx/>
                <a:latin typeface="Segoe UI"/>
                <a:ea typeface="+mn-ea"/>
                <a:cs typeface="+mn-cs"/>
              </a:rPr>
            </a:br>
            <a:r>
              <a:rPr kumimoji="0" lang="en-US" sz="1000" b="0" i="0" u="none" strike="noStrike" kern="1200" cap="none" spc="0" normalizeH="0" baseline="0" noProof="0">
                <a:ln>
                  <a:noFill/>
                </a:ln>
                <a:solidFill>
                  <a:srgbClr val="282828"/>
                </a:solidFill>
                <a:effectLst/>
                <a:uLnTx/>
                <a:uFillTx/>
                <a:latin typeface="Segoe UI"/>
                <a:ea typeface="+mn-ea"/>
                <a:cs typeface="+mn-cs"/>
              </a:rPr>
              <a:t>Word, Excel, PPT</a:t>
            </a:r>
            <a:br>
              <a:rPr kumimoji="0" lang="en-US" sz="1000" b="0" i="0" u="none" strike="noStrike" kern="1200" cap="none" spc="0" normalizeH="0" baseline="0" noProof="0">
                <a:ln>
                  <a:noFill/>
                </a:ln>
                <a:solidFill>
                  <a:srgbClr val="282828"/>
                </a:solidFill>
                <a:effectLst/>
                <a:uLnTx/>
                <a:uFillTx/>
                <a:latin typeface="Segoe UI"/>
                <a:ea typeface="+mn-ea"/>
                <a:cs typeface="+mn-cs"/>
              </a:rPr>
            </a:br>
            <a:endParaRPr kumimoji="0" lang="en-US" sz="1000" b="0" i="0" u="none" strike="noStrike" kern="1200" cap="none" spc="0" normalizeH="0" baseline="0" noProof="0">
              <a:ln>
                <a:noFill/>
              </a:ln>
              <a:solidFill>
                <a:srgbClr val="282828"/>
              </a:solidFill>
              <a:effectLst/>
              <a:uLnTx/>
              <a:uFillTx/>
              <a:latin typeface="Segoe UI"/>
              <a:ea typeface="+mn-ea"/>
              <a:cs typeface="+mn-cs"/>
            </a:endParaRPr>
          </a:p>
        </p:txBody>
      </p:sp>
      <p:pic>
        <p:nvPicPr>
          <p:cNvPr id="67" name="Picture 12" descr="See the source image">
            <a:extLst>
              <a:ext uri="{FF2B5EF4-FFF2-40B4-BE49-F238E27FC236}">
                <a16:creationId xmlns:a16="http://schemas.microsoft.com/office/drawing/2014/main" id="{3ACD1BCD-90ED-4413-80EC-B5FA33F22E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831" y="1554160"/>
            <a:ext cx="557839" cy="51880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87D8C96-7E26-49D3-9FF8-C5905421B207}"/>
              </a:ext>
            </a:extLst>
          </p:cNvPr>
          <p:cNvSpPr txBox="1"/>
          <p:nvPr/>
        </p:nvSpPr>
        <p:spPr>
          <a:xfrm>
            <a:off x="6137337" y="2117028"/>
            <a:ext cx="788159" cy="230832"/>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69" name="Group 68">
            <a:extLst>
              <a:ext uri="{FF2B5EF4-FFF2-40B4-BE49-F238E27FC236}">
                <a16:creationId xmlns:a16="http://schemas.microsoft.com/office/drawing/2014/main" id="{9E87169B-1733-41B7-B317-AC26444FE770}"/>
              </a:ext>
            </a:extLst>
          </p:cNvPr>
          <p:cNvGrpSpPr/>
          <p:nvPr/>
        </p:nvGrpSpPr>
        <p:grpSpPr>
          <a:xfrm>
            <a:off x="6302545" y="3900285"/>
            <a:ext cx="627184" cy="605012"/>
            <a:chOff x="6477569" y="448283"/>
            <a:chExt cx="993247" cy="958137"/>
          </a:xfrm>
        </p:grpSpPr>
        <p:pic>
          <p:nvPicPr>
            <p:cNvPr id="70" name="Picture 69">
              <a:extLst>
                <a:ext uri="{FF2B5EF4-FFF2-40B4-BE49-F238E27FC236}">
                  <a16:creationId xmlns:a16="http://schemas.microsoft.com/office/drawing/2014/main" id="{CDBED991-40C1-4DC1-BBCF-0D3230D220FF}"/>
                </a:ext>
              </a:extLst>
            </p:cNvPr>
            <p:cNvPicPr>
              <a:picLocks noChangeAspect="1"/>
            </p:cNvPicPr>
            <p:nvPr/>
          </p:nvPicPr>
          <p:blipFill rotWithShape="1">
            <a:blip r:embed="rId10"/>
            <a:srcRect l="60866" r="30240"/>
            <a:stretch/>
          </p:blipFill>
          <p:spPr>
            <a:xfrm>
              <a:off x="6477569" y="448283"/>
              <a:ext cx="736457" cy="613674"/>
            </a:xfrm>
            <a:prstGeom prst="rect">
              <a:avLst/>
            </a:prstGeom>
          </p:spPr>
        </p:pic>
        <p:pic>
          <p:nvPicPr>
            <p:cNvPr id="71" name="Picture 70">
              <a:extLst>
                <a:ext uri="{FF2B5EF4-FFF2-40B4-BE49-F238E27FC236}">
                  <a16:creationId xmlns:a16="http://schemas.microsoft.com/office/drawing/2014/main" id="{504B766C-00DC-4A8A-8301-5F6FC43BF602}"/>
                </a:ext>
              </a:extLst>
            </p:cNvPr>
            <p:cNvPicPr>
              <a:picLocks noChangeAspect="1"/>
            </p:cNvPicPr>
            <p:nvPr/>
          </p:nvPicPr>
          <p:blipFill rotWithShape="1">
            <a:blip r:embed="rId10"/>
            <a:srcRect t="-1856" r="92302" b="-1"/>
            <a:stretch/>
          </p:blipFill>
          <p:spPr>
            <a:xfrm>
              <a:off x="6878332" y="825489"/>
              <a:ext cx="592484" cy="580931"/>
            </a:xfrm>
            <a:prstGeom prst="diamond">
              <a:avLst/>
            </a:prstGeom>
          </p:spPr>
        </p:pic>
      </p:grpSp>
      <p:sp>
        <p:nvSpPr>
          <p:cNvPr id="72" name="TextBox 71">
            <a:extLst>
              <a:ext uri="{FF2B5EF4-FFF2-40B4-BE49-F238E27FC236}">
                <a16:creationId xmlns:a16="http://schemas.microsoft.com/office/drawing/2014/main" id="{AF712A9A-309E-4E30-ACE2-F5342677B835}"/>
              </a:ext>
            </a:extLst>
          </p:cNvPr>
          <p:cNvSpPr txBox="1"/>
          <p:nvPr/>
        </p:nvSpPr>
        <p:spPr>
          <a:xfrm>
            <a:off x="6078037" y="4535304"/>
            <a:ext cx="1136663"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1000" b="0" i="0" u="none" strike="noStrike" kern="1200" cap="none" spc="0" normalizeH="0" baseline="0" noProof="0">
                <a:ln>
                  <a:noFill/>
                </a:ln>
                <a:solidFill>
                  <a:srgbClr val="282828"/>
                </a:solidFill>
                <a:effectLst/>
                <a:uLnTx/>
                <a:uFillTx/>
                <a:latin typeface="Segoe UI"/>
                <a:ea typeface="+mn-ea"/>
                <a:cs typeface="+mn-cs"/>
              </a:rPr>
            </a:br>
            <a:r>
              <a:rPr kumimoji="0" lang="en-US" sz="10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73" name="Picture 8" descr="See the source image">
            <a:extLst>
              <a:ext uri="{FF2B5EF4-FFF2-40B4-BE49-F238E27FC236}">
                <a16:creationId xmlns:a16="http://schemas.microsoft.com/office/drawing/2014/main" id="{43122F71-00CF-4B8B-9B05-EDE68D57C9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250" r="27713"/>
          <a:stretch/>
        </p:blipFill>
        <p:spPr bwMode="auto">
          <a:xfrm>
            <a:off x="6408575" y="2764123"/>
            <a:ext cx="400684" cy="49291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09B2258-FFBA-4DF2-9002-044043BFB71B}"/>
              </a:ext>
            </a:extLst>
          </p:cNvPr>
          <p:cNvSpPr txBox="1"/>
          <p:nvPr/>
        </p:nvSpPr>
        <p:spPr>
          <a:xfrm>
            <a:off x="6034852" y="3370940"/>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2" name="Picture 1">
            <a:extLst>
              <a:ext uri="{FF2B5EF4-FFF2-40B4-BE49-F238E27FC236}">
                <a16:creationId xmlns:a16="http://schemas.microsoft.com/office/drawing/2014/main" id="{ED616E4F-91D1-40F7-A1EB-85522D0292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2381" y="4968270"/>
            <a:ext cx="592137" cy="592137"/>
          </a:xfrm>
          <a:prstGeom prst="rect">
            <a:avLst/>
          </a:prstGeom>
        </p:spPr>
      </p:pic>
      <p:sp>
        <p:nvSpPr>
          <p:cNvPr id="3" name="TextBox 2">
            <a:extLst>
              <a:ext uri="{FF2B5EF4-FFF2-40B4-BE49-F238E27FC236}">
                <a16:creationId xmlns:a16="http://schemas.microsoft.com/office/drawing/2014/main" id="{DF6A8216-46EF-4604-9E81-1FA50DB8A045}"/>
              </a:ext>
            </a:extLst>
          </p:cNvPr>
          <p:cNvSpPr txBox="1"/>
          <p:nvPr/>
        </p:nvSpPr>
        <p:spPr>
          <a:xfrm>
            <a:off x="6285261" y="5741615"/>
            <a:ext cx="754576"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5" name="Picture 4">
            <a:extLst>
              <a:ext uri="{FF2B5EF4-FFF2-40B4-BE49-F238E27FC236}">
                <a16:creationId xmlns:a16="http://schemas.microsoft.com/office/drawing/2014/main" id="{52459A07-B2DC-44D5-ACCC-5AF688C8F7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36844" y="5275276"/>
            <a:ext cx="502993" cy="502993"/>
          </a:xfrm>
          <a:prstGeom prst="rect">
            <a:avLst/>
          </a:prstGeom>
        </p:spPr>
      </p:pic>
    </p:spTree>
    <p:extLst>
      <p:ext uri="{BB962C8B-B14F-4D97-AF65-F5344CB8AC3E}">
        <p14:creationId xmlns:p14="http://schemas.microsoft.com/office/powerpoint/2010/main" val="44311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353664" y="249019"/>
            <a:ext cx="11480420" cy="430887"/>
          </a:xfrm>
        </p:spPr>
        <p:txBody>
          <a:bodyPr/>
          <a:lstStyle/>
          <a:p>
            <a:r>
              <a:rPr lang="en-US" dirty="0">
                <a:cs typeface="Segoe UI"/>
              </a:rPr>
              <a:t>Probing Questions</a:t>
            </a:r>
            <a:endParaRPr lang="en-US"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357919" y="83660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411467" y="1267531"/>
            <a:ext cx="5349519" cy="193283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Enable a central repository so team members can access and view files in a single place from anywhere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Share, edit, and co-author Word, Excel, and PowerPoint files, all within Microsoft Teams.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Provide intelligent email and calendaring capabilities available on any device and run surveys easily with Forms.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357919" y="1197114"/>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6411467" y="3119922"/>
            <a:ext cx="5422617" cy="206825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Meetings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Host online meetings with anyone inside or outside your organization and look more professional with blurred and custom backgrounds (ex company logo). View up to 49 attendees in the Gallery View</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Manage the whole meeting cycle effectively with scheduling assistant, video, screen sharing, whiteboard and shared notes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Use Teams as your Phone and make phone calls across devices with a cloud-based phone system (Phone System add-on required)</a:t>
            </a:r>
            <a:endParaRPr kumimoji="0" lang="en-US" sz="18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9" name="TextBox 8">
            <a:extLst>
              <a:ext uri="{FF2B5EF4-FFF2-40B4-BE49-F238E27FC236}">
                <a16:creationId xmlns:a16="http://schemas.microsoft.com/office/drawing/2014/main" id="{F39572EA-3150-436C-B480-02FAAF89D8F1}"/>
              </a:ext>
            </a:extLst>
          </p:cNvPr>
          <p:cNvSpPr txBox="1"/>
          <p:nvPr/>
        </p:nvSpPr>
        <p:spPr>
          <a:xfrm>
            <a:off x="353664" y="5568885"/>
            <a:ext cx="11407321" cy="991041"/>
          </a:xfrm>
          <a:prstGeom prst="rect">
            <a:avLst/>
          </a:prstGeom>
          <a:noFill/>
        </p:spPr>
        <p:txBody>
          <a:bodyPr wrap="square" lIns="0" tIns="0" rIns="0" bIns="0" rtlCol="0">
            <a:spAutoFit/>
          </a:bodyPr>
          <a:lstStyle/>
          <a:p>
            <a:pPr marL="0" marR="0" lvl="0" indent="0" algn="ctr" defTabSz="932742" rtl="0" eaLnBrk="1" fontAlgn="base" latinLnBrk="0" hangingPunct="1">
              <a:lnSpc>
                <a:spcPct val="100000"/>
              </a:lnSpc>
              <a:spcBef>
                <a:spcPct val="20000"/>
              </a:spcBef>
              <a:spcAft>
                <a:spcPts val="0"/>
              </a:spcAft>
              <a:buClr>
                <a:srgbClr val="0078D4"/>
              </a:buClr>
              <a:buSzPct val="100000"/>
              <a:buFontTx/>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Lower your IT spend by consolidating solutions! </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Point solutions are expensive and time consuming to manage (Microsoft 365 is the best of breed and the best platform. Consolidate &amp; save!)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Reduce on-prem infrastructure, hardware, licensing and maintenance costs and move IT spend from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CapEx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to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OpEx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with Cloud solutions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Google Workspace Business Starter (equivalent to M365 Business Basic) costs 21% more</a:t>
            </a:r>
          </a:p>
        </p:txBody>
      </p: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357916" y="1288004"/>
            <a:ext cx="5651995"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can your employees stay productive outside of the office? Can they access files and collaborate securely?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your employees share and co-author files? Do they have to send files back and forth? What happens if the file owner is away?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customer, partner or employee surveys?</a:t>
            </a: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411466" y="836607"/>
            <a:ext cx="5489693"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Office 365 E1 Solutions</a:t>
            </a:r>
          </a:p>
        </p:txBody>
      </p:sp>
      <p:cxnSp>
        <p:nvCxnSpPr>
          <p:cNvPr id="17" name="Straight Connector 16">
            <a:extLst>
              <a:ext uri="{FF2B5EF4-FFF2-40B4-BE49-F238E27FC236}">
                <a16:creationId xmlns:a16="http://schemas.microsoft.com/office/drawing/2014/main" id="{EFEAA18E-88D3-4DE1-9815-AFF77021973D}"/>
              </a:ext>
              <a:ext uri="{C183D7F6-B498-43B3-948B-1728B52AA6E4}">
                <adec:decorative xmlns:adec="http://schemas.microsoft.com/office/drawing/2017/decorative" val="1"/>
              </a:ext>
            </a:extLst>
          </p:cNvPr>
          <p:cNvCxnSpPr>
            <a:cxnSpLocks/>
          </p:cNvCxnSpPr>
          <p:nvPr/>
        </p:nvCxnSpPr>
        <p:spPr>
          <a:xfrm flipV="1">
            <a:off x="353664" y="29886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964CE366-D520-4C00-B860-9E93782FA186}"/>
              </a:ext>
            </a:extLst>
          </p:cNvPr>
          <p:cNvSpPr txBox="1">
            <a:spLocks/>
          </p:cNvSpPr>
          <p:nvPr/>
        </p:nvSpPr>
        <p:spPr>
          <a:xfrm>
            <a:off x="355791" y="3119922"/>
            <a:ext cx="5738083" cy="206825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Meetings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 manage meetings from the set up, to the meeting and the follow up? (scheduling, running engaging and effective online meetings and following up on actions)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online meetings with external customers or partners? Can you easily adapt your video background with blurred background or a company logo?</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make phone calls across devices with Teams and dial into meetings with your phone number (Phone System add-on required) </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353664" y="54727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1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76D70BF-8A0D-4DE9-A782-35927DC21048}"/>
              </a:ext>
            </a:extLst>
          </p:cNvPr>
          <p:cNvGraphicFramePr>
            <a:graphicFrameLocks noGrp="1"/>
          </p:cNvGraphicFramePr>
          <p:nvPr/>
        </p:nvGraphicFramePr>
        <p:xfrm>
          <a:off x="1469275" y="144816"/>
          <a:ext cx="10467645" cy="5471160"/>
        </p:xfrm>
        <a:graphic>
          <a:graphicData uri="http://schemas.openxmlformats.org/drawingml/2006/table">
            <a:tbl>
              <a:tblPr firstRow="1" bandRow="1">
                <a:tableStyleId>{5940675A-B579-460E-94D1-54222C63F5DA}</a:tableStyleId>
              </a:tblPr>
              <a:tblGrid>
                <a:gridCol w="3431175">
                  <a:extLst>
                    <a:ext uri="{9D8B030D-6E8A-4147-A177-3AD203B41FA5}">
                      <a16:colId xmlns:a16="http://schemas.microsoft.com/office/drawing/2014/main" val="4072212175"/>
                    </a:ext>
                  </a:extLst>
                </a:gridCol>
                <a:gridCol w="3805980">
                  <a:extLst>
                    <a:ext uri="{9D8B030D-6E8A-4147-A177-3AD203B41FA5}">
                      <a16:colId xmlns:a16="http://schemas.microsoft.com/office/drawing/2014/main" val="611929050"/>
                    </a:ext>
                  </a:extLst>
                </a:gridCol>
                <a:gridCol w="3230490">
                  <a:extLst>
                    <a:ext uri="{9D8B030D-6E8A-4147-A177-3AD203B41FA5}">
                      <a16:colId xmlns:a16="http://schemas.microsoft.com/office/drawing/2014/main" val="2329456530"/>
                    </a:ext>
                  </a:extLst>
                </a:gridCol>
              </a:tblGrid>
              <a:tr h="149922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600" b="1">
                        <a:solidFill>
                          <a:srgbClr val="0070C0"/>
                        </a:solidFill>
                        <a:latin typeface="+mn-lt"/>
                      </a:endParaRP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600" b="1">
                        <a:solidFill>
                          <a:srgbClr val="0070C0"/>
                        </a:solidFill>
                        <a:latin typeface="+mn-lt"/>
                      </a:endParaRP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600" b="1">
                        <a:solidFill>
                          <a:srgbClr val="0070C0"/>
                        </a:solidFill>
                        <a:latin typeface="+mn-lt"/>
                      </a:endParaRPr>
                    </a:p>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600" b="1">
                          <a:solidFill>
                            <a:srgbClr val="0070C0"/>
                          </a:solidFill>
                          <a:latin typeface="+mn-lt"/>
                        </a:rPr>
                        <a:t>WE SMB Mid-Market Upsell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accent3"/>
                      </a:solidFill>
                      <a:prstDash val="dot"/>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M365 BP +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0070C0"/>
                          </a:solidFill>
                          <a:effectLst/>
                          <a:latin typeface="+mn-lt"/>
                          <a:ea typeface="+mn-ea"/>
                          <a:cs typeface="+mn-cs"/>
                        </a:rPr>
                        <a:t>Unify communication and increase productivity with Teams calling capabilities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b="1" i="0" u="none" strike="noStrike" noProof="0">
                          <a:latin typeface="+mn-lt"/>
                        </a:rPr>
                        <a:t>Sales Play: </a:t>
                      </a:r>
                      <a:endParaRPr lang="en-US" sz="1000" b="0" i="0" u="none" strike="noStrike" kern="1200" noProof="0">
                        <a:solidFill>
                          <a:srgbClr val="282828"/>
                        </a:solidFill>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rId2"/>
                        </a:rPr>
                        <a:t>Security &amp; M365 BP (Partner Playbook</a:t>
                      </a:r>
                      <a:r>
                        <a:rPr lang="en-US" sz="1000" b="0" i="0" u="none" strike="noStrike" kern="1200" noProof="0">
                          <a:solidFill>
                            <a:srgbClr val="282828"/>
                          </a:solidFill>
                          <a:latin typeface="+mn-lt"/>
                        </a:rPr>
                        <a:t>)</a:t>
                      </a:r>
                      <a:endParaRPr lang="en-US" sz="1000" b="0" i="0" u="none" strike="noStrike" kern="1200" noProof="0">
                        <a:solidFill>
                          <a:srgbClr val="282828"/>
                        </a:solidFill>
                        <a:latin typeface="+mn-lt"/>
                        <a:hlinkClick r:id="" action="ppaction://noaction"/>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 action="ppaction://noaction"/>
                        </a:rPr>
                        <a:t>Unify communications</a:t>
                      </a:r>
                      <a:r>
                        <a:rPr lang="en-US" sz="1000" b="0" i="0" u="none" strike="noStrike" kern="1200" noProof="0">
                          <a:solidFill>
                            <a:srgbClr val="282828"/>
                          </a:solidFill>
                          <a:latin typeface="+mn-lt"/>
                        </a:rPr>
                        <a:t>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rId3"/>
                        </a:rPr>
                        <a:t>Surface</a:t>
                      </a:r>
                      <a:endParaRPr lang="en-US" sz="1000" b="0" i="0" u="none" strike="noStrike" kern="1200" noProof="0">
                        <a:solidFill>
                          <a:srgbClr val="282828"/>
                        </a:solidFill>
                        <a:latin typeface="+mn-lt"/>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SMB Workshop Tool: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4"/>
                        </a:rPr>
                        <a:t>Help me choose a solution</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5"/>
                        </a:rPr>
                        <a:t>Voice set up guide</a:t>
                      </a:r>
                      <a:r>
                        <a:rPr kumimoji="0" lang="en-US" sz="1000" b="0" i="0" u="none" strike="noStrike" kern="1200" cap="none" spc="-30" normalizeH="0" baseline="0" noProof="0">
                          <a:ln>
                            <a:noFill/>
                          </a:ln>
                          <a:solidFill>
                            <a:srgbClr val="282828"/>
                          </a:solidFill>
                          <a:effectLst/>
                          <a:uLnTx/>
                          <a:uFillTx/>
                          <a:latin typeface="+mn-lt"/>
                          <a:ea typeface="+mn-ea"/>
                          <a:cs typeface="Segoe UI"/>
                        </a:rPr>
                        <a:t>,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6"/>
                        </a:rPr>
                        <a:t>Phone System,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7"/>
                        </a:rPr>
                        <a:t>Teams Meetings </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hlinkClick r:id="rId8"/>
                        </a:rPr>
                        <a:t>&amp; Business Voice</a:t>
                      </a:r>
                      <a:r>
                        <a:rPr kumimoji="0" lang="en-US" sz="1000" b="0" i="0" u="none" strike="noStrike" kern="1200" cap="none" spc="-30" normalizeH="0" baseline="0" noProof="0">
                          <a:ln>
                            <a:noFill/>
                          </a:ln>
                          <a:solidFill>
                            <a:srgbClr val="282828"/>
                          </a:solidFill>
                          <a:effectLst/>
                          <a:uLnTx/>
                          <a:uFillTx/>
                          <a:latin typeface="+mn-lt"/>
                          <a:ea typeface="+mn-ea"/>
                          <a:cs typeface="Segoe UI"/>
                        </a:rPr>
                        <a:t> (US)</a:t>
                      </a:r>
                    </a:p>
                  </a:txBody>
                  <a:tcPr>
                    <a:lnT w="12700" cap="flat" cmpd="sng" algn="ctr">
                      <a:solidFill>
                        <a:schemeClr val="tx1"/>
                      </a:solidFill>
                      <a:prstDash val="solid"/>
                      <a:round/>
                      <a:headEnd type="none" w="med" len="med"/>
                      <a:tailEnd type="none" w="med" len="med"/>
                    </a:lnT>
                    <a:lnB w="6350" cap="flat" cmpd="sng" algn="ctr">
                      <a:solidFill>
                        <a:schemeClr val="accent3"/>
                      </a:solidFill>
                      <a:prstDash val="dot"/>
                      <a:round/>
                      <a:headEnd type="none" w="med" len="med"/>
                      <a:tailEnd type="none" w="med" len="med"/>
                    </a:lnB>
                    <a:noFill/>
                  </a:tcPr>
                </a:tc>
                <a:tc rowSpan="3">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M365 BP + Business Voice + Surface &amp; Teams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0070C0"/>
                          </a:solidFill>
                          <a:effectLst/>
                          <a:latin typeface="+mn-lt"/>
                          <a:ea typeface="+mn-ea"/>
                          <a:cs typeface="+mn-cs"/>
                        </a:rPr>
                        <a:t>Drive usage, further expand with Power BI, Surface, Meeting Rooms &amp; MS Teams devices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b="1" i="0" u="none" strike="noStrike" noProof="0">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 action="ppaction://noaction"/>
                        </a:rPr>
                        <a:t>Power Bi</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 action="ppaction://noaction"/>
                        </a:rPr>
                        <a:t>Surface</a:t>
                      </a:r>
                      <a:endParaRPr lang="en-US" sz="1000" b="0" i="0" u="none" strike="noStrike" kern="1200" noProof="0">
                        <a:solidFill>
                          <a:srgbClr val="282828"/>
                        </a:solidFill>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lang="en-US" sz="1000" b="0" i="0" u="none" strike="noStrike" kern="1200" noProof="0">
                          <a:solidFill>
                            <a:srgbClr val="282828"/>
                          </a:solidFill>
                          <a:latin typeface="+mn-lt"/>
                          <a:hlinkClick r:id="rId9"/>
                        </a:rPr>
                        <a:t>Power BI Productivity</a:t>
                      </a:r>
                      <a:r>
                        <a:rPr lang="en-US" sz="1000" b="0" i="0" u="none" strike="noStrike" kern="1200" noProof="0">
                          <a:solidFill>
                            <a:srgbClr val="282828"/>
                          </a:solidFill>
                          <a:latin typeface="+mn-lt"/>
                        </a:rPr>
                        <a:t>, </a:t>
                      </a:r>
                      <a:r>
                        <a:rPr lang="en-US" sz="1000" b="0" i="0" u="none" strike="noStrike" kern="1200" noProof="0">
                          <a:solidFill>
                            <a:srgbClr val="282828"/>
                          </a:solidFill>
                          <a:latin typeface="+mn-lt"/>
                          <a:hlinkClick r:id="rId10"/>
                        </a:rPr>
                        <a:t>PowerPlatform</a:t>
                      </a:r>
                      <a:r>
                        <a:rPr lang="en-US" sz="1000" b="0" i="0" u="none" strike="noStrike" kern="1200" noProof="0">
                          <a:solidFill>
                            <a:srgbClr val="282828"/>
                          </a:solidFill>
                          <a:latin typeface="+mn-lt"/>
                        </a:rPr>
                        <a:t> &amp; </a:t>
                      </a:r>
                      <a:r>
                        <a:rPr lang="en-US" sz="1000" b="0" i="0" u="none" strike="noStrike" kern="1200" noProof="0">
                          <a:solidFill>
                            <a:srgbClr val="282828"/>
                          </a:solidFill>
                          <a:latin typeface="+mn-lt"/>
                          <a:hlinkClick r:id="rId7"/>
                        </a:rPr>
                        <a:t>Teams Meetings</a:t>
                      </a:r>
                      <a:endParaRPr lang="en-US" sz="1000" b="0" i="0" u="none" strike="noStrike" kern="1200" noProof="0">
                        <a:solidFill>
                          <a:srgbClr val="282828"/>
                        </a:solidFill>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i="0" u="none" strike="noStrike" kern="1200" noProof="0">
                        <a:solidFill>
                          <a:srgbClr val="282828"/>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294882"/>
                  </a:ext>
                </a:extLst>
              </a:tr>
              <a:tr h="1674806">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AAD</a:t>
                      </a:r>
                    </a:p>
                    <a:p>
                      <a:pPr lvl="0">
                        <a:buNone/>
                      </a:pPr>
                      <a:r>
                        <a:rPr lang="en-US" sz="1100" b="1" i="0" u="none" strike="noStrike" kern="1200">
                          <a:solidFill>
                            <a:srgbClr val="0070C0"/>
                          </a:solidFill>
                          <a:effectLst/>
                          <a:latin typeface="+mn-lt"/>
                          <a:ea typeface="+mn-ea"/>
                          <a:cs typeface="+mn-cs"/>
                        </a:rPr>
                        <a:t>Help customers adopt Secure Remote Work with M365 BP</a:t>
                      </a:r>
                      <a:endParaRPr lang="en-US" sz="900" b="0">
                        <a:latin typeface="+mn-lt"/>
                      </a:endParaRPr>
                    </a:p>
                    <a:p>
                      <a:pPr marL="0" marR="0" lvl="0" indent="0" algn="l">
                        <a:lnSpc>
                          <a:spcPct val="100000"/>
                        </a:lnSpc>
                        <a:spcBef>
                          <a:spcPts val="0"/>
                        </a:spcBef>
                        <a:spcAft>
                          <a:spcPts val="0"/>
                        </a:spcAft>
                        <a:buNone/>
                      </a:pPr>
                      <a:r>
                        <a:rPr lang="en-US" sz="1000" b="1" i="0" u="none" strike="noStrike" noProof="0">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hlinkClick r:id="rId11"/>
                        </a:rPr>
                        <a:t>Secure Remote Work</a:t>
                      </a:r>
                      <a:r>
                        <a:rPr kumimoji="0" lang="en-US" sz="1000" b="0" i="0" u="none" strike="noStrike" kern="1200" cap="none" spc="-30" normalizeH="0" baseline="0" noProof="0">
                          <a:ln>
                            <a:noFill/>
                          </a:ln>
                          <a:solidFill>
                            <a:srgbClr val="282828"/>
                          </a:solidFill>
                          <a:effectLst/>
                          <a:uLnTx/>
                          <a:uFillTx/>
                          <a:latin typeface="+mn-lt"/>
                          <a:ea typeface="+mn-ea"/>
                          <a:cs typeface="Segoe UI"/>
                        </a:rPr>
                        <a:t>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rId2"/>
                        </a:rPr>
                        <a:t>Security &amp; M365 BP (Partner Playbook</a:t>
                      </a:r>
                      <a:r>
                        <a:rPr lang="en-US" sz="1000" b="0" i="0" u="none" strike="noStrike" kern="1200" noProof="0">
                          <a:solidFill>
                            <a:srgbClr val="282828"/>
                          </a:solidFill>
                          <a:latin typeface="+mn-lt"/>
                        </a:rPr>
                        <a:t>)</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SMB Workshop Tool: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4"/>
                        </a:rPr>
                        <a:t>Help me choose a solution</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12"/>
                        </a:rPr>
                        <a:t>M365 BP</a:t>
                      </a:r>
                      <a:r>
                        <a:rPr kumimoji="0" lang="en-US" sz="1000" b="0" i="0" u="none" strike="noStrike" kern="1200" cap="none" spc="-30" normalizeH="0" baseline="0" noProof="0">
                          <a:ln>
                            <a:noFill/>
                          </a:ln>
                          <a:solidFill>
                            <a:srgbClr val="282828"/>
                          </a:solidFill>
                          <a:effectLst/>
                          <a:uLnTx/>
                          <a:uFillTx/>
                          <a:latin typeface="+mn-lt"/>
                          <a:ea typeface="+mn-ea"/>
                          <a:cs typeface="Segoe UI"/>
                        </a:rPr>
                        <a:t>,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13"/>
                        </a:rPr>
                        <a:t>Secure Score, </a:t>
                      </a:r>
                      <a:r>
                        <a:rPr lang="en-US" sz="1000" spc="-30">
                          <a:solidFill>
                            <a:srgbClr val="282828"/>
                          </a:solidFill>
                          <a:cs typeface="Segoe UI"/>
                          <a:hlinkClick r:id="rId14"/>
                        </a:rPr>
                        <a:t>Teamwork CIE </a:t>
                      </a:r>
                      <a:r>
                        <a:rPr lang="en-US" sz="1000" spc="-30">
                          <a:solidFill>
                            <a:srgbClr val="282828"/>
                          </a:solidFill>
                          <a:cs typeface="Segoe UI"/>
                        </a:rPr>
                        <a:t> &amp;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spc="-30">
                          <a:solidFill>
                            <a:srgbClr val="282828"/>
                          </a:solidFill>
                          <a:cs typeface="Segoe UI"/>
                          <a:hlinkClick r:id="rId15"/>
                        </a:rPr>
                        <a:t>Modern Collab</a:t>
                      </a:r>
                      <a:endParaRPr lang="en-US" sz="1000" spc="-30">
                        <a:solidFill>
                          <a:srgbClr val="282828"/>
                        </a:solidFill>
                        <a:cs typeface="Segoe UI"/>
                      </a:endParaRPr>
                    </a:p>
                  </a:txBody>
                  <a:tcPr>
                    <a:lnL w="12700" cap="flat" cmpd="sng" algn="ctr">
                      <a:solidFill>
                        <a:schemeClr val="tx1"/>
                      </a:solidFill>
                      <a:prstDash val="solid"/>
                      <a:round/>
                      <a:headEnd type="none" w="med" len="med"/>
                      <a:tailEnd type="none" w="med" len="med"/>
                    </a:lnL>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noFill/>
                  </a:tcPr>
                </a:tc>
                <a:tc>
                  <a:txBody>
                    <a:bodyPr/>
                    <a:lstStyle/>
                    <a:p>
                      <a:pPr marL="0" marR="0" lvl="0" indent="0" algn="l" rtl="0">
                        <a:lnSpc>
                          <a:spcPct val="100000"/>
                        </a:lnSpc>
                        <a:spcBef>
                          <a:spcPts val="0"/>
                        </a:spcBef>
                        <a:spcAft>
                          <a:spcPts val="0"/>
                        </a:spcAft>
                        <a:buFontTx/>
                        <a:buNone/>
                      </a:pPr>
                      <a:r>
                        <a:rPr lang="en-US" sz="1400" b="1" kern="1200">
                          <a:solidFill>
                            <a:schemeClr val="tx1"/>
                          </a:solidFill>
                          <a:latin typeface="+mn-lt"/>
                          <a:ea typeface="+mn-ea"/>
                          <a:cs typeface="+mn-cs"/>
                        </a:rPr>
                        <a:t>M365 BS + Defender for O365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noProof="0">
                          <a:solidFill>
                            <a:srgbClr val="0070C0"/>
                          </a:solidFill>
                          <a:effectLst/>
                          <a:latin typeface="+mn-lt"/>
                          <a:ea typeface="+mn-ea"/>
                          <a:cs typeface="+mn-cs"/>
                        </a:rPr>
                        <a:t>Consolidate IT with Device Management and Security with M365 BP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noProof="0">
                          <a:latin typeface="+mn-lt"/>
                        </a:rPr>
                        <a:t>Sales Play: </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kern="1200" noProof="0">
                          <a:solidFill>
                            <a:srgbClr val="282828"/>
                          </a:solidFill>
                          <a:latin typeface="+mn-lt"/>
                          <a:hlinkClick r:id="rId16"/>
                        </a:rPr>
                        <a:t>Security</a:t>
                      </a:r>
                      <a:r>
                        <a:rPr lang="en-US" sz="1000" b="0" i="0" u="none" strike="noStrike" kern="1200" noProof="0">
                          <a:solidFill>
                            <a:srgbClr val="282828"/>
                          </a:solidFill>
                          <a:latin typeface="+mn-lt"/>
                        </a:rPr>
                        <a:t> (Upsell)</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kern="1200" noProof="0">
                          <a:solidFill>
                            <a:srgbClr val="282828"/>
                          </a:solidFill>
                          <a:latin typeface="+mn-lt"/>
                          <a:hlinkClick r:id="rId3"/>
                        </a:rPr>
                        <a:t>Surface</a:t>
                      </a:r>
                      <a:r>
                        <a:rPr lang="en-US" sz="1000" b="0" i="0" u="none" strike="noStrike" kern="1200" noProof="0">
                          <a:solidFill>
                            <a:srgbClr val="282828"/>
                          </a:solidFill>
                          <a:latin typeface="+mn-lt"/>
                        </a:rPr>
                        <a:t>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SMB Workshop Tool: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4"/>
                        </a:rPr>
                        <a:t>Help me choose a solution</a:t>
                      </a:r>
                      <a:r>
                        <a:rPr kumimoji="0" lang="en-US" sz="1000" b="0" i="0" u="none" strike="noStrike" kern="1200" cap="none" spc="-30" normalizeH="0" baseline="0" noProof="0">
                          <a:ln>
                            <a:noFill/>
                          </a:ln>
                          <a:solidFill>
                            <a:srgbClr val="282828"/>
                          </a:solidFill>
                          <a:effectLst/>
                          <a:uLnTx/>
                          <a:uFillTx/>
                          <a:latin typeface="+mn-lt"/>
                          <a:ea typeface="+mn-ea"/>
                          <a:cs typeface="Segoe UI"/>
                        </a:rPr>
                        <a:t> &amp;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4"/>
                        </a:rPr>
                        <a:t>SMB Voice Workshop</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12"/>
                        </a:rPr>
                        <a:t>M365 BP</a:t>
                      </a:r>
                      <a:r>
                        <a:rPr kumimoji="0" lang="en-US" sz="1000" b="0" i="0" u="none" strike="noStrike" kern="1200" cap="none" spc="-30" normalizeH="0" baseline="0" noProof="0">
                          <a:ln>
                            <a:noFill/>
                          </a:ln>
                          <a:solidFill>
                            <a:srgbClr val="282828"/>
                          </a:solidFill>
                          <a:effectLst/>
                          <a:uLnTx/>
                          <a:uFillTx/>
                          <a:latin typeface="+mn-lt"/>
                          <a:ea typeface="+mn-ea"/>
                          <a:cs typeface="Segoe UI"/>
                        </a:rPr>
                        <a:t> &amp;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13"/>
                        </a:rPr>
                        <a:t>Secure Score </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txBody>
                  <a:tcPr>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noFill/>
                  </a:tcPr>
                </a:tc>
                <a:tc vMerge="1">
                  <a:txBody>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30" normalizeH="0" baseline="0" noProof="0">
                        <a:ln>
                          <a:noFill/>
                        </a:ln>
                        <a:solidFill>
                          <a:srgbClr val="282828"/>
                        </a:solidFill>
                        <a:effectLst/>
                        <a:uLnTx/>
                        <a:uFillTx/>
                        <a:latin typeface="+mn-lt"/>
                        <a:ea typeface="+mn-ea"/>
                        <a:cs typeface="Segoe UI"/>
                      </a:endParaRPr>
                    </a:p>
                  </a:txBody>
                  <a:tcPr>
                    <a:lnR w="12700" cap="flat" cmpd="sng" algn="ctr">
                      <a:solidFill>
                        <a:schemeClr val="tx1"/>
                      </a:solidFill>
                      <a:prstDash val="solid"/>
                      <a:round/>
                      <a:headEnd type="none" w="med" len="med"/>
                      <a:tailEnd type="none" w="med" len="med"/>
                    </a:lnR>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noFill/>
                  </a:tcPr>
                </a:tc>
                <a:extLst>
                  <a:ext uri="{0D108BD9-81ED-4DB2-BD59-A6C34878D82A}">
                    <a16:rowId xmlns:a16="http://schemas.microsoft.com/office/drawing/2014/main" val="2001641136"/>
                  </a:ext>
                </a:extLst>
              </a:tr>
              <a:tr h="1485715">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On-Prem, stand server, M365 BB, Apps for B</a:t>
                      </a:r>
                      <a:endParaRPr lang="en-US" sz="800" b="0" u="none" strike="noStrike">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u="none" strike="noStrike">
                          <a:solidFill>
                            <a:srgbClr val="0070C0"/>
                          </a:solidFill>
                          <a:effectLst/>
                          <a:latin typeface="+mn-lt"/>
                        </a:rPr>
                        <a:t>Help customers begin the journey to work securely remote with M365 BS + Defender for O365</a:t>
                      </a:r>
                      <a:endParaRPr lang="en-US" sz="1050" b="1" i="0">
                        <a:solidFill>
                          <a:srgbClr val="0070C0"/>
                        </a:solidFill>
                        <a:latin typeface="+mn-lt"/>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 normalizeH="0" baseline="0">
                          <a:ln>
                            <a:noFill/>
                          </a:ln>
                          <a:solidFill>
                            <a:srgbClr val="282828"/>
                          </a:solidFill>
                          <a:effectLst/>
                          <a:uLnTx/>
                          <a:uFillTx/>
                          <a:latin typeface="+mn-lt"/>
                          <a:ea typeface="+mn-ea"/>
                          <a:cs typeface="Segoe UI"/>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hlinkClick r:id="rId11"/>
                        </a:rPr>
                        <a:t>Secure Remote Work</a:t>
                      </a:r>
                      <a:r>
                        <a:rPr kumimoji="0" lang="en-US" sz="1000" b="0" i="0" u="none" strike="noStrike" kern="1200" cap="none" spc="-30" normalizeH="0" baseline="0" noProof="0">
                          <a:ln>
                            <a:noFill/>
                          </a:ln>
                          <a:solidFill>
                            <a:srgbClr val="282828"/>
                          </a:solidFill>
                          <a:effectLst/>
                          <a:uLnTx/>
                          <a:uFillTx/>
                          <a:latin typeface="+mn-lt"/>
                          <a:ea typeface="+mn-ea"/>
                          <a:cs typeface="Segoe UI"/>
                        </a:rPr>
                        <a:t>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SMB Workshop Tool: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4"/>
                        </a:rPr>
                        <a:t>Secure Remote work</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lang="en-US" sz="1000" spc="-30">
                          <a:solidFill>
                            <a:srgbClr val="282828"/>
                          </a:solidFill>
                          <a:cs typeface="Segoe UI"/>
                          <a:hlinkClick r:id="rId14"/>
                        </a:rPr>
                        <a:t>Teamwork CIE </a:t>
                      </a:r>
                      <a:r>
                        <a:rPr lang="en-US" sz="1000" spc="-30">
                          <a:solidFill>
                            <a:srgbClr val="282828"/>
                          </a:solidFill>
                          <a:cs typeface="Segoe UI"/>
                        </a:rPr>
                        <a:t>, </a:t>
                      </a:r>
                      <a:r>
                        <a:rPr lang="en-US" sz="1000" spc="-30">
                          <a:solidFill>
                            <a:srgbClr val="282828"/>
                          </a:solidFill>
                          <a:cs typeface="Segoe UI"/>
                          <a:hlinkClick r:id="rId15"/>
                        </a:rPr>
                        <a:t>Modern Collab</a:t>
                      </a:r>
                      <a:r>
                        <a:rPr lang="en-US" sz="1000" spc="-30">
                          <a:solidFill>
                            <a:srgbClr val="282828"/>
                          </a:solidFill>
                          <a:cs typeface="Segoe UI"/>
                        </a:rPr>
                        <a:t>, </a:t>
                      </a:r>
                      <a:r>
                        <a:rPr lang="en-US" sz="1000" spc="-30">
                          <a:solidFill>
                            <a:srgbClr val="282828"/>
                          </a:solidFill>
                          <a:cs typeface="Segoe UI"/>
                          <a:hlinkClick r:id="rId17"/>
                        </a:rPr>
                        <a:t>Teams</a:t>
                      </a:r>
                      <a:r>
                        <a:rPr lang="en-US" sz="1000" spc="-30">
                          <a:solidFill>
                            <a:srgbClr val="282828"/>
                          </a:solidFill>
                          <a:cs typeface="Segoe UI"/>
                        </a:rPr>
                        <a:t> &amp;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hlinkClick r:id="rId18"/>
                        </a:rPr>
                        <a:t>Defender for O365 </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30" normalizeH="0" baseline="0" noProof="0">
                        <a:ln>
                          <a:noFill/>
                        </a:ln>
                        <a:solidFill>
                          <a:srgbClr val="282828"/>
                        </a:solidFill>
                        <a:effectLst/>
                        <a:uLnTx/>
                        <a:uFillTx/>
                        <a:latin typeface="+mn-lt"/>
                        <a:ea typeface="+mn-ea"/>
                        <a:cs typeface="Segoe UI"/>
                      </a:endParaRPr>
                    </a:p>
                  </a:txBody>
                  <a:tcPr>
                    <a:lnL w="12700" cap="flat" cmpd="sng" algn="ctr">
                      <a:solidFill>
                        <a:schemeClr val="tx1"/>
                      </a:solidFill>
                      <a:prstDash val="solid"/>
                      <a:round/>
                      <a:headEnd type="none" w="med" len="med"/>
                      <a:tailEnd type="none" w="med" len="med"/>
                    </a:lnL>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M365 BS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50" b="1" i="0" u="none" strike="noStrike" kern="1200">
                          <a:solidFill>
                            <a:srgbClr val="0070C0"/>
                          </a:solidFill>
                          <a:effectLst/>
                          <a:latin typeface="+mn-lt"/>
                          <a:ea typeface="+mn-ea"/>
                          <a:cs typeface="+mn-cs"/>
                        </a:rPr>
                        <a:t>Begin Security journey with Defender for O365 to protect from key threats (safe links &amp; safe attachments)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b="1" i="0" u="none" strike="noStrike" kern="1200" cap="none" spc="-30" normalizeH="0" baseline="0" noProof="0">
                          <a:ln>
                            <a:noFill/>
                          </a:ln>
                          <a:solidFill>
                            <a:schemeClr val="tx1"/>
                          </a:solidFill>
                          <a:effectLst/>
                          <a:uLnTx/>
                          <a:uFillTx/>
                          <a:latin typeface="+mn-lt"/>
                          <a:ea typeface="+mn-ea"/>
                          <a:cs typeface="+mn-cs"/>
                        </a:rPr>
                        <a:t>Sales Plays: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rId2"/>
                        </a:rPr>
                        <a:t>Security &amp; M365 BP (Partner Playbook</a:t>
                      </a:r>
                      <a:r>
                        <a:rPr lang="en-US" sz="1000" b="0" i="0" u="none" strike="noStrike" kern="1200" noProof="0">
                          <a:solidFill>
                            <a:srgbClr val="282828"/>
                          </a:solidFill>
                          <a:latin typeface="+mn-lt"/>
                        </a:rPr>
                        <a:t>)</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SMB Workshop Tool: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4"/>
                        </a:rPr>
                        <a:t>Secure Remote work </a:t>
                      </a:r>
                      <a:r>
                        <a:rPr kumimoji="0" lang="en-US" sz="1000" b="0" i="0" u="none" strike="noStrike" kern="1200" cap="none" spc="-30" normalizeH="0" baseline="0" noProof="0">
                          <a:ln>
                            <a:noFill/>
                          </a:ln>
                          <a:solidFill>
                            <a:srgbClr val="282828"/>
                          </a:solidFill>
                          <a:effectLst/>
                          <a:uLnTx/>
                          <a:uFillTx/>
                          <a:latin typeface="+mn-lt"/>
                          <a:ea typeface="+mn-ea"/>
                          <a:cs typeface="Segoe UI"/>
                        </a:rPr>
                        <a:t>workshop</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18"/>
                        </a:rPr>
                        <a:t>Defender for O365 </a:t>
                      </a:r>
                      <a:r>
                        <a:rPr kumimoji="0" lang="en-US" sz="1000" b="0" i="0" u="none" strike="noStrike" kern="1200" cap="none" spc="-30" normalizeH="0" baseline="0" noProof="0">
                          <a:ln>
                            <a:noFill/>
                          </a:ln>
                          <a:solidFill>
                            <a:srgbClr val="282828"/>
                          </a:solidFill>
                          <a:effectLst/>
                          <a:uLnTx/>
                          <a:uFillTx/>
                          <a:latin typeface="+mn-lt"/>
                          <a:ea typeface="+mn-ea"/>
                          <a:cs typeface="Segoe UI"/>
                        </a:rPr>
                        <a:t>&amp;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13"/>
                        </a:rPr>
                        <a:t>Secure Score </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txBody>
                  <a:tcPr>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rtl="0" eaLnBrk="1" fontAlgn="auto" latinLnBrk="0" hangingPunct="1">
                        <a:lnSpc>
                          <a:spcPct val="100000"/>
                        </a:lnSpc>
                        <a:spcBef>
                          <a:spcPts val="0"/>
                        </a:spcBef>
                        <a:spcAft>
                          <a:spcPts val="0"/>
                        </a:spcAft>
                        <a:buFontTx/>
                        <a:buNone/>
                      </a:pPr>
                      <a:endParaRPr kumimoji="0" lang="en-US" sz="1000" b="0" i="0" u="none" strike="noStrike" kern="1200" cap="none" spc="-30" normalizeH="0" baseline="0" noProof="0">
                        <a:ln>
                          <a:noFill/>
                        </a:ln>
                        <a:solidFill>
                          <a:srgbClr val="282828"/>
                        </a:solidFill>
                        <a:effectLst/>
                        <a:uLnTx/>
                        <a:uFillTx/>
                        <a:latin typeface="+mn-lt"/>
                        <a:ea typeface="+mn-ea"/>
                        <a:cs typeface="Segoe UI"/>
                      </a:endParaRPr>
                    </a:p>
                  </a:txBody>
                  <a:tcPr>
                    <a:lnR w="12700" cap="flat" cmpd="sng" algn="ctr">
                      <a:solidFill>
                        <a:schemeClr val="tx1"/>
                      </a:solidFill>
                      <a:prstDash val="solid"/>
                      <a:round/>
                      <a:headEnd type="none" w="med" len="med"/>
                      <a:tailEnd type="none" w="med" len="med"/>
                    </a:lnR>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272291"/>
                  </a:ext>
                </a:extLst>
              </a:tr>
            </a:tbl>
          </a:graphicData>
        </a:graphic>
      </p:graphicFrame>
      <p:sp>
        <p:nvSpPr>
          <p:cNvPr id="4" name="Oval 3">
            <a:extLst>
              <a:ext uri="{FF2B5EF4-FFF2-40B4-BE49-F238E27FC236}">
                <a16:creationId xmlns:a16="http://schemas.microsoft.com/office/drawing/2014/main" id="{BFAB8597-EF78-4CD9-9D83-0C9ED1A3D920}"/>
              </a:ext>
            </a:extLst>
          </p:cNvPr>
          <p:cNvSpPr/>
          <p:nvPr/>
        </p:nvSpPr>
        <p:spPr bwMode="auto">
          <a:xfrm>
            <a:off x="4463882" y="3345108"/>
            <a:ext cx="355456" cy="339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a:t>
            </a:r>
          </a:p>
        </p:txBody>
      </p:sp>
      <p:sp>
        <p:nvSpPr>
          <p:cNvPr id="5" name="Flowchart: Connector 4">
            <a:extLst>
              <a:ext uri="{FF2B5EF4-FFF2-40B4-BE49-F238E27FC236}">
                <a16:creationId xmlns:a16="http://schemas.microsoft.com/office/drawing/2014/main" id="{D64DA607-5426-414E-8844-3CEEC2832A6E}"/>
              </a:ext>
            </a:extLst>
          </p:cNvPr>
          <p:cNvSpPr/>
          <p:nvPr/>
        </p:nvSpPr>
        <p:spPr bwMode="auto">
          <a:xfrm>
            <a:off x="4463882" y="5171721"/>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a:t>
            </a:r>
          </a:p>
        </p:txBody>
      </p:sp>
      <p:sp>
        <p:nvSpPr>
          <p:cNvPr id="6" name="Flowchart: Connector 5">
            <a:extLst>
              <a:ext uri="{FF2B5EF4-FFF2-40B4-BE49-F238E27FC236}">
                <a16:creationId xmlns:a16="http://schemas.microsoft.com/office/drawing/2014/main" id="{9CBCDA7C-E4CC-4DBE-9A9D-663F63157F02}"/>
              </a:ext>
            </a:extLst>
          </p:cNvPr>
          <p:cNvSpPr/>
          <p:nvPr/>
        </p:nvSpPr>
        <p:spPr bwMode="auto">
          <a:xfrm>
            <a:off x="8296987" y="5176000"/>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1B</a:t>
            </a:r>
          </a:p>
        </p:txBody>
      </p:sp>
      <p:sp>
        <p:nvSpPr>
          <p:cNvPr id="9" name="Oval 8">
            <a:extLst>
              <a:ext uri="{FF2B5EF4-FFF2-40B4-BE49-F238E27FC236}">
                <a16:creationId xmlns:a16="http://schemas.microsoft.com/office/drawing/2014/main" id="{AE01D08E-48EC-4269-BB51-24FF355693CF}"/>
              </a:ext>
            </a:extLst>
          </p:cNvPr>
          <p:cNvSpPr/>
          <p:nvPr/>
        </p:nvSpPr>
        <p:spPr bwMode="auto">
          <a:xfrm>
            <a:off x="11472367" y="5171721"/>
            <a:ext cx="355456" cy="339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3C</a:t>
            </a:r>
          </a:p>
        </p:txBody>
      </p:sp>
      <p:sp>
        <p:nvSpPr>
          <p:cNvPr id="10" name="Flowchart: Connector 9">
            <a:extLst>
              <a:ext uri="{FF2B5EF4-FFF2-40B4-BE49-F238E27FC236}">
                <a16:creationId xmlns:a16="http://schemas.microsoft.com/office/drawing/2014/main" id="{68EDF829-994F-42C5-A2B5-98CAF9C0F587}"/>
              </a:ext>
            </a:extLst>
          </p:cNvPr>
          <p:cNvSpPr/>
          <p:nvPr/>
        </p:nvSpPr>
        <p:spPr bwMode="auto">
          <a:xfrm>
            <a:off x="8277114" y="1590587"/>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3B</a:t>
            </a:r>
          </a:p>
        </p:txBody>
      </p:sp>
      <p:sp>
        <p:nvSpPr>
          <p:cNvPr id="11" name="Flowchart: Connector 10">
            <a:extLst>
              <a:ext uri="{FF2B5EF4-FFF2-40B4-BE49-F238E27FC236}">
                <a16:creationId xmlns:a16="http://schemas.microsoft.com/office/drawing/2014/main" id="{3928BAA5-1323-4976-BFEE-35EA3509C711}"/>
              </a:ext>
            </a:extLst>
          </p:cNvPr>
          <p:cNvSpPr/>
          <p:nvPr/>
        </p:nvSpPr>
        <p:spPr bwMode="auto">
          <a:xfrm>
            <a:off x="8277114" y="3324673"/>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2B</a:t>
            </a:r>
          </a:p>
        </p:txBody>
      </p:sp>
      <p:grpSp>
        <p:nvGrpSpPr>
          <p:cNvPr id="12" name="Group 11">
            <a:extLst>
              <a:ext uri="{FF2B5EF4-FFF2-40B4-BE49-F238E27FC236}">
                <a16:creationId xmlns:a16="http://schemas.microsoft.com/office/drawing/2014/main" id="{1469B8E1-3C11-49E5-B5B1-863C40F63DFB}"/>
              </a:ext>
            </a:extLst>
          </p:cNvPr>
          <p:cNvGrpSpPr/>
          <p:nvPr/>
        </p:nvGrpSpPr>
        <p:grpSpPr>
          <a:xfrm>
            <a:off x="4291624" y="4409939"/>
            <a:ext cx="3476520" cy="204480"/>
            <a:chOff x="4312409" y="5035805"/>
            <a:chExt cx="3476520" cy="204480"/>
          </a:xfrm>
        </p:grpSpPr>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096F3BA8-AEB0-477D-88B2-7E746783FCD8}"/>
                    </a:ext>
                  </a:extLst>
                </p14:cNvPr>
                <p14:cNvContentPartPr/>
                <p14:nvPr/>
              </p14:nvContentPartPr>
              <p14:xfrm>
                <a:off x="4312409" y="5035805"/>
                <a:ext cx="1800" cy="360"/>
              </p14:xfrm>
            </p:contentPart>
          </mc:Choice>
          <mc:Fallback xmlns="">
            <p:pic>
              <p:nvPicPr>
                <p:cNvPr id="13" name="Ink 12">
                  <a:extLst>
                    <a:ext uri="{FF2B5EF4-FFF2-40B4-BE49-F238E27FC236}">
                      <a16:creationId xmlns:a16="http://schemas.microsoft.com/office/drawing/2014/main" id="{096F3BA8-AEB0-477D-88B2-7E746783FCD8}"/>
                    </a:ext>
                  </a:extLst>
                </p:cNvPr>
                <p:cNvPicPr/>
                <p:nvPr/>
              </p:nvPicPr>
              <p:blipFill>
                <a:blip r:embed="rId20"/>
                <a:stretch>
                  <a:fillRect/>
                </a:stretch>
              </p:blipFill>
              <p:spPr>
                <a:xfrm>
                  <a:off x="4304909" y="5026805"/>
                  <a:ext cx="165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FB06F4E2-2013-43AD-90CC-2D9D942DA7F2}"/>
                    </a:ext>
                  </a:extLst>
                </p14:cNvPr>
                <p14:cNvContentPartPr/>
                <p14:nvPr/>
              </p14:nvContentPartPr>
              <p14:xfrm>
                <a:off x="7774529" y="5234165"/>
                <a:ext cx="14400" cy="6120"/>
              </p14:xfrm>
            </p:contentPart>
          </mc:Choice>
          <mc:Fallback xmlns="">
            <p:pic>
              <p:nvPicPr>
                <p:cNvPr id="14" name="Ink 13">
                  <a:extLst>
                    <a:ext uri="{FF2B5EF4-FFF2-40B4-BE49-F238E27FC236}">
                      <a16:creationId xmlns:a16="http://schemas.microsoft.com/office/drawing/2014/main" id="{FB06F4E2-2013-43AD-90CC-2D9D942DA7F2}"/>
                    </a:ext>
                  </a:extLst>
                </p:cNvPr>
                <p:cNvPicPr/>
                <p:nvPr/>
              </p:nvPicPr>
              <p:blipFill>
                <a:blip r:embed="rId22"/>
                <a:stretch>
                  <a:fillRect/>
                </a:stretch>
              </p:blipFill>
              <p:spPr>
                <a:xfrm>
                  <a:off x="7765529" y="5225165"/>
                  <a:ext cx="32040" cy="23760"/>
                </a:xfrm>
                <a:prstGeom prst="rect">
                  <a:avLst/>
                </a:prstGeom>
              </p:spPr>
            </p:pic>
          </mc:Fallback>
        </mc:AlternateContent>
      </p:grpSp>
      <p:sp>
        <p:nvSpPr>
          <p:cNvPr id="15" name="TextBox 14">
            <a:extLst>
              <a:ext uri="{FF2B5EF4-FFF2-40B4-BE49-F238E27FC236}">
                <a16:creationId xmlns:a16="http://schemas.microsoft.com/office/drawing/2014/main" id="{4FEB5400-C7A1-4C08-AED9-C9ED420741B9}"/>
              </a:ext>
            </a:extLst>
          </p:cNvPr>
          <p:cNvSpPr txBox="1"/>
          <p:nvPr/>
        </p:nvSpPr>
        <p:spPr>
          <a:xfrm rot="16200000">
            <a:off x="-1113462" y="2936199"/>
            <a:ext cx="26946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a:ea typeface="+mn-ea"/>
                <a:cs typeface="+mn-cs"/>
              </a:rPr>
              <a:t>Security Upsell </a:t>
            </a:r>
            <a:r>
              <a:rPr kumimoji="0" lang="en-US" sz="1400" b="1" i="0" u="none" strike="noStrike" kern="1200" cap="none" spc="0" normalizeH="0" baseline="0" noProof="0">
                <a:ln>
                  <a:noFill/>
                </a:ln>
                <a:solidFill>
                  <a:srgbClr val="0078D4"/>
                </a:solidFill>
                <a:effectLst/>
                <a:uLnTx/>
                <a:uFillTx/>
                <a:latin typeface="Segoe UI"/>
                <a:ea typeface="+mn-ea"/>
                <a:cs typeface="+mn-cs"/>
                <a:sym typeface="Wingdings" panose="05000000000000000000" pitchFamily="2" charset="2"/>
              </a:rPr>
              <a:t> </a:t>
            </a:r>
            <a:endParaRPr kumimoji="0" lang="en-US" sz="1800" b="1" i="0" u="none" strike="noStrike" kern="1200" cap="none" spc="0" normalizeH="0" baseline="0" noProof="0">
              <a:ln>
                <a:noFill/>
              </a:ln>
              <a:solidFill>
                <a:srgbClr val="0078D4"/>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7D729079-8C17-42B6-90B6-96F4E02F7D6D}"/>
              </a:ext>
            </a:extLst>
          </p:cNvPr>
          <p:cNvSpPr txBox="1"/>
          <p:nvPr/>
        </p:nvSpPr>
        <p:spPr>
          <a:xfrm>
            <a:off x="289815" y="1261279"/>
            <a:ext cx="1088475"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Advanced Security</a:t>
            </a:r>
          </a:p>
        </p:txBody>
      </p:sp>
      <p:sp>
        <p:nvSpPr>
          <p:cNvPr id="17" name="TextBox 16">
            <a:extLst>
              <a:ext uri="{FF2B5EF4-FFF2-40B4-BE49-F238E27FC236}">
                <a16:creationId xmlns:a16="http://schemas.microsoft.com/office/drawing/2014/main" id="{5BDE302B-C01F-47BF-B8D0-84CE54D51BA0}"/>
              </a:ext>
            </a:extLst>
          </p:cNvPr>
          <p:cNvSpPr txBox="1"/>
          <p:nvPr/>
        </p:nvSpPr>
        <p:spPr>
          <a:xfrm>
            <a:off x="148692" y="4939405"/>
            <a:ext cx="1320583"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 Security</a:t>
            </a:r>
          </a:p>
        </p:txBody>
      </p:sp>
      <p:sp>
        <p:nvSpPr>
          <p:cNvPr id="18" name="TextBox 17">
            <a:extLst>
              <a:ext uri="{FF2B5EF4-FFF2-40B4-BE49-F238E27FC236}">
                <a16:creationId xmlns:a16="http://schemas.microsoft.com/office/drawing/2014/main" id="{FDE2B478-16FC-4C43-854F-16B1C6EEAB3B}"/>
              </a:ext>
            </a:extLst>
          </p:cNvPr>
          <p:cNvSpPr txBox="1"/>
          <p:nvPr/>
        </p:nvSpPr>
        <p:spPr>
          <a:xfrm>
            <a:off x="340400" y="3132119"/>
            <a:ext cx="997830" cy="627864"/>
          </a:xfrm>
          <a:prstGeom prst="rect">
            <a:avLst/>
          </a:prstGeom>
          <a:noFill/>
        </p:spPr>
        <p:txBody>
          <a:bodyPr wrap="square" lIns="182880" tIns="146304" rIns="182880" bIns="146304"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Basic</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Security</a:t>
            </a:r>
          </a:p>
        </p:txBody>
      </p:sp>
      <p:pic>
        <p:nvPicPr>
          <p:cNvPr id="19" name="Picture 14" descr="Blue shield icon">
            <a:extLst>
              <a:ext uri="{FF2B5EF4-FFF2-40B4-BE49-F238E27FC236}">
                <a16:creationId xmlns:a16="http://schemas.microsoft.com/office/drawing/2014/main" id="{EC080AB3-DA9E-4FE2-94D3-C39C60E9D95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5652" y="4437419"/>
            <a:ext cx="367327" cy="3870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Blue shield icon">
            <a:extLst>
              <a:ext uri="{FF2B5EF4-FFF2-40B4-BE49-F238E27FC236}">
                <a16:creationId xmlns:a16="http://schemas.microsoft.com/office/drawing/2014/main" id="{93F4BE57-CD55-40D4-BCB1-67DD7DFD004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0482" y="2691229"/>
            <a:ext cx="429498" cy="4525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Blue shield icon">
            <a:extLst>
              <a:ext uri="{FF2B5EF4-FFF2-40B4-BE49-F238E27FC236}">
                <a16:creationId xmlns:a16="http://schemas.microsoft.com/office/drawing/2014/main" id="{C0440DF1-1013-49EA-B82A-5CF6E6B78D9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7593" y="824308"/>
            <a:ext cx="389649" cy="410524"/>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Key with solid fill">
            <a:extLst>
              <a:ext uri="{FF2B5EF4-FFF2-40B4-BE49-F238E27FC236}">
                <a16:creationId xmlns:a16="http://schemas.microsoft.com/office/drawing/2014/main" id="{18751005-217B-4DE0-AF5E-D78CB0C4854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8532949">
            <a:off x="875174" y="936193"/>
            <a:ext cx="445108" cy="445108"/>
          </a:xfrm>
          <a:prstGeom prst="rect">
            <a:avLst/>
          </a:prstGeom>
        </p:spPr>
      </p:pic>
      <p:sp>
        <p:nvSpPr>
          <p:cNvPr id="25" name="TextBox 24">
            <a:extLst>
              <a:ext uri="{FF2B5EF4-FFF2-40B4-BE49-F238E27FC236}">
                <a16:creationId xmlns:a16="http://schemas.microsoft.com/office/drawing/2014/main" id="{FEC2A445-EEA7-4F45-A298-FFDF2627ABC0}"/>
              </a:ext>
            </a:extLst>
          </p:cNvPr>
          <p:cNvSpPr txBox="1"/>
          <p:nvPr/>
        </p:nvSpPr>
        <p:spPr>
          <a:xfrm>
            <a:off x="5640455" y="6429590"/>
            <a:ext cx="23216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B53BC"/>
                </a:solidFill>
                <a:effectLst/>
                <a:uLnTx/>
                <a:uFillTx/>
                <a:latin typeface="Segoe UI"/>
                <a:ea typeface="+mn-ea"/>
                <a:cs typeface="+mn-cs"/>
              </a:rPr>
              <a:t>Teams Upsell </a:t>
            </a:r>
            <a:r>
              <a:rPr kumimoji="0" lang="en-US" sz="1400" b="1" i="0" u="none" strike="noStrike" kern="1200" cap="none" spc="0" normalizeH="0" baseline="0" noProof="0">
                <a:ln>
                  <a:noFill/>
                </a:ln>
                <a:solidFill>
                  <a:srgbClr val="4B53BC"/>
                </a:solidFill>
                <a:effectLst/>
                <a:uLnTx/>
                <a:uFillTx/>
                <a:latin typeface="Segoe UI"/>
                <a:ea typeface="+mn-ea"/>
                <a:cs typeface="+mn-cs"/>
                <a:sym typeface="Wingdings" panose="05000000000000000000" pitchFamily="2" charset="2"/>
              </a:rPr>
              <a:t> </a:t>
            </a:r>
            <a:endParaRPr kumimoji="0" lang="en-US" sz="1400" b="1" i="0" u="none" strike="noStrike" kern="1200" cap="none" spc="0" normalizeH="0" baseline="0" noProof="0">
              <a:ln>
                <a:noFill/>
              </a:ln>
              <a:solidFill>
                <a:srgbClr val="4B53BC"/>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9FC94DCA-B0F6-49FF-BD69-CF480D0BE49E}"/>
              </a:ext>
            </a:extLst>
          </p:cNvPr>
          <p:cNvSpPr txBox="1"/>
          <p:nvPr/>
        </p:nvSpPr>
        <p:spPr>
          <a:xfrm>
            <a:off x="8968153" y="6240225"/>
            <a:ext cx="2242348"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 Voice</a:t>
            </a:r>
            <a:endParaRPr kumimoji="0" lang="en-US" sz="1100" b="1" i="0" u="none" strike="noStrike" kern="1200" cap="none" spc="0" normalizeH="0" baseline="0" noProof="0">
              <a:ln>
                <a:noFill/>
              </a:ln>
              <a:solidFill>
                <a:srgbClr val="4B53BC"/>
              </a:solidFill>
              <a:effectLst/>
              <a:uLnTx/>
              <a:uFillTx/>
              <a:latin typeface="Segoe UI"/>
              <a:ea typeface="+mn-ea"/>
              <a:cs typeface="+mn-cs"/>
            </a:endParaRPr>
          </a:p>
        </p:txBody>
      </p:sp>
      <p:pic>
        <p:nvPicPr>
          <p:cNvPr id="39" name="Picture 38" descr="A picture containing clock&#10;&#10;Description automatically generated">
            <a:extLst>
              <a:ext uri="{FF2B5EF4-FFF2-40B4-BE49-F238E27FC236}">
                <a16:creationId xmlns:a16="http://schemas.microsoft.com/office/drawing/2014/main" id="{FE708F37-FF44-45C7-B290-1EE37F58D587}"/>
              </a:ext>
            </a:extLst>
          </p:cNvPr>
          <p:cNvPicPr>
            <a:picLocks noChangeAspect="1"/>
          </p:cNvPicPr>
          <p:nvPr/>
        </p:nvPicPr>
        <p:blipFill>
          <a:blip r:embed="rId26"/>
          <a:stretch>
            <a:fillRect/>
          </a:stretch>
        </p:blipFill>
        <p:spPr>
          <a:xfrm>
            <a:off x="2731645" y="5780149"/>
            <a:ext cx="685777" cy="685777"/>
          </a:xfrm>
          <a:prstGeom prst="rect">
            <a:avLst/>
          </a:prstGeom>
        </p:spPr>
      </p:pic>
      <p:sp>
        <p:nvSpPr>
          <p:cNvPr id="29" name="TextBox 28">
            <a:extLst>
              <a:ext uri="{FF2B5EF4-FFF2-40B4-BE49-F238E27FC236}">
                <a16:creationId xmlns:a16="http://schemas.microsoft.com/office/drawing/2014/main" id="{AC25C91D-29DE-496A-95B6-F4BF20946765}"/>
              </a:ext>
            </a:extLst>
          </p:cNvPr>
          <p:cNvSpPr txBox="1"/>
          <p:nvPr/>
        </p:nvSpPr>
        <p:spPr>
          <a:xfrm>
            <a:off x="2600600" y="6260232"/>
            <a:ext cx="1930668"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No Teams</a:t>
            </a:r>
          </a:p>
        </p:txBody>
      </p:sp>
      <p:pic>
        <p:nvPicPr>
          <p:cNvPr id="31" name="Graphic 30" descr="No sign outline">
            <a:extLst>
              <a:ext uri="{FF2B5EF4-FFF2-40B4-BE49-F238E27FC236}">
                <a16:creationId xmlns:a16="http://schemas.microsoft.com/office/drawing/2014/main" id="{3F489190-8727-4F8F-8D90-60150C91449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0047" y="4324945"/>
            <a:ext cx="588013" cy="588013"/>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7CAAD701-0B3E-4661-BB6E-EDFD28F3B586}"/>
              </a:ext>
            </a:extLst>
          </p:cNvPr>
          <p:cNvPicPr>
            <a:picLocks noChangeAspect="1"/>
          </p:cNvPicPr>
          <p:nvPr/>
        </p:nvPicPr>
        <p:blipFill>
          <a:blip r:embed="rId26"/>
          <a:stretch>
            <a:fillRect/>
          </a:stretch>
        </p:blipFill>
        <p:spPr>
          <a:xfrm>
            <a:off x="6377281" y="5676938"/>
            <a:ext cx="785529" cy="785529"/>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C52A1665-AC9E-4DFD-8453-AD10860517B5}"/>
              </a:ext>
            </a:extLst>
          </p:cNvPr>
          <p:cNvPicPr>
            <a:picLocks noChangeAspect="1"/>
          </p:cNvPicPr>
          <p:nvPr/>
        </p:nvPicPr>
        <p:blipFill>
          <a:blip r:embed="rId26"/>
          <a:stretch>
            <a:fillRect/>
          </a:stretch>
        </p:blipFill>
        <p:spPr>
          <a:xfrm>
            <a:off x="10034778" y="5676938"/>
            <a:ext cx="752484" cy="752484"/>
          </a:xfrm>
          <a:prstGeom prst="rect">
            <a:avLst/>
          </a:prstGeom>
        </p:spPr>
      </p:pic>
      <p:pic>
        <p:nvPicPr>
          <p:cNvPr id="37" name="Graphic 36" descr="Receiver with solid fill">
            <a:extLst>
              <a:ext uri="{FF2B5EF4-FFF2-40B4-BE49-F238E27FC236}">
                <a16:creationId xmlns:a16="http://schemas.microsoft.com/office/drawing/2014/main" id="{3330A7D0-E0AC-4703-80AD-1C46BA19F67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flipH="1">
            <a:off x="10551711" y="6042491"/>
            <a:ext cx="273325" cy="264116"/>
          </a:xfrm>
          <a:prstGeom prst="rect">
            <a:avLst/>
          </a:prstGeom>
        </p:spPr>
      </p:pic>
      <p:sp>
        <p:nvSpPr>
          <p:cNvPr id="26" name="TextBox 25">
            <a:extLst>
              <a:ext uri="{FF2B5EF4-FFF2-40B4-BE49-F238E27FC236}">
                <a16:creationId xmlns:a16="http://schemas.microsoft.com/office/drawing/2014/main" id="{2E188319-98F5-462A-8997-58FF66BA12D5}"/>
              </a:ext>
            </a:extLst>
          </p:cNvPr>
          <p:cNvSpPr txBox="1"/>
          <p:nvPr/>
        </p:nvSpPr>
        <p:spPr>
          <a:xfrm>
            <a:off x="6048964" y="6131155"/>
            <a:ext cx="1509124" cy="4616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a:t>
            </a:r>
            <a:endParaRPr kumimoji="0" lang="en-US" sz="1100" b="1" i="0" u="none" strike="noStrike" kern="1200" cap="none" spc="0" normalizeH="0" baseline="0" noProof="0">
              <a:ln>
                <a:noFill/>
              </a:ln>
              <a:solidFill>
                <a:srgbClr val="4B53BC"/>
              </a:solidFill>
              <a:effectLst/>
              <a:uLnTx/>
              <a:uFillTx/>
              <a:latin typeface="Segoe UI"/>
              <a:ea typeface="+mn-ea"/>
              <a:cs typeface="+mn-cs"/>
            </a:endParaRPr>
          </a:p>
        </p:txBody>
      </p:sp>
      <p:pic>
        <p:nvPicPr>
          <p:cNvPr id="3" name="Graphic 2" descr="No sign outline">
            <a:extLst>
              <a:ext uri="{FF2B5EF4-FFF2-40B4-BE49-F238E27FC236}">
                <a16:creationId xmlns:a16="http://schemas.microsoft.com/office/drawing/2014/main" id="{61302D45-7C42-420B-9425-D90BB178FA2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780527" y="5829031"/>
            <a:ext cx="588012" cy="588012"/>
          </a:xfrm>
          <a:prstGeom prst="rect">
            <a:avLst/>
          </a:prstGeom>
        </p:spPr>
      </p:pic>
    </p:spTree>
    <p:extLst>
      <p:ext uri="{BB962C8B-B14F-4D97-AF65-F5344CB8AC3E}">
        <p14:creationId xmlns:p14="http://schemas.microsoft.com/office/powerpoint/2010/main" val="356369714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C7006F-48AD-462E-8F59-43644AE987C3}"/>
              </a:ext>
              <a:ext uri="{C183D7F6-B498-43B3-948B-1728B52AA6E4}">
                <adec:decorative xmlns:adec="http://schemas.microsoft.com/office/drawing/2017/decorative" val="1"/>
              </a:ext>
            </a:extLst>
          </p:cNvPr>
          <p:cNvSpPr/>
          <p:nvPr/>
        </p:nvSpPr>
        <p:spPr bwMode="auto">
          <a:xfrm>
            <a:off x="8241042"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Text Placeholder 1">
            <a:extLst>
              <a:ext uri="{FF2B5EF4-FFF2-40B4-BE49-F238E27FC236}">
                <a16:creationId xmlns:a16="http://schemas.microsoft.com/office/drawing/2014/main" id="{46ACBA1C-F015-4A6F-BB12-7D8A55472234}"/>
              </a:ext>
            </a:extLst>
          </p:cNvPr>
          <p:cNvSpPr txBox="1">
            <a:spLocks/>
          </p:cNvSpPr>
          <p:nvPr/>
        </p:nvSpPr>
        <p:spPr>
          <a:xfrm>
            <a:off x="8513124" y="3640910"/>
            <a:ext cx="2821577" cy="153888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Process Automation</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GB" sz="1400" b="0" i="0" u="none" strike="noStrike" kern="0" cap="none" spc="0" normalizeH="0" baseline="0" noProof="0">
                <a:ln>
                  <a:noFill/>
                </a:ln>
                <a:solidFill>
                  <a:srgbClr val="FFFFFF"/>
                </a:solidFill>
                <a:effectLst/>
                <a:uLnTx/>
                <a:uFillTx/>
                <a:latin typeface="Segoe UI"/>
                <a:ea typeface="+mn-ea"/>
                <a:cs typeface="Segoe UI Semilight"/>
              </a:rPr>
              <a:t>Include powerful workflow automation directly in your apps with a no-code approach that connects to hundreds of popular apps and services</a:t>
            </a:r>
          </a:p>
        </p:txBody>
      </p:sp>
      <p:sp>
        <p:nvSpPr>
          <p:cNvPr id="2" name="Title 1">
            <a:extLst>
              <a:ext uri="{FF2B5EF4-FFF2-40B4-BE49-F238E27FC236}">
                <a16:creationId xmlns:a16="http://schemas.microsoft.com/office/drawing/2014/main" id="{D1161250-423F-457A-83DA-310CF40DF1D9}"/>
              </a:ext>
            </a:extLst>
          </p:cNvPr>
          <p:cNvSpPr>
            <a:spLocks noGrp="1"/>
          </p:cNvSpPr>
          <p:nvPr>
            <p:ph type="title"/>
          </p:nvPr>
        </p:nvSpPr>
        <p:spPr>
          <a:xfrm>
            <a:off x="588263" y="497541"/>
            <a:ext cx="11018520" cy="492443"/>
          </a:xfrm>
        </p:spPr>
        <p:txBody>
          <a:bodyPr/>
          <a:lstStyle/>
          <a:p>
            <a:r>
              <a:rPr lang="en-US" sz="3200">
                <a:solidFill>
                  <a:schemeClr val="tx1"/>
                </a:solidFill>
              </a:rPr>
              <a:t>Enhancing</a:t>
            </a:r>
            <a:r>
              <a:rPr lang="en-US" sz="3200">
                <a:solidFill>
                  <a:schemeClr val="accent1"/>
                </a:solidFill>
              </a:rPr>
              <a:t> Productivity</a:t>
            </a:r>
            <a:endParaRPr lang="en-US" sz="3200"/>
          </a:p>
        </p:txBody>
      </p:sp>
      <p:pic>
        <p:nvPicPr>
          <p:cNvPr id="6" name="Picture 5">
            <a:extLst>
              <a:ext uri="{FF2B5EF4-FFF2-40B4-BE49-F238E27FC236}">
                <a16:creationId xmlns:a16="http://schemas.microsoft.com/office/drawing/2014/main" id="{91F0F4ED-1B9E-480A-B1DB-3121DE84DE7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214"/>
          <a:stretch/>
        </p:blipFill>
        <p:spPr>
          <a:xfrm>
            <a:off x="582959" y="1399628"/>
            <a:ext cx="3365739" cy="2029371"/>
          </a:xfrm>
          <a:prstGeom prst="rect">
            <a:avLst/>
          </a:prstGeom>
        </p:spPr>
      </p:pic>
      <p:sp>
        <p:nvSpPr>
          <p:cNvPr id="25" name="Rectangle 24">
            <a:extLst>
              <a:ext uri="{FF2B5EF4-FFF2-40B4-BE49-F238E27FC236}">
                <a16:creationId xmlns:a16="http://schemas.microsoft.com/office/drawing/2014/main" id="{0BA5D3B3-134C-4AF3-A3E7-0FA8695C76BD}"/>
              </a:ext>
              <a:ext uri="{C183D7F6-B498-43B3-948B-1728B52AA6E4}">
                <adec:decorative xmlns:adec="http://schemas.microsoft.com/office/drawing/2017/decorative" val="1"/>
              </a:ext>
            </a:extLst>
          </p:cNvPr>
          <p:cNvSpPr/>
          <p:nvPr/>
        </p:nvSpPr>
        <p:spPr bwMode="auto">
          <a:xfrm>
            <a:off x="582960"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 Placeholder 1">
            <a:extLst>
              <a:ext uri="{FF2B5EF4-FFF2-40B4-BE49-F238E27FC236}">
                <a16:creationId xmlns:a16="http://schemas.microsoft.com/office/drawing/2014/main" id="{2873CAAD-2EE4-4D48-8D8E-24C6BFFFF06B}"/>
              </a:ext>
            </a:extLst>
          </p:cNvPr>
          <p:cNvSpPr txBox="1">
            <a:spLocks/>
          </p:cNvSpPr>
          <p:nvPr/>
        </p:nvSpPr>
        <p:spPr>
          <a:xfrm>
            <a:off x="855042" y="3640910"/>
            <a:ext cx="2821577" cy="212365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File storage and sharing</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a:rPr>
              <a:t>Save files in the cloud, access them from anywhere and share with confidence.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a:rPr>
              <a:t>Keep a single version of the file, share them with links instead of attachments and restore old versions with a single click</a:t>
            </a:r>
          </a:p>
        </p:txBody>
      </p:sp>
      <p:sp>
        <p:nvSpPr>
          <p:cNvPr id="32" name="Rectangle 31">
            <a:extLst>
              <a:ext uri="{FF2B5EF4-FFF2-40B4-BE49-F238E27FC236}">
                <a16:creationId xmlns:a16="http://schemas.microsoft.com/office/drawing/2014/main" id="{C7BB4F86-5FC7-4582-B2D8-948B7E7AB357}"/>
              </a:ext>
              <a:ext uri="{C183D7F6-B498-43B3-948B-1728B52AA6E4}">
                <adec:decorative xmlns:adec="http://schemas.microsoft.com/office/drawing/2017/decorative" val="1"/>
              </a:ext>
            </a:extLst>
          </p:cNvPr>
          <p:cNvSpPr/>
          <p:nvPr/>
        </p:nvSpPr>
        <p:spPr bwMode="auto">
          <a:xfrm>
            <a:off x="4412001"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Text Placeholder 1">
            <a:extLst>
              <a:ext uri="{FF2B5EF4-FFF2-40B4-BE49-F238E27FC236}">
                <a16:creationId xmlns:a16="http://schemas.microsoft.com/office/drawing/2014/main" id="{6129BA08-9AA4-4297-88EA-D9A998147FC0}"/>
              </a:ext>
            </a:extLst>
          </p:cNvPr>
          <p:cNvSpPr txBox="1">
            <a:spLocks/>
          </p:cNvSpPr>
          <p:nvPr/>
        </p:nvSpPr>
        <p:spPr>
          <a:xfrm>
            <a:off x="4684083" y="3640910"/>
            <a:ext cx="2821577" cy="190821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Productivity Apps (web)</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a:rPr>
              <a:t>Get the web versions of the </a:t>
            </a:r>
            <a:r>
              <a:rPr kumimoji="0" lang="en-US" sz="1400" b="0" i="0" u="none" strike="noStrike" kern="0" cap="none" spc="0" normalizeH="0" baseline="0" noProof="0">
                <a:ln>
                  <a:noFill/>
                </a:ln>
                <a:solidFill>
                  <a:srgbClr val="FFFFFF"/>
                </a:solidFill>
                <a:effectLst/>
                <a:uLnTx/>
                <a:uFillTx/>
                <a:latin typeface="Segoe UI"/>
                <a:ea typeface="+mn-ea"/>
                <a:cs typeface="Segoe UI Semilight"/>
              </a:rPr>
              <a:t>familiar Office apps like Word, Excel, and PowerPoint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a:rPr>
              <a:t>Collaborate in real-time with others on documents directly from your browser</a:t>
            </a:r>
          </a:p>
        </p:txBody>
      </p:sp>
      <p:pic>
        <p:nvPicPr>
          <p:cNvPr id="1026" name="Picture 2" descr="See the source image">
            <a:extLst>
              <a:ext uri="{FF2B5EF4-FFF2-40B4-BE49-F238E27FC236}">
                <a16:creationId xmlns:a16="http://schemas.microsoft.com/office/drawing/2014/main" id="{C1393F51-2BC1-4DA2-985E-744F0832C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11994" y="1403681"/>
            <a:ext cx="3365739" cy="20253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of power automate report">
            <a:extLst>
              <a:ext uri="{FF2B5EF4-FFF2-40B4-BE49-F238E27FC236}">
                <a16:creationId xmlns:a16="http://schemas.microsoft.com/office/drawing/2014/main" id="{1DDEE92B-0545-4B85-83FF-A9A726791E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08"/>
          <a:stretch/>
        </p:blipFill>
        <p:spPr bwMode="auto">
          <a:xfrm>
            <a:off x="8241026" y="1399628"/>
            <a:ext cx="3365739" cy="202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74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2.70833E-6 1.85185E-6 L 2.70833E-6 0.01898 " pathEditMode="relative" rAng="0" ptsTypes="AA">
                                      <p:cBhvr>
                                        <p:cTn id="9" dur="700" spd="-100000" fill="hold"/>
                                        <p:tgtEl>
                                          <p:spTgt spid="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42" presetClass="path" presetSubtype="0" decel="100000" fill="hold" grpId="1" nodeType="withEffect">
                                  <p:stCondLst>
                                    <p:cond delay="250"/>
                                  </p:stCondLst>
                                  <p:childTnLst>
                                    <p:animMotion origin="layout" path="M 0 4.44444E-6 L 0 0.01898 " pathEditMode="relative" rAng="0" ptsTypes="AA">
                                      <p:cBhvr>
                                        <p:cTn id="14" dur="700" spd="-100000" fill="hold"/>
                                        <p:tgtEl>
                                          <p:spTgt spid="35"/>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42" presetClass="path" presetSubtype="0" decel="100000" fill="hold" grpId="1" nodeType="withEffect">
                                  <p:stCondLst>
                                    <p:cond delay="500"/>
                                  </p:stCondLst>
                                  <p:childTnLst>
                                    <p:animMotion origin="layout" path="M -2.29167E-6 4.44444E-6 L -2.29167E-6 0.01898 " pathEditMode="relative" rAng="0" ptsTypes="AA">
                                      <p:cBhvr>
                                        <p:cTn id="19" dur="700" spd="-100000" fill="hold"/>
                                        <p:tgtEl>
                                          <p:spTgt spid="4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9" grpId="0"/>
      <p:bldP spid="9" grpId="1"/>
      <p:bldP spid="35" grpId="0"/>
      <p:bldP spid="35" grpI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Communication</a:t>
            </a:r>
            <a:r>
              <a:rPr lang="en-US" sz="3200"/>
              <a:t> made simple</a:t>
            </a:r>
          </a:p>
        </p:txBody>
      </p:sp>
      <p:sp>
        <p:nvSpPr>
          <p:cNvPr id="9" name="TextBox 8">
            <a:extLst>
              <a:ext uri="{FF2B5EF4-FFF2-40B4-BE49-F238E27FC236}">
                <a16:creationId xmlns:a16="http://schemas.microsoft.com/office/drawing/2014/main" id="{80E6B20A-374D-4BFD-8DCA-BC7C0DD948B9}"/>
              </a:ext>
            </a:extLst>
          </p:cNvPr>
          <p:cNvSpPr txBox="1"/>
          <p:nvPr/>
        </p:nvSpPr>
        <p:spPr>
          <a:xfrm>
            <a:off x="8241017" y="6449256"/>
            <a:ext cx="4706010"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solidFill>
                <a:effectLst/>
                <a:uLnTx/>
                <a:uFillTx/>
                <a:latin typeface="Segoe UI"/>
                <a:ea typeface="+mn-ea"/>
                <a:cs typeface="+mn-cs"/>
              </a:rPr>
              <a:t>1 </a:t>
            </a:r>
            <a:r>
              <a:rPr kumimoji="0" lang="en-US" sz="1000" b="0" i="0" u="none" strike="noStrike" kern="1200" cap="none" spc="0" normalizeH="0" baseline="0" noProof="0">
                <a:ln>
                  <a:noFill/>
                </a:ln>
                <a:solidFill>
                  <a:srgbClr val="000000"/>
                </a:solidFill>
                <a:effectLst/>
                <a:uLnTx/>
                <a:uFillTx/>
                <a:latin typeface="Segoe UI"/>
                <a:ea typeface="+mn-ea"/>
                <a:cs typeface="+mn-cs"/>
              </a:rPr>
              <a:t>Enabled with Microsoft 365 Business Voice add-on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A1A1A"/>
              </a:solidFill>
              <a:effectLst/>
              <a:uLnTx/>
              <a:uFillTx/>
              <a:latin typeface="Segoe UI"/>
              <a:ea typeface="+mn-ea"/>
              <a:cs typeface="+mn-cs"/>
            </a:endParaRPr>
          </a:p>
        </p:txBody>
      </p:sp>
      <p:pic>
        <p:nvPicPr>
          <p:cNvPr id="7" name="Picture 6" descr="A hand holding a cellphone&#10;&#10;Description automatically generated">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1017" y="1399626"/>
            <a:ext cx="3365763" cy="1798889"/>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263149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Calling </a:t>
            </a: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(available as add-on)</a:t>
            </a:r>
            <a:r>
              <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rPr>
              <a:t>1</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Make and receive phone calls </a:t>
            </a:r>
            <a:b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b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from anywhere with a cloud-based phone system in Teams.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Enjoy cloud calling features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like consultative transfer, music-on-hold, cloud voicemail, and more.</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Add a dial-in number to your conference calls in case attendees don’t have good internet connection</a:t>
            </a:r>
          </a:p>
        </p:txBody>
      </p:sp>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17"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16428" y="3443087"/>
            <a:ext cx="3013429" cy="278537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1:1 or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Speed innovation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together using 1:1 and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Engage in conversations</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 with your peers and clients.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Keep your work organized in teams and channels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Share meeting notes, files, dashboards and apps in the same conversation</a:t>
            </a:r>
          </a:p>
        </p:txBody>
      </p:sp>
      <p:pic>
        <p:nvPicPr>
          <p:cNvPr id="5" name="Picture 4" descr="A person using a computer&#10;&#10;Description automatically generated">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94" y="1399627"/>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65919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Online meetings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Host online meetings</a:t>
            </a:r>
            <a:r>
              <a:rPr kumimoji="0" lang="en-US" sz="1400" b="1" i="0" u="none" strike="noStrike" kern="1200" cap="none" spc="0" normalizeH="0" baseline="0" noProof="0">
                <a:ln>
                  <a:noFill/>
                </a:ln>
                <a:solidFill>
                  <a:srgbClr val="FFFFFF"/>
                </a:solidFill>
                <a:effectLst/>
                <a:uLnTx/>
                <a:uFillTx/>
                <a:latin typeface="Segoe UI"/>
                <a:ea typeface="+mn-ea"/>
                <a:cs typeface="Segoe UI Semilight"/>
              </a:rPr>
              <a:t>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with anyone inside or outside your organization using scheduling assistant, screen sharing, and collaborative note taking.​</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Be flexible and inclusive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in video calls with options to blur or customize backgrounds, real-time closed captions, transcriptions and 49 attendees in Large Gallery View</a:t>
            </a:r>
          </a:p>
        </p:txBody>
      </p:sp>
      <p:pic>
        <p:nvPicPr>
          <p:cNvPr id="1026" name="Picture 2" descr="See the source image">
            <a:extLst>
              <a:ext uri="{FF2B5EF4-FFF2-40B4-BE49-F238E27FC236}">
                <a16:creationId xmlns:a16="http://schemas.microsoft.com/office/drawing/2014/main" id="{B8922FBD-A9E5-4CF6-B509-59333EC128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09" b="12574"/>
          <a:stretch/>
        </p:blipFill>
        <p:spPr bwMode="auto">
          <a:xfrm>
            <a:off x="582942" y="1399626"/>
            <a:ext cx="3365716" cy="179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49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4.79167E-6 -2.59259E-6 L -4.79167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0 4.44444E-6 L 0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1.85185E-6 L -2.08333E-7 0.01898 " pathEditMode="relative" rAng="0" ptsTypes="AA">
                                      <p:cBhvr>
                                        <p:cTn id="19" dur="700" spd="-100000" fill="hold"/>
                                        <p:tgtEl>
                                          <p:spTgt spid="25"/>
                                        </p:tgtEl>
                                        <p:attrNameLst>
                                          <p:attrName>ppt_x</p:attrName>
                                          <p:attrName>ppt_y</p:attrName>
                                        </p:attrNameLst>
                                      </p:cBhvr>
                                      <p:rCtr x="0" y="949"/>
                                    </p:animMotion>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P spid="29" grpId="0"/>
      <p:bldP spid="29" grpId="1"/>
      <p:bldP spid="37" grpId="0"/>
      <p:bldP spid="37"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tx1"/>
                </a:solidFill>
                <a:cs typeface="Segoe UI"/>
              </a:rPr>
              <a:t>Advanced</a:t>
            </a:r>
            <a:r>
              <a:rPr lang="en-US" sz="3200">
                <a:solidFill>
                  <a:schemeClr val="accent1"/>
                </a:solidFill>
                <a:cs typeface="Segoe UI"/>
              </a:rPr>
              <a:t> Collaboration</a:t>
            </a:r>
            <a:endParaRPr lang="en-US" sz="3200" i="1">
              <a:cs typeface="Segoe UI"/>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Title</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960" y="1399625"/>
            <a:ext cx="3365730" cy="1800776"/>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21577" cy="426270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Organizing teamwork</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Create new plans, drill into existing ones, and understand task progress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Get an overview of multiple projects in one glance</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See how many tasks are assigned to each individual team member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Discussions and deliverables stay with the plan and don’t get locked away across disparate applications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a:t>
            </a: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88" y="1400570"/>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33910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Generating insights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Create surveys, quizzes or polls and send them out in just a few minutes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Gather business insights in real time with automatic charts and easy filtering</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Semilight"/>
            </a:endParaRP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Semilight"/>
            </a:endParaRPr>
          </a:p>
        </p:txBody>
      </p:sp>
      <p:grpSp>
        <p:nvGrpSpPr>
          <p:cNvPr id="9" name="Gruppieren 8">
            <a:extLst>
              <a:ext uri="{FF2B5EF4-FFF2-40B4-BE49-F238E27FC236}">
                <a16:creationId xmlns:a16="http://schemas.microsoft.com/office/drawing/2014/main" id="{01A34988-F8F8-4E3F-9CD4-23FA3F7E18B7}"/>
              </a:ext>
            </a:extLst>
          </p:cNvPr>
          <p:cNvGrpSpPr/>
          <p:nvPr/>
        </p:nvGrpSpPr>
        <p:grpSpPr>
          <a:xfrm>
            <a:off x="8241054" y="1399625"/>
            <a:ext cx="3365741" cy="4960832"/>
            <a:chOff x="582978" y="1399626"/>
            <a:chExt cx="3365741" cy="4960832"/>
          </a:xfrm>
        </p:grpSpPr>
        <p:sp>
          <p:nvSpPr>
            <p:cNvPr id="4" name="Rectangle 31">
              <a:extLst>
                <a:ext uri="{FF2B5EF4-FFF2-40B4-BE49-F238E27FC236}">
                  <a16:creationId xmlns:a16="http://schemas.microsoft.com/office/drawing/2014/main" id="{6CBD468D-5940-4F8F-82EE-2785005D5E4C}"/>
                </a:ext>
                <a:ext uri="{C183D7F6-B498-43B3-948B-1728B52AA6E4}">
                  <adec:decorative xmlns:adec="http://schemas.microsoft.com/office/drawing/2017/decorative" val="1"/>
                </a:ext>
              </a:extLst>
            </p:cNvPr>
            <p:cNvSpPr/>
            <p:nvPr/>
          </p:nvSpPr>
          <p:spPr bwMode="auto">
            <a:xfrm>
              <a:off x="582978" y="3198514"/>
              <a:ext cx="3365741" cy="3161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de-DE" sz="2000" b="0" i="0" u="none" strike="noStrike" kern="0" cap="none" spc="0" normalizeH="0" baseline="0" noProof="0">
                  <a:ln>
                    <a:noFill/>
                  </a:ln>
                  <a:solidFill>
                    <a:srgbClr val="FFFFFF"/>
                  </a:solidFill>
                  <a:effectLst/>
                  <a:uLnTx/>
                  <a:uFillTx/>
                  <a:latin typeface="Segoe UI Semibold"/>
                  <a:ea typeface="+mn-ea"/>
                  <a:cs typeface="+mn-cs"/>
                </a:rPr>
                <a:t>Sharing Content</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Share and manage content, knowledge, and applications with SharePoint </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1400" b="0" i="0" u="none" strike="noStrike" kern="0" cap="none" spc="0" normalizeH="0" baseline="0" noProof="0">
                  <a:ln>
                    <a:noFill/>
                  </a:ln>
                  <a:solidFill>
                    <a:srgbClr val="FFFFFF"/>
                  </a:solidFill>
                  <a:effectLst/>
                  <a:uLnTx/>
                  <a:uFillTx/>
                  <a:latin typeface="Segoe UI"/>
                  <a:ea typeface="+mn-ea"/>
                  <a:cs typeface="+mn-cs"/>
                </a:rPr>
                <a:t>Empower teamwork, quickly find information, and seamlessly collaborate across the organization</a:t>
              </a:r>
              <a:endParaRPr kumimoji="0" lang="de-DE" sz="1400" b="0" i="0" u="none" strike="noStrike" kern="0" cap="none" spc="0" normalizeH="0" baseline="0" noProof="0">
                <a:ln>
                  <a:noFill/>
                </a:ln>
                <a:solidFill>
                  <a:srgbClr val="FFFFFF"/>
                </a:solidFill>
                <a:effectLst/>
                <a:uLnTx/>
                <a:uFillTx/>
                <a:latin typeface="Segoe UI"/>
                <a:ea typeface="+mn-ea"/>
                <a:cs typeface="+mn-cs"/>
              </a:endParaRPr>
            </a:p>
          </p:txBody>
        </p:sp>
        <p:pic>
          <p:nvPicPr>
            <p:cNvPr id="6" name="Grafik 5">
              <a:extLst>
                <a:ext uri="{FF2B5EF4-FFF2-40B4-BE49-F238E27FC236}">
                  <a16:creationId xmlns:a16="http://schemas.microsoft.com/office/drawing/2014/main" id="{05975082-9963-4B3F-9E47-CEFC5F4246D0}"/>
                </a:ext>
              </a:extLst>
            </p:cNvPr>
            <p:cNvPicPr>
              <a:picLocks noChangeAspect="1"/>
            </p:cNvPicPr>
            <p:nvPr/>
          </p:nvPicPr>
          <p:blipFill rotWithShape="1">
            <a:blip r:embed="rId5"/>
            <a:srcRect t="9487"/>
            <a:stretch/>
          </p:blipFill>
          <p:spPr>
            <a:xfrm>
              <a:off x="582978" y="1399626"/>
              <a:ext cx="3365739" cy="1798888"/>
            </a:xfrm>
            <a:prstGeom prst="rect">
              <a:avLst/>
            </a:prstGeom>
          </p:spPr>
        </p:pic>
      </p:grpSp>
    </p:spTree>
    <p:extLst>
      <p:ext uri="{BB962C8B-B14F-4D97-AF65-F5344CB8AC3E}">
        <p14:creationId xmlns:p14="http://schemas.microsoft.com/office/powerpoint/2010/main" val="284861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3.33333E-6 L 2.70833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4.44444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3.7037E-6 L -2.08333E-7 0.01899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3893567"/>
            <a:chOff x="585216" y="1649945"/>
            <a:chExt cx="7096841" cy="3893567"/>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Questions?</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340400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sym typeface="Wingdings" panose="05000000000000000000" pitchFamily="2" charset="2"/>
                </a:rPr>
                <a:t>Q: </a:t>
              </a:r>
              <a:r>
                <a:rPr kumimoji="0" lang="en-GB" sz="1400" b="0" i="1"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sym typeface="Wingdings" panose="05000000000000000000" pitchFamily="2" charset="2"/>
                </a:rPr>
                <a:t>“A lot is changing in the market right now. I’m not sure we can afford to start using a new tool.”</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sym typeface="Wingdings" panose="05000000000000000000" pitchFamily="2" charset="2"/>
                </a:rPr>
                <a:t>A: The changing market landscape has forced many businesses to find solutions that enable them to stay productive while working remotely so there is no better time to find a tool that can help you operate efficiently and securely.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sym typeface="Wingdings" panose="05000000000000000000" pitchFamily="2" charset="2"/>
                </a:rPr>
                <a:t>There are many good productivity tools available, but Microsoft 365 offers an integrated solution with the productivity solutions customers need – and the price is potentially lower than the collection of comparable products from other vendors.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endParaRPr kumimoji="0" lang="en-GB"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sym typeface="Wingdings" panose="05000000000000000000" pitchFamily="2" charset="2"/>
              </a:endParaRP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sym typeface="Wingdings" panose="05000000000000000000" pitchFamily="2" charset="2"/>
                </a:rPr>
                <a:t>Q: </a:t>
              </a:r>
              <a:r>
                <a:rPr kumimoji="0" lang="en-GB" sz="1400" b="0" i="1"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sym typeface="Wingdings" panose="05000000000000000000" pitchFamily="2" charset="2"/>
                </a:rPr>
                <a:t>“I’m concerned about the subscription-based price compared to the one-time expense I’m used to. I’m not sure I want a monthly subscription or an annual contract</a:t>
              </a:r>
              <a:r>
                <a:rPr kumimoji="0" lang="en-US" sz="1400" b="0" i="1"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sym typeface="Wingdings" panose="05000000000000000000" pitchFamily="2" charset="2"/>
                </a:rPr>
                <a:t>.”</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sym typeface="Wingdings" panose="05000000000000000000" pitchFamily="2" charset="2"/>
                </a:rPr>
                <a:t>A: Microsoft 365 plans are less expensive and easier to manage than a comparable collection of third-party solutions from other vendors, as any Microsoft 365 plan provides an all-in-one solution for collaboration, communication, and security.</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sym typeface="Wingdings" panose="05000000000000000000" pitchFamily="2" charset="2"/>
                </a:rPr>
                <a:t>In fact, our subscriptions start at $5/user/month (with an annual commitment) with Microsoft 365 Business Basic.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You also get more value from subscription-based cloud services than you do from locally installed software: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Regular updates with the latest capabilities.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Billing options both monthly or annually; the subscription fee doesn’t require access to credit.</a:t>
              </a:r>
              <a:endParaRPr kumimoji="0" lang="en-GB"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sym typeface="Wingdings" panose="05000000000000000000" pitchFamily="2" charset="2"/>
              </a:endParaRP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198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2.59259E-6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Exchange Online</a:t>
            </a:r>
            <a:br>
              <a:rPr lang="en-GB" sz="4000">
                <a:latin typeface="+mn-lt"/>
              </a:rPr>
            </a:br>
            <a:br>
              <a:rPr lang="en-GB" sz="4000">
                <a:latin typeface="+mn-lt"/>
              </a:rPr>
            </a:br>
            <a:br>
              <a:rPr lang="en-GB" sz="4000"/>
            </a:br>
            <a:r>
              <a:rPr lang="en-GB" sz="4000">
                <a:latin typeface="+mn-lt"/>
              </a:rPr>
              <a:t>to </a:t>
            </a:r>
            <a:r>
              <a:rPr lang="en-GB" sz="4000">
                <a:solidFill>
                  <a:schemeClr val="accent1"/>
                </a:solidFill>
              </a:rPr>
              <a:t>Office 365 E3</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0"/>
            <a:ext cx="9401560" cy="371159"/>
          </a:xfrm>
        </p:spPr>
        <p:txBody>
          <a:bodyPr/>
          <a:lstStyle/>
          <a:p>
            <a:r>
              <a:rPr lang="en-GB" sz="1800" dirty="0"/>
              <a:t>Scenario 2</a:t>
            </a:r>
          </a:p>
        </p:txBody>
      </p:sp>
      <p:grpSp>
        <p:nvGrpSpPr>
          <p:cNvPr id="29" name="Group 28">
            <a:extLst>
              <a:ext uri="{FF2B5EF4-FFF2-40B4-BE49-F238E27FC236}">
                <a16:creationId xmlns:a16="http://schemas.microsoft.com/office/drawing/2014/main" id="{7BD4A592-F7C5-4993-A7C3-A16228D586F1}"/>
              </a:ext>
            </a:extLst>
          </p:cNvPr>
          <p:cNvGrpSpPr/>
          <p:nvPr/>
        </p:nvGrpSpPr>
        <p:grpSpPr>
          <a:xfrm>
            <a:off x="8824686" y="-20712"/>
            <a:ext cx="3380745" cy="3921664"/>
            <a:chOff x="8824686" y="-20712"/>
            <a:chExt cx="3380745" cy="3921664"/>
          </a:xfrm>
        </p:grpSpPr>
        <p:sp>
          <p:nvSpPr>
            <p:cNvPr id="31" name="Isosceles Triangle 30">
              <a:extLst>
                <a:ext uri="{FF2B5EF4-FFF2-40B4-BE49-F238E27FC236}">
                  <a16:creationId xmlns:a16="http://schemas.microsoft.com/office/drawing/2014/main" id="{EA4FC986-3F83-48B6-BF87-1CF9745E6F8D}"/>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33" name="Isosceles Triangle 32">
              <a:extLst>
                <a:ext uri="{FF2B5EF4-FFF2-40B4-BE49-F238E27FC236}">
                  <a16:creationId xmlns:a16="http://schemas.microsoft.com/office/drawing/2014/main" id="{7A93DD2C-92F1-4128-BECF-306E2B006703}"/>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3" name="Picture 29" descr="A picture containing clock&#10;&#10;Description automatically generated">
            <a:extLst>
              <a:ext uri="{FF2B5EF4-FFF2-40B4-BE49-F238E27FC236}">
                <a16:creationId xmlns:a16="http://schemas.microsoft.com/office/drawing/2014/main" id="{AFD565E4-2511-4CAB-B506-213C82597776}"/>
              </a:ext>
            </a:extLst>
          </p:cNvPr>
          <p:cNvPicPr>
            <a:picLocks noChangeAspect="1"/>
          </p:cNvPicPr>
          <p:nvPr/>
        </p:nvPicPr>
        <p:blipFill>
          <a:blip r:embed="rId2"/>
          <a:stretch>
            <a:fillRect/>
          </a:stretch>
        </p:blipFill>
        <p:spPr>
          <a:xfrm>
            <a:off x="296422" y="2947843"/>
            <a:ext cx="677664" cy="677664"/>
          </a:xfrm>
          <a:prstGeom prst="rect">
            <a:avLst/>
          </a:prstGeom>
          <a:ln>
            <a:noFill/>
            <a:prstDash val="dash"/>
          </a:ln>
        </p:spPr>
      </p:pic>
      <p:sp>
        <p:nvSpPr>
          <p:cNvPr id="5" name="TextBox 31">
            <a:extLst>
              <a:ext uri="{FF2B5EF4-FFF2-40B4-BE49-F238E27FC236}">
                <a16:creationId xmlns:a16="http://schemas.microsoft.com/office/drawing/2014/main" id="{6DA91FBA-DE96-4A77-8EAC-AAA4CC184173}"/>
              </a:ext>
            </a:extLst>
          </p:cNvPr>
          <p:cNvSpPr txBox="1"/>
          <p:nvPr/>
        </p:nvSpPr>
        <p:spPr>
          <a:xfrm>
            <a:off x="372870" y="351322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pic>
        <p:nvPicPr>
          <p:cNvPr id="88" name="Picture 25" descr="A picture containing clock&#10;&#10;Description automatically generated">
            <a:extLst>
              <a:ext uri="{FF2B5EF4-FFF2-40B4-BE49-F238E27FC236}">
                <a16:creationId xmlns:a16="http://schemas.microsoft.com/office/drawing/2014/main" id="{6BB26D83-B54C-4B50-9B91-27FC6AF94434}"/>
              </a:ext>
            </a:extLst>
          </p:cNvPr>
          <p:cNvPicPr>
            <a:picLocks noChangeAspect="1"/>
          </p:cNvPicPr>
          <p:nvPr/>
        </p:nvPicPr>
        <p:blipFill>
          <a:blip r:embed="rId2"/>
          <a:stretch>
            <a:fillRect/>
          </a:stretch>
        </p:blipFill>
        <p:spPr>
          <a:xfrm>
            <a:off x="296422" y="4647957"/>
            <a:ext cx="677664" cy="677664"/>
          </a:xfrm>
          <a:prstGeom prst="rect">
            <a:avLst/>
          </a:prstGeom>
          <a:ln>
            <a:noFill/>
            <a:prstDash val="dash"/>
          </a:ln>
        </p:spPr>
      </p:pic>
      <p:pic>
        <p:nvPicPr>
          <p:cNvPr id="89" name="Picture 26" descr="A picture containing clock&#10;&#10;Description automatically generated">
            <a:extLst>
              <a:ext uri="{FF2B5EF4-FFF2-40B4-BE49-F238E27FC236}">
                <a16:creationId xmlns:a16="http://schemas.microsoft.com/office/drawing/2014/main" id="{80178B23-EE86-4654-95E4-E6AF796B8304}"/>
              </a:ext>
            </a:extLst>
          </p:cNvPr>
          <p:cNvPicPr>
            <a:picLocks noChangeAspect="1"/>
          </p:cNvPicPr>
          <p:nvPr/>
        </p:nvPicPr>
        <p:blipFill>
          <a:blip r:embed="rId3"/>
          <a:stretch>
            <a:fillRect/>
          </a:stretch>
        </p:blipFill>
        <p:spPr>
          <a:xfrm>
            <a:off x="5632255" y="4658005"/>
            <a:ext cx="677664" cy="677664"/>
          </a:xfrm>
          <a:prstGeom prst="rect">
            <a:avLst/>
          </a:prstGeom>
        </p:spPr>
      </p:pic>
      <p:pic>
        <p:nvPicPr>
          <p:cNvPr id="90" name="Picture 27" descr="A picture containing drawing&#10;&#10;Description automatically generated">
            <a:extLst>
              <a:ext uri="{FF2B5EF4-FFF2-40B4-BE49-F238E27FC236}">
                <a16:creationId xmlns:a16="http://schemas.microsoft.com/office/drawing/2014/main" id="{3C6A650C-F373-4371-94CF-7E23948D8D70}"/>
              </a:ext>
            </a:extLst>
          </p:cNvPr>
          <p:cNvPicPr>
            <a:picLocks noChangeAspect="1"/>
          </p:cNvPicPr>
          <p:nvPr/>
        </p:nvPicPr>
        <p:blipFill>
          <a:blip r:embed="rId4"/>
          <a:stretch>
            <a:fillRect/>
          </a:stretch>
        </p:blipFill>
        <p:spPr>
          <a:xfrm>
            <a:off x="7309308" y="4657924"/>
            <a:ext cx="677664" cy="677664"/>
          </a:xfrm>
          <a:prstGeom prst="rect">
            <a:avLst/>
          </a:prstGeom>
        </p:spPr>
      </p:pic>
      <p:pic>
        <p:nvPicPr>
          <p:cNvPr id="91" name="Picture 28" descr="A picture containing clock&#10;&#10;Description automatically generated">
            <a:extLst>
              <a:ext uri="{FF2B5EF4-FFF2-40B4-BE49-F238E27FC236}">
                <a16:creationId xmlns:a16="http://schemas.microsoft.com/office/drawing/2014/main" id="{24B0B2AF-B256-4153-9CD8-0D32EBFD71C2}"/>
              </a:ext>
            </a:extLst>
          </p:cNvPr>
          <p:cNvPicPr>
            <a:picLocks noChangeAspect="1"/>
          </p:cNvPicPr>
          <p:nvPr/>
        </p:nvPicPr>
        <p:blipFill>
          <a:blip r:embed="rId5"/>
          <a:stretch>
            <a:fillRect/>
          </a:stretch>
        </p:blipFill>
        <p:spPr>
          <a:xfrm>
            <a:off x="855439" y="4647957"/>
            <a:ext cx="677664" cy="677664"/>
          </a:xfrm>
          <a:prstGeom prst="rect">
            <a:avLst/>
          </a:prstGeom>
        </p:spPr>
      </p:pic>
      <p:pic>
        <p:nvPicPr>
          <p:cNvPr id="92" name="Picture 30" descr="A close up of a logo&#10;&#10;Description automatically generated">
            <a:extLst>
              <a:ext uri="{FF2B5EF4-FFF2-40B4-BE49-F238E27FC236}">
                <a16:creationId xmlns:a16="http://schemas.microsoft.com/office/drawing/2014/main" id="{D3589E3B-B0B8-4494-B333-F396F266354D}"/>
              </a:ext>
            </a:extLst>
          </p:cNvPr>
          <p:cNvPicPr>
            <a:picLocks noChangeAspect="1"/>
          </p:cNvPicPr>
          <p:nvPr/>
        </p:nvPicPr>
        <p:blipFill>
          <a:blip r:embed="rId6"/>
          <a:stretch>
            <a:fillRect/>
          </a:stretch>
        </p:blipFill>
        <p:spPr>
          <a:xfrm>
            <a:off x="3866302" y="4658005"/>
            <a:ext cx="677664" cy="677664"/>
          </a:xfrm>
          <a:prstGeom prst="rect">
            <a:avLst/>
          </a:prstGeom>
        </p:spPr>
      </p:pic>
      <p:pic>
        <p:nvPicPr>
          <p:cNvPr id="93" name="Picture 32" descr="A close up of a logo&#10;&#10;Description automatically generated">
            <a:extLst>
              <a:ext uri="{FF2B5EF4-FFF2-40B4-BE49-F238E27FC236}">
                <a16:creationId xmlns:a16="http://schemas.microsoft.com/office/drawing/2014/main" id="{B32557A2-50DB-4950-A2B2-8D98740E9FB9}"/>
              </a:ext>
            </a:extLst>
          </p:cNvPr>
          <p:cNvPicPr>
            <a:picLocks noChangeAspect="1"/>
          </p:cNvPicPr>
          <p:nvPr/>
        </p:nvPicPr>
        <p:blipFill>
          <a:blip r:embed="rId7"/>
          <a:stretch>
            <a:fillRect/>
          </a:stretch>
        </p:blipFill>
        <p:spPr>
          <a:xfrm>
            <a:off x="4514220" y="4658005"/>
            <a:ext cx="677664" cy="677664"/>
          </a:xfrm>
          <a:prstGeom prst="rect">
            <a:avLst/>
          </a:prstGeom>
        </p:spPr>
      </p:pic>
      <p:pic>
        <p:nvPicPr>
          <p:cNvPr id="94" name="Picture 33" descr="A close up of a logo&#10;&#10;Description automatically generated">
            <a:extLst>
              <a:ext uri="{FF2B5EF4-FFF2-40B4-BE49-F238E27FC236}">
                <a16:creationId xmlns:a16="http://schemas.microsoft.com/office/drawing/2014/main" id="{227734D4-B46F-49ED-936A-739476A07C81}"/>
              </a:ext>
            </a:extLst>
          </p:cNvPr>
          <p:cNvPicPr>
            <a:picLocks noChangeAspect="1"/>
          </p:cNvPicPr>
          <p:nvPr/>
        </p:nvPicPr>
        <p:blipFill>
          <a:blip r:embed="rId8"/>
          <a:stretch>
            <a:fillRect/>
          </a:stretch>
        </p:blipFill>
        <p:spPr>
          <a:xfrm>
            <a:off x="6191273" y="4658005"/>
            <a:ext cx="677664" cy="677664"/>
          </a:xfrm>
          <a:prstGeom prst="rect">
            <a:avLst/>
          </a:prstGeom>
        </p:spPr>
      </p:pic>
      <p:pic>
        <p:nvPicPr>
          <p:cNvPr id="95" name="Picture 34" descr="A picture containing clock&#10;&#10;Description automatically generated">
            <a:extLst>
              <a:ext uri="{FF2B5EF4-FFF2-40B4-BE49-F238E27FC236}">
                <a16:creationId xmlns:a16="http://schemas.microsoft.com/office/drawing/2014/main" id="{DAE73F9C-D7CD-47ED-8B9C-AFA6605C831E}"/>
              </a:ext>
            </a:extLst>
          </p:cNvPr>
          <p:cNvPicPr>
            <a:picLocks noChangeAspect="1"/>
          </p:cNvPicPr>
          <p:nvPr/>
        </p:nvPicPr>
        <p:blipFill>
          <a:blip r:embed="rId9"/>
          <a:stretch>
            <a:fillRect/>
          </a:stretch>
        </p:blipFill>
        <p:spPr>
          <a:xfrm>
            <a:off x="6750290" y="4658005"/>
            <a:ext cx="677664" cy="677664"/>
          </a:xfrm>
          <a:prstGeom prst="rect">
            <a:avLst/>
          </a:prstGeom>
        </p:spPr>
      </p:pic>
      <p:pic>
        <p:nvPicPr>
          <p:cNvPr id="96" name="Picture 35" descr="A close up of a logo&#10;&#10;Description automatically generated">
            <a:extLst>
              <a:ext uri="{FF2B5EF4-FFF2-40B4-BE49-F238E27FC236}">
                <a16:creationId xmlns:a16="http://schemas.microsoft.com/office/drawing/2014/main" id="{D63D1B5A-7B37-45F2-9C8D-A3B70E56A828}"/>
              </a:ext>
            </a:extLst>
          </p:cNvPr>
          <p:cNvPicPr>
            <a:picLocks noChangeAspect="1"/>
          </p:cNvPicPr>
          <p:nvPr/>
        </p:nvPicPr>
        <p:blipFill>
          <a:blip r:embed="rId10"/>
          <a:stretch>
            <a:fillRect/>
          </a:stretch>
        </p:blipFill>
        <p:spPr>
          <a:xfrm>
            <a:off x="1414457" y="4647957"/>
            <a:ext cx="677664" cy="677664"/>
          </a:xfrm>
          <a:prstGeom prst="rect">
            <a:avLst/>
          </a:prstGeom>
        </p:spPr>
      </p:pic>
      <p:pic>
        <p:nvPicPr>
          <p:cNvPr id="97" name="Picture 36" descr="A picture containing clock&#10;&#10;Description automatically generated">
            <a:extLst>
              <a:ext uri="{FF2B5EF4-FFF2-40B4-BE49-F238E27FC236}">
                <a16:creationId xmlns:a16="http://schemas.microsoft.com/office/drawing/2014/main" id="{9E0934F3-8867-4B6F-AA8D-335720128967}"/>
              </a:ext>
            </a:extLst>
          </p:cNvPr>
          <p:cNvPicPr>
            <a:picLocks noChangeAspect="1"/>
          </p:cNvPicPr>
          <p:nvPr/>
        </p:nvPicPr>
        <p:blipFill>
          <a:blip r:embed="rId11"/>
          <a:stretch>
            <a:fillRect/>
          </a:stretch>
        </p:blipFill>
        <p:spPr>
          <a:xfrm>
            <a:off x="5073237" y="4658005"/>
            <a:ext cx="677664" cy="677664"/>
          </a:xfrm>
          <a:prstGeom prst="rect">
            <a:avLst/>
          </a:prstGeom>
        </p:spPr>
      </p:pic>
      <p:sp>
        <p:nvSpPr>
          <p:cNvPr id="98" name="TextBox 37">
            <a:extLst>
              <a:ext uri="{FF2B5EF4-FFF2-40B4-BE49-F238E27FC236}">
                <a16:creationId xmlns:a16="http://schemas.microsoft.com/office/drawing/2014/main" id="{D29951AF-CBCC-467D-B564-B58CCAF647AA}"/>
              </a:ext>
            </a:extLst>
          </p:cNvPr>
          <p:cNvSpPr txBox="1"/>
          <p:nvPr/>
        </p:nvSpPr>
        <p:spPr>
          <a:xfrm>
            <a:off x="380490"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99" name="TextBox 38">
            <a:extLst>
              <a:ext uri="{FF2B5EF4-FFF2-40B4-BE49-F238E27FC236}">
                <a16:creationId xmlns:a16="http://schemas.microsoft.com/office/drawing/2014/main" id="{8D6A5828-0AC5-4A88-B5A6-BE9A93FB1E84}"/>
              </a:ext>
            </a:extLst>
          </p:cNvPr>
          <p:cNvSpPr txBox="1"/>
          <p:nvPr/>
        </p:nvSpPr>
        <p:spPr>
          <a:xfrm>
            <a:off x="923034"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00" name="TextBox 39">
            <a:extLst>
              <a:ext uri="{FF2B5EF4-FFF2-40B4-BE49-F238E27FC236}">
                <a16:creationId xmlns:a16="http://schemas.microsoft.com/office/drawing/2014/main" id="{B8490216-BC60-43CC-AED1-D22D065D63C5}"/>
              </a:ext>
            </a:extLst>
          </p:cNvPr>
          <p:cNvSpPr txBox="1"/>
          <p:nvPr/>
        </p:nvSpPr>
        <p:spPr>
          <a:xfrm>
            <a:off x="1482074" y="5213832"/>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01" name="TextBox 40">
            <a:extLst>
              <a:ext uri="{FF2B5EF4-FFF2-40B4-BE49-F238E27FC236}">
                <a16:creationId xmlns:a16="http://schemas.microsoft.com/office/drawing/2014/main" id="{3177BB01-C6F9-42A7-8226-92FB845520D3}"/>
              </a:ext>
            </a:extLst>
          </p:cNvPr>
          <p:cNvSpPr txBox="1"/>
          <p:nvPr/>
        </p:nvSpPr>
        <p:spPr>
          <a:xfrm>
            <a:off x="393394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102" name="TextBox 41">
            <a:extLst>
              <a:ext uri="{FF2B5EF4-FFF2-40B4-BE49-F238E27FC236}">
                <a16:creationId xmlns:a16="http://schemas.microsoft.com/office/drawing/2014/main" id="{03EE0BB0-9148-4D19-ACD1-1509C541F60E}"/>
              </a:ext>
            </a:extLst>
          </p:cNvPr>
          <p:cNvSpPr txBox="1"/>
          <p:nvPr/>
        </p:nvSpPr>
        <p:spPr>
          <a:xfrm>
            <a:off x="458188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03" name="TextBox 42">
            <a:extLst>
              <a:ext uri="{FF2B5EF4-FFF2-40B4-BE49-F238E27FC236}">
                <a16:creationId xmlns:a16="http://schemas.microsoft.com/office/drawing/2014/main" id="{847959FA-1A75-46E5-8AC5-8EF9060D1797}"/>
              </a:ext>
            </a:extLst>
          </p:cNvPr>
          <p:cNvSpPr txBox="1"/>
          <p:nvPr/>
        </p:nvSpPr>
        <p:spPr>
          <a:xfrm>
            <a:off x="514092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04" name="TextBox 43">
            <a:extLst>
              <a:ext uri="{FF2B5EF4-FFF2-40B4-BE49-F238E27FC236}">
                <a16:creationId xmlns:a16="http://schemas.microsoft.com/office/drawing/2014/main" id="{B58A8E4F-0EFA-46DB-83AA-28311719F3ED}"/>
              </a:ext>
            </a:extLst>
          </p:cNvPr>
          <p:cNvSpPr txBox="1"/>
          <p:nvPr/>
        </p:nvSpPr>
        <p:spPr>
          <a:xfrm>
            <a:off x="569996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05" name="TextBox 44">
            <a:extLst>
              <a:ext uri="{FF2B5EF4-FFF2-40B4-BE49-F238E27FC236}">
                <a16:creationId xmlns:a16="http://schemas.microsoft.com/office/drawing/2014/main" id="{9FC4F118-DFA8-48E0-BA88-2E4909A2C4CF}"/>
              </a:ext>
            </a:extLst>
          </p:cNvPr>
          <p:cNvSpPr txBox="1"/>
          <p:nvPr/>
        </p:nvSpPr>
        <p:spPr>
          <a:xfrm>
            <a:off x="6228271" y="5223880"/>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106" name="TextBox 45">
            <a:extLst>
              <a:ext uri="{FF2B5EF4-FFF2-40B4-BE49-F238E27FC236}">
                <a16:creationId xmlns:a16="http://schemas.microsoft.com/office/drawing/2014/main" id="{990162D8-6604-4B30-8508-5A20348FBF3E}"/>
              </a:ext>
            </a:extLst>
          </p:cNvPr>
          <p:cNvSpPr txBox="1"/>
          <p:nvPr/>
        </p:nvSpPr>
        <p:spPr>
          <a:xfrm>
            <a:off x="681804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07" name="TextBox 46">
            <a:extLst>
              <a:ext uri="{FF2B5EF4-FFF2-40B4-BE49-F238E27FC236}">
                <a16:creationId xmlns:a16="http://schemas.microsoft.com/office/drawing/2014/main" id="{E154AF19-3A18-49F9-BAE1-50076271DE83}"/>
              </a:ext>
            </a:extLst>
          </p:cNvPr>
          <p:cNvSpPr txBox="1"/>
          <p:nvPr/>
        </p:nvSpPr>
        <p:spPr>
          <a:xfrm>
            <a:off x="7377083" y="522388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108" name="Picture 12" descr="See the source image">
            <a:extLst>
              <a:ext uri="{FF2B5EF4-FFF2-40B4-BE49-F238E27FC236}">
                <a16:creationId xmlns:a16="http://schemas.microsoft.com/office/drawing/2014/main" id="{8A020196-C776-4D41-A0B5-12E6161698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8006" y="4831747"/>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48">
            <a:extLst>
              <a:ext uri="{FF2B5EF4-FFF2-40B4-BE49-F238E27FC236}">
                <a16:creationId xmlns:a16="http://schemas.microsoft.com/office/drawing/2014/main" id="{6C422D4E-DCAE-40F0-A96A-7CC7F45609B4}"/>
              </a:ext>
            </a:extLst>
          </p:cNvPr>
          <p:cNvSpPr txBox="1"/>
          <p:nvPr/>
        </p:nvSpPr>
        <p:spPr>
          <a:xfrm>
            <a:off x="2105517" y="5167321"/>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110" name="Picture 8" descr="See the source image">
            <a:extLst>
              <a:ext uri="{FF2B5EF4-FFF2-40B4-BE49-F238E27FC236}">
                <a16:creationId xmlns:a16="http://schemas.microsoft.com/office/drawing/2014/main" id="{93583CBD-B6D3-4608-A225-F3DC7E3806F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250" r="27713"/>
          <a:stretch/>
        </p:blipFill>
        <p:spPr bwMode="auto">
          <a:xfrm>
            <a:off x="2712421" y="4800023"/>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4">
            <a:extLst>
              <a:ext uri="{FF2B5EF4-FFF2-40B4-BE49-F238E27FC236}">
                <a16:creationId xmlns:a16="http://schemas.microsoft.com/office/drawing/2014/main" id="{AE8090CF-8303-4931-86CB-0E31886E834D}"/>
              </a:ext>
            </a:extLst>
          </p:cNvPr>
          <p:cNvSpPr txBox="1"/>
          <p:nvPr/>
        </p:nvSpPr>
        <p:spPr>
          <a:xfrm>
            <a:off x="2563467" y="5209732"/>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112" name="Group 55">
            <a:extLst>
              <a:ext uri="{FF2B5EF4-FFF2-40B4-BE49-F238E27FC236}">
                <a16:creationId xmlns:a16="http://schemas.microsoft.com/office/drawing/2014/main" id="{AC75AB19-53D5-4273-8C9D-B00A6891F951}"/>
              </a:ext>
            </a:extLst>
          </p:cNvPr>
          <p:cNvGrpSpPr/>
          <p:nvPr/>
        </p:nvGrpSpPr>
        <p:grpSpPr>
          <a:xfrm>
            <a:off x="3303271" y="4791915"/>
            <a:ext cx="419329" cy="413798"/>
            <a:chOff x="6476801" y="488780"/>
            <a:chExt cx="963217" cy="950515"/>
          </a:xfrm>
        </p:grpSpPr>
        <p:pic>
          <p:nvPicPr>
            <p:cNvPr id="113" name="Picture 56">
              <a:extLst>
                <a:ext uri="{FF2B5EF4-FFF2-40B4-BE49-F238E27FC236}">
                  <a16:creationId xmlns:a16="http://schemas.microsoft.com/office/drawing/2014/main" id="{EBC94A95-0E4A-464D-A6E7-645199DAA284}"/>
                </a:ext>
              </a:extLst>
            </p:cNvPr>
            <p:cNvPicPr>
              <a:picLocks noChangeAspect="1"/>
            </p:cNvPicPr>
            <p:nvPr/>
          </p:nvPicPr>
          <p:blipFill rotWithShape="1">
            <a:blip r:embed="rId14"/>
            <a:srcRect l="60866" r="30240"/>
            <a:stretch/>
          </p:blipFill>
          <p:spPr>
            <a:xfrm>
              <a:off x="6476801" y="488780"/>
              <a:ext cx="725503" cy="604547"/>
            </a:xfrm>
            <a:prstGeom prst="rect">
              <a:avLst/>
            </a:prstGeom>
          </p:spPr>
        </p:pic>
        <p:pic>
          <p:nvPicPr>
            <p:cNvPr id="114" name="Picture 57">
              <a:extLst>
                <a:ext uri="{FF2B5EF4-FFF2-40B4-BE49-F238E27FC236}">
                  <a16:creationId xmlns:a16="http://schemas.microsoft.com/office/drawing/2014/main" id="{E6A08109-6E01-4D00-AB22-FF617703A8CB}"/>
                </a:ext>
              </a:extLst>
            </p:cNvPr>
            <p:cNvPicPr>
              <a:picLocks noChangeAspect="1"/>
            </p:cNvPicPr>
            <p:nvPr/>
          </p:nvPicPr>
          <p:blipFill rotWithShape="1">
            <a:blip r:embed="rId14"/>
            <a:srcRect l="-102" r="92030"/>
            <a:stretch/>
          </p:blipFill>
          <p:spPr>
            <a:xfrm>
              <a:off x="6812406" y="863128"/>
              <a:ext cx="627612" cy="576167"/>
            </a:xfrm>
            <a:prstGeom prst="diamond">
              <a:avLst/>
            </a:prstGeom>
          </p:spPr>
        </p:pic>
      </p:grpSp>
      <p:sp>
        <p:nvSpPr>
          <p:cNvPr id="115" name="TextBox 58">
            <a:extLst>
              <a:ext uri="{FF2B5EF4-FFF2-40B4-BE49-F238E27FC236}">
                <a16:creationId xmlns:a16="http://schemas.microsoft.com/office/drawing/2014/main" id="{1F684E58-86A2-45AE-8568-D7CA9F1E9267}"/>
              </a:ext>
            </a:extLst>
          </p:cNvPr>
          <p:cNvSpPr txBox="1"/>
          <p:nvPr/>
        </p:nvSpPr>
        <p:spPr>
          <a:xfrm>
            <a:off x="3104019" y="5211654"/>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16" name="Picture 17" descr="Logo&#10;&#10;Description automatically generated">
            <a:extLst>
              <a:ext uri="{FF2B5EF4-FFF2-40B4-BE49-F238E27FC236}">
                <a16:creationId xmlns:a16="http://schemas.microsoft.com/office/drawing/2014/main" id="{BE16538D-B501-4015-A2AC-08CDEBC1E4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4523" y="4743938"/>
            <a:ext cx="540685" cy="540685"/>
          </a:xfrm>
          <a:prstGeom prst="rect">
            <a:avLst/>
          </a:prstGeom>
        </p:spPr>
      </p:pic>
      <p:sp>
        <p:nvSpPr>
          <p:cNvPr id="118" name="TextBox 19">
            <a:extLst>
              <a:ext uri="{FF2B5EF4-FFF2-40B4-BE49-F238E27FC236}">
                <a16:creationId xmlns:a16="http://schemas.microsoft.com/office/drawing/2014/main" id="{B4D70A1A-2B39-41FB-9C0E-0374A5C26C62}"/>
              </a:ext>
            </a:extLst>
          </p:cNvPr>
          <p:cNvSpPr txBox="1"/>
          <p:nvPr/>
        </p:nvSpPr>
        <p:spPr>
          <a:xfrm>
            <a:off x="7868325" y="5230508"/>
            <a:ext cx="675149" cy="108619"/>
          </a:xfrm>
          <a:prstGeom prst="rect">
            <a:avLst/>
          </a:prstGeom>
          <a:noFill/>
        </p:spPr>
        <p:txBody>
          <a:bodyPr wrap="square" lIns="0" tIns="0" rIns="0" bIns="0" rtlCol="0">
            <a:spAutoFit/>
          </a:bodyPr>
          <a:lstStyle>
            <a:defPPr>
              <a:defRPr lang="en-US"/>
            </a:defPPr>
            <a:lvl1pPr marR="0" lvl="0" indent="0" algn="ctr" defTabSz="914314" fontAlgn="auto">
              <a:lnSpc>
                <a:spcPct val="90000"/>
              </a:lnSpc>
              <a:spcBef>
                <a:spcPts val="0"/>
              </a:spcBef>
              <a:spcAft>
                <a:spcPts val="588"/>
              </a:spcAft>
              <a:buClrTx/>
              <a:buSzTx/>
              <a:buFontTx/>
              <a:buNone/>
              <a:tabLst/>
              <a:defRPr kumimoji="0" sz="784" b="0" i="0" u="none" strike="noStrike" cap="none" spc="0" normalizeH="0" baseline="0">
                <a:ln>
                  <a:noFill/>
                </a:ln>
                <a:solidFill>
                  <a:srgbClr val="282828"/>
                </a:solidFill>
                <a:effectLst/>
                <a:uLnTx/>
                <a:uFillTx/>
                <a:latin typeface="Segoe UI"/>
              </a:defRPr>
            </a:lvl1pPr>
          </a:lstStyle>
          <a:p>
            <a:r>
              <a:rPr lang="en-US"/>
              <a:t>Bookings</a:t>
            </a:r>
          </a:p>
        </p:txBody>
      </p:sp>
      <p:pic>
        <p:nvPicPr>
          <p:cNvPr id="42" name="Picture 41">
            <a:extLst>
              <a:ext uri="{FF2B5EF4-FFF2-40B4-BE49-F238E27FC236}">
                <a16:creationId xmlns:a16="http://schemas.microsoft.com/office/drawing/2014/main" id="{09A82C17-5768-4E93-A42C-E80148CCA6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04600" y="4763112"/>
            <a:ext cx="365457" cy="365457"/>
          </a:xfrm>
          <a:prstGeom prst="rect">
            <a:avLst/>
          </a:prstGeom>
        </p:spPr>
      </p:pic>
      <p:sp>
        <p:nvSpPr>
          <p:cNvPr id="43" name="TextBox 42">
            <a:extLst>
              <a:ext uri="{FF2B5EF4-FFF2-40B4-BE49-F238E27FC236}">
                <a16:creationId xmlns:a16="http://schemas.microsoft.com/office/drawing/2014/main" id="{67CBDB4E-1FDB-402B-BAEF-832E463A22B3}"/>
              </a:ext>
            </a:extLst>
          </p:cNvPr>
          <p:cNvSpPr txBox="1"/>
          <p:nvPr/>
        </p:nvSpPr>
        <p:spPr>
          <a:xfrm>
            <a:off x="8553436" y="5261451"/>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44" name="Picture 43">
            <a:extLst>
              <a:ext uri="{FF2B5EF4-FFF2-40B4-BE49-F238E27FC236}">
                <a16:creationId xmlns:a16="http://schemas.microsoft.com/office/drawing/2014/main" id="{7FD07B7A-F147-492F-90CF-21321F065D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88785" y="4936486"/>
            <a:ext cx="347920" cy="347920"/>
          </a:xfrm>
          <a:prstGeom prst="rect">
            <a:avLst/>
          </a:prstGeom>
        </p:spPr>
      </p:pic>
      <p:pic>
        <p:nvPicPr>
          <p:cNvPr id="9" name="Picture 8">
            <a:extLst>
              <a:ext uri="{FF2B5EF4-FFF2-40B4-BE49-F238E27FC236}">
                <a16:creationId xmlns:a16="http://schemas.microsoft.com/office/drawing/2014/main" id="{BF5420A7-8050-4A00-BCCA-5B52EF3BFE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33774" y="4810170"/>
            <a:ext cx="457200" cy="457200"/>
          </a:xfrm>
          <a:prstGeom prst="rect">
            <a:avLst/>
          </a:prstGeom>
        </p:spPr>
      </p:pic>
      <p:sp>
        <p:nvSpPr>
          <p:cNvPr id="10" name="TextBox 9">
            <a:extLst>
              <a:ext uri="{FF2B5EF4-FFF2-40B4-BE49-F238E27FC236}">
                <a16:creationId xmlns:a16="http://schemas.microsoft.com/office/drawing/2014/main" id="{17ADD916-821C-4FC7-A202-095BC17D2FFE}"/>
              </a:ext>
            </a:extLst>
          </p:cNvPr>
          <p:cNvSpPr txBox="1"/>
          <p:nvPr/>
        </p:nvSpPr>
        <p:spPr>
          <a:xfrm>
            <a:off x="9092945" y="5269324"/>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1" name="Picture 10">
            <a:extLst>
              <a:ext uri="{FF2B5EF4-FFF2-40B4-BE49-F238E27FC236}">
                <a16:creationId xmlns:a16="http://schemas.microsoft.com/office/drawing/2014/main" id="{C2DA22FF-343D-490A-B465-3BB3C0A7A1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49373" y="4793158"/>
            <a:ext cx="463442" cy="463442"/>
          </a:xfrm>
          <a:prstGeom prst="rect">
            <a:avLst/>
          </a:prstGeom>
        </p:spPr>
      </p:pic>
      <p:sp>
        <p:nvSpPr>
          <p:cNvPr id="12" name="TextBox 11">
            <a:extLst>
              <a:ext uri="{FF2B5EF4-FFF2-40B4-BE49-F238E27FC236}">
                <a16:creationId xmlns:a16="http://schemas.microsoft.com/office/drawing/2014/main" id="{513EDE95-20B5-4ADF-B947-BD82DE8A9ACF}"/>
              </a:ext>
            </a:extLst>
          </p:cNvPr>
          <p:cNvSpPr txBox="1"/>
          <p:nvPr/>
        </p:nvSpPr>
        <p:spPr>
          <a:xfrm>
            <a:off x="9525529" y="5265969"/>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283904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Exchange Online</a:t>
            </a:r>
            <a:r>
              <a:rPr lang="en-US" sz="1600">
                <a:cs typeface="Segoe UI"/>
              </a:rPr>
              <a:t>…</a:t>
            </a:r>
            <a:endParaRPr lang="en-US" sz="1600"/>
          </a:p>
        </p:txBody>
      </p:sp>
      <p:grpSp>
        <p:nvGrpSpPr>
          <p:cNvPr id="3" name="Group 2">
            <a:extLst>
              <a:ext uri="{FF2B5EF4-FFF2-40B4-BE49-F238E27FC236}">
                <a16:creationId xmlns:a16="http://schemas.microsoft.com/office/drawing/2014/main" id="{9D80F905-AE7A-4818-AB51-024D62FA0238}"/>
              </a:ext>
            </a:extLst>
          </p:cNvPr>
          <p:cNvGrpSpPr/>
          <p:nvPr/>
        </p:nvGrpSpPr>
        <p:grpSpPr>
          <a:xfrm>
            <a:off x="588263" y="4448826"/>
            <a:ext cx="4919908" cy="1481973"/>
            <a:chOff x="585217" y="1649945"/>
            <a:chExt cx="4919908" cy="1481973"/>
          </a:xfrm>
        </p:grpSpPr>
        <p:sp>
          <p:nvSpPr>
            <p:cNvPr id="14" name="Text Placeholder 1">
              <a:extLst>
                <a:ext uri="{FF2B5EF4-FFF2-40B4-BE49-F238E27FC236}">
                  <a16:creationId xmlns:a16="http://schemas.microsoft.com/office/drawing/2014/main" id="{4EE85A32-1994-4602-B45B-CB6F47D2AC79}"/>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Task Management</a:t>
              </a:r>
            </a:p>
          </p:txBody>
        </p:sp>
        <p:sp>
          <p:nvSpPr>
            <p:cNvPr id="16" name="Text Placeholder 1">
              <a:extLst>
                <a:ext uri="{FF2B5EF4-FFF2-40B4-BE49-F238E27FC236}">
                  <a16:creationId xmlns:a16="http://schemas.microsoft.com/office/drawing/2014/main" id="{88D4AA8C-A7F5-4D1D-BC4C-AFC09727E0E5}"/>
                </a:ext>
              </a:extLst>
            </p:cNvPr>
            <p:cNvSpPr txBox="1">
              <a:spLocks/>
            </p:cNvSpPr>
            <p:nvPr/>
          </p:nvSpPr>
          <p:spPr>
            <a:xfrm>
              <a:off x="585217" y="2227055"/>
              <a:ext cx="4919908" cy="90486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Keeps a list of to-dos on paper to organize their day and avoid forgetting important tasks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use a whiteboard and sticky notes to assign tasks to project members and keep track of progress/completion</a:t>
              </a: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9" name="Straight Connector 18">
              <a:extLst>
                <a:ext uri="{FF2B5EF4-FFF2-40B4-BE49-F238E27FC236}">
                  <a16:creationId xmlns:a16="http://schemas.microsoft.com/office/drawing/2014/main" id="{1FB62D0F-6388-48F2-9D0F-6B168B2A7997}"/>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DDB4C39-C45D-4CC3-A44B-8040273D400F}"/>
              </a:ext>
            </a:extLst>
          </p:cNvPr>
          <p:cNvGrpSpPr/>
          <p:nvPr/>
        </p:nvGrpSpPr>
        <p:grpSpPr>
          <a:xfrm>
            <a:off x="5943095" y="4448826"/>
            <a:ext cx="5852678" cy="1703572"/>
            <a:chOff x="585217" y="3326331"/>
            <a:chExt cx="5852678" cy="1703572"/>
          </a:xfrm>
        </p:grpSpPr>
        <p:sp>
          <p:nvSpPr>
            <p:cNvPr id="21" name="Text Placeholder 1">
              <a:extLst>
                <a:ext uri="{FF2B5EF4-FFF2-40B4-BE49-F238E27FC236}">
                  <a16:creationId xmlns:a16="http://schemas.microsoft.com/office/drawing/2014/main" id="{7D9FD659-388D-4CC4-8635-4E969C19187D}"/>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Customer Insights</a:t>
              </a:r>
            </a:p>
          </p:txBody>
        </p:sp>
        <p:sp>
          <p:nvSpPr>
            <p:cNvPr id="22" name="Text Placeholder 1">
              <a:extLst>
                <a:ext uri="{FF2B5EF4-FFF2-40B4-BE49-F238E27FC236}">
                  <a16:creationId xmlns:a16="http://schemas.microsoft.com/office/drawing/2014/main" id="{82C988E4-E5A6-4903-8D1F-B9D08815F945}"/>
                </a:ext>
              </a:extLst>
            </p:cNvPr>
            <p:cNvSpPr txBox="1">
              <a:spLocks/>
            </p:cNvSpPr>
            <p:nvPr/>
          </p:nvSpPr>
          <p:spPr>
            <a:xfrm>
              <a:off x="585217" y="3903441"/>
              <a:ext cx="5852678" cy="112646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Depends on verbal feedback from customers to improve which may not usually happen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pay for a 3</a:t>
              </a:r>
              <a:r>
                <a:rPr kumimoji="0" lang="en-US" sz="1400" b="0" i="0" u="none" strike="noStrike" kern="1200" cap="none" spc="0" normalizeH="0" baseline="30000" noProof="0">
                  <a:ln>
                    <a:noFill/>
                  </a:ln>
                  <a:solidFill>
                    <a:srgbClr val="171717"/>
                  </a:solidFill>
                  <a:effectLst/>
                  <a:uLnTx/>
                  <a:uFillTx/>
                  <a:latin typeface="Segoe UI" panose="020B0502040204020203" pitchFamily="34" charset="0"/>
                  <a:ea typeface="+mn-ea"/>
                  <a:cs typeface="Segoe UI Semilight" panose="020B0402040204020203" pitchFamily="34" charset="0"/>
                </a:rPr>
                <a:t>rd</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party application (e.g. Survey Monkey) to capture customer feedback</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3" name="Straight Connector 22">
              <a:extLst>
                <a:ext uri="{FF2B5EF4-FFF2-40B4-BE49-F238E27FC236}">
                  <a16:creationId xmlns:a16="http://schemas.microsoft.com/office/drawing/2014/main" id="{0DF5F10C-3204-411A-9BDC-EF5A40A2E091}"/>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825D3BE-3F07-477A-8F4A-131DEC0B045C}"/>
              </a:ext>
            </a:extLst>
          </p:cNvPr>
          <p:cNvGrpSpPr/>
          <p:nvPr/>
        </p:nvGrpSpPr>
        <p:grpSpPr>
          <a:xfrm>
            <a:off x="588263" y="1225026"/>
            <a:ext cx="4595530" cy="3347099"/>
            <a:chOff x="585217" y="1649945"/>
            <a:chExt cx="5852678" cy="3347099"/>
          </a:xfrm>
        </p:grpSpPr>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Productivity</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585217" y="2227055"/>
              <a:ext cx="5852678" cy="276998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On-premises file storage that requires access to office network. Files are hard to find</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 3</a:t>
              </a:r>
              <a:r>
                <a:rPr kumimoji="0" lang="en-US" sz="1400" b="0" i="0" u="none" strike="noStrike" kern="1200" cap="none" spc="0" normalizeH="0" baseline="30000" noProof="0">
                  <a:ln>
                    <a:noFill/>
                  </a:ln>
                  <a:solidFill>
                    <a:srgbClr val="171717"/>
                  </a:solidFill>
                  <a:effectLst/>
                  <a:uLnTx/>
                  <a:uFillTx/>
                  <a:latin typeface="Segoe UI" panose="020B0502040204020203" pitchFamily="34" charset="0"/>
                  <a:ea typeface="+mn-ea"/>
                  <a:cs typeface="Segoe UI Semilight" panose="020B0402040204020203" pitchFamily="34" charset="0"/>
                </a:rPr>
                <a:t>rd</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Party cloud storage app (e.g. Dropbox) and not know about OneDrive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Shares documents as email attachments and must wait for recipient to make edits and send it back. May need to pay extra for increased inbox capacity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Users occasionally loose information as they forget to save progress when working on files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83D88E2-472D-4C37-AA2C-737CA2D90363}"/>
              </a:ext>
            </a:extLst>
          </p:cNvPr>
          <p:cNvGrpSpPr/>
          <p:nvPr/>
        </p:nvGrpSpPr>
        <p:grpSpPr>
          <a:xfrm>
            <a:off x="5943095" y="1225026"/>
            <a:ext cx="5852678" cy="3162433"/>
            <a:chOff x="585217" y="3326331"/>
            <a:chExt cx="5852678" cy="3162433"/>
          </a:xfrm>
        </p:grpSpPr>
        <p:sp>
          <p:nvSpPr>
            <p:cNvPr id="30" name="Text Placeholder 1">
              <a:extLst>
                <a:ext uri="{FF2B5EF4-FFF2-40B4-BE49-F238E27FC236}">
                  <a16:creationId xmlns:a16="http://schemas.microsoft.com/office/drawing/2014/main" id="{5D5E9B5B-14AC-41BF-924C-A8ECDEA47B54}"/>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Communication</a:t>
              </a:r>
            </a:p>
          </p:txBody>
        </p:sp>
        <p:sp>
          <p:nvSpPr>
            <p:cNvPr id="31" name="Text Placeholder 1">
              <a:extLst>
                <a:ext uri="{FF2B5EF4-FFF2-40B4-BE49-F238E27FC236}">
                  <a16:creationId xmlns:a16="http://schemas.microsoft.com/office/drawing/2014/main" id="{9D40FC9D-FE23-41EB-A906-C4480F41D658}"/>
                </a:ext>
              </a:extLst>
            </p:cNvPr>
            <p:cNvSpPr txBox="1">
              <a:spLocks/>
            </p:cNvSpPr>
            <p:nvPr/>
          </p:nvSpPr>
          <p:spPr>
            <a:xfrm>
              <a:off x="585217" y="3903441"/>
              <a:ext cx="5852678" cy="25853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Uses multiple applications to chat (e.g. </a:t>
              </a:r>
              <a:r>
                <a:rPr kumimoji="0" lang="en-US" sz="1400" b="0" i="0" u="none" strike="noStrike" kern="1200" cap="none" spc="0" normalizeH="0" baseline="0" noProof="0" err="1">
                  <a:ln>
                    <a:noFill/>
                  </a:ln>
                  <a:solidFill>
                    <a:srgbClr val="171717"/>
                  </a:solidFill>
                  <a:effectLst/>
                  <a:uLnTx/>
                  <a:uFillTx/>
                  <a:latin typeface="Segoe UI" panose="020B0502040204020203" pitchFamily="34" charset="0"/>
                  <a:ea typeface="+mn-ea"/>
                  <a:cs typeface="Segoe UI Semilight" panose="020B0402040204020203" pitchFamily="34" charset="0"/>
                </a:rPr>
                <a:t>Whatsapp</a:t>
              </a: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 and do videoconferences (e.g. Zoom) – disjointed user experience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Dealing with multiple vendors make it hard to manage applications and keep them secured and control where data &amp; confidential info lives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Receives inbound calls to a fixed landline in an office (impacted business continuity during COVID lockdown)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an on-premises PBX (private brunch exchange) to receive calls, rout to different departments and take voicemails. Incurs in hardware and software maintenance costs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32" name="Straight Connector 31">
              <a:extLst>
                <a:ext uri="{FF2B5EF4-FFF2-40B4-BE49-F238E27FC236}">
                  <a16:creationId xmlns:a16="http://schemas.microsoft.com/office/drawing/2014/main" id="{423E07C1-5059-4ADF-B6D0-893CB944F428}"/>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2285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250"/>
                                  </p:stCondLst>
                                  <p:childTnLst>
                                    <p:animMotion origin="layout" path="M 0 -2.96296E-6 L 0 0.01898 " pathEditMode="relative" rAng="0" ptsTypes="AA">
                                      <p:cBhvr>
                                        <p:cTn id="14" dur="700" spd="-100000" fill="hold"/>
                                        <p:tgtEl>
                                          <p:spTgt spid="3"/>
                                        </p:tgtEl>
                                        <p:attrNameLst>
                                          <p:attrName>ppt_x</p:attrName>
                                          <p:attrName>ppt_y</p:attrName>
                                        </p:attrNameLst>
                                      </p:cBhvr>
                                      <p:rCtr x="0" y="949"/>
                                    </p:animMotion>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500"/>
                                  </p:stCondLst>
                                  <p:childTnLst>
                                    <p:animMotion origin="layout" path="M -3.95833E-6 3.33333E-6 L -3.95833E-6 0.01898 " pathEditMode="relative" rAng="0" ptsTypes="AA">
                                      <p:cBhvr>
                                        <p:cTn id="19" dur="700" spd="-100000" fill="hold"/>
                                        <p:tgtEl>
                                          <p:spTgt spid="5"/>
                                        </p:tgtEl>
                                        <p:attrNameLst>
                                          <p:attrName>ppt_x</p:attrName>
                                          <p:attrName>ppt_y</p:attrName>
                                        </p:attrNameLst>
                                      </p:cBhvr>
                                      <p:rCtr x="0" y="949"/>
                                    </p:animMotion>
                                  </p:childTnLst>
                                </p:cTn>
                              </p:par>
                              <p:par>
                                <p:cTn id="20" presetID="10" presetClass="entr" presetSubtype="0"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nodeType="withEffect">
                                  <p:stCondLst>
                                    <p:cond delay="250"/>
                                  </p:stCondLst>
                                  <p:childTnLst>
                                    <p:animMotion origin="layout" path="M 1.25E-6 4.81481E-6 L 1.25E-6 0.01898 " pathEditMode="relative" rAng="0" ptsTypes="AA">
                                      <p:cBhvr>
                                        <p:cTn id="24" dur="700" spd="-100000" fill="hold"/>
                                        <p:tgtEl>
                                          <p:spTgt spid="18"/>
                                        </p:tgtEl>
                                        <p:attrNameLst>
                                          <p:attrName>ppt_x</p:attrName>
                                          <p:attrName>ppt_y</p:attrName>
                                        </p:attrNameLst>
                                      </p:cBhvr>
                                      <p:rCtr x="0" y="949"/>
                                    </p:animMotion>
                                  </p:childTnLst>
                                </p:cTn>
                              </p:par>
                              <p:par>
                                <p:cTn id="25" presetID="10" presetClass="entr" presetSubtype="0" fill="hold" nodeType="with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decel="100000" fill="hold" nodeType="withEffect">
                                  <p:stCondLst>
                                    <p:cond delay="500"/>
                                  </p:stCondLst>
                                  <p:childTnLst>
                                    <p:animMotion origin="layout" path="M -3.95833E-6 7.40741E-7 L -3.95833E-6 0.01898 " pathEditMode="relative" rAng="0" ptsTypes="AA">
                                      <p:cBhvr>
                                        <p:cTn id="29" dur="700" spd="-100000" fill="hold"/>
                                        <p:tgtEl>
                                          <p:spTgt spid="29"/>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27">
            <a:extLst>
              <a:ext uri="{FF2B5EF4-FFF2-40B4-BE49-F238E27FC236}">
                <a16:creationId xmlns:a16="http://schemas.microsoft.com/office/drawing/2014/main" id="{1ACAE64F-140D-4917-A2BD-0542625D057F}"/>
              </a:ext>
            </a:extLst>
          </p:cNvPr>
          <p:cNvGraphicFramePr>
            <a:graphicFrameLocks noGrp="1"/>
          </p:cNvGraphicFramePr>
          <p:nvPr>
            <p:extLst>
              <p:ext uri="{D42A27DB-BD31-4B8C-83A1-F6EECF244321}">
                <p14:modId xmlns:p14="http://schemas.microsoft.com/office/powerpoint/2010/main" val="2437913992"/>
              </p:ext>
            </p:extLst>
          </p:nvPr>
        </p:nvGraphicFramePr>
        <p:xfrm>
          <a:off x="472647" y="1286105"/>
          <a:ext cx="11272800" cy="4854322"/>
        </p:xfrm>
        <a:graphic>
          <a:graphicData uri="http://schemas.openxmlformats.org/drawingml/2006/table">
            <a:tbl>
              <a:tblPr>
                <a:tableStyleId>{5C22544A-7EE6-4342-B048-85BDC9FD1C3A}</a:tableStyleId>
              </a:tblPr>
              <a:tblGrid>
                <a:gridCol w="1362204">
                  <a:extLst>
                    <a:ext uri="{9D8B030D-6E8A-4147-A177-3AD203B41FA5}">
                      <a16:colId xmlns:a16="http://schemas.microsoft.com/office/drawing/2014/main" val="4184359211"/>
                    </a:ext>
                  </a:extLst>
                </a:gridCol>
                <a:gridCol w="3985379">
                  <a:extLst>
                    <a:ext uri="{9D8B030D-6E8A-4147-A177-3AD203B41FA5}">
                      <a16:colId xmlns:a16="http://schemas.microsoft.com/office/drawing/2014/main" val="1221889518"/>
                    </a:ext>
                  </a:extLst>
                </a:gridCol>
                <a:gridCol w="1490050">
                  <a:extLst>
                    <a:ext uri="{9D8B030D-6E8A-4147-A177-3AD203B41FA5}">
                      <a16:colId xmlns:a16="http://schemas.microsoft.com/office/drawing/2014/main" val="3694550101"/>
                    </a:ext>
                  </a:extLst>
                </a:gridCol>
                <a:gridCol w="4435167">
                  <a:extLst>
                    <a:ext uri="{9D8B030D-6E8A-4147-A177-3AD203B41FA5}">
                      <a16:colId xmlns:a16="http://schemas.microsoft.com/office/drawing/2014/main" val="1207666038"/>
                    </a:ext>
                  </a:extLst>
                </a:gridCol>
              </a:tblGrid>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t>Chat, Meet, Call and Collaborate in a single app with Video conferencing, Screen sharing, Custom backgrounds, Together mode, File sharing and collaboration, Apps integration, Workflows automation and built-in Privacy &amp; Security.</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Collect data and make better decisions with an easy form to create polls, surveys and quizzes. Built-in AI provides smart recommendations to do the heavy lifting for you. Visualize data in seconds with powerful, real-time charts and automatically generated reports.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Company intranet packed with intelligent features and available from anywhere.</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Share and manage content, knowledge, and applications to empower teamwork, quickly find information, and seamlessly collaborate across the organization.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Organize teamwork with intuitive, collaborative, visual task management. Create Kanban boards using content-rich task cards with files, checklists, labels, and more. Collaborate in Planner and Microsoft Teams and check visual status charts—all in the Microsoft cloud.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210755">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Enjoy 1TB storage per user to access and protect your business and school work with this intelligent files app. Share and collaborate from anywhere, on any device.</a:t>
                      </a:r>
                    </a:p>
                    <a:p>
                      <a:r>
                        <a:rPr lang="en-GB" sz="1000" kern="1200">
                          <a:solidFill>
                            <a:srgbClr val="000000"/>
                          </a:solidFill>
                          <a:latin typeface="Segoe UI" panose="020B0502040204020203" pitchFamily="34" charset="0"/>
                          <a:ea typeface="+mn-ea"/>
                          <a:cs typeface="+mn-cs"/>
                        </a:rPr>
                        <a:t>Back up, protect and recover files from accidental deletes or malicious attacks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a:solidFill>
                            <a:srgbClr val="000000"/>
                          </a:solidFill>
                          <a:latin typeface="Segoe UI" panose="020B0502040204020203" pitchFamily="34" charset="0"/>
                        </a:rPr>
                        <a:t>Include powerful workflow automation directly in your apps with a no-code approach that connects to hundreds of popular apps and services</a:t>
                      </a:r>
                    </a:p>
                    <a:p>
                      <a:pPr marL="0" marR="0" lvl="0" indent="0" algn="l" defTabSz="914367" rtl="0" eaLnBrk="1" fontAlgn="auto" latinLnBrk="0" hangingPunct="1">
                        <a:lnSpc>
                          <a:spcPct val="100000"/>
                        </a:lnSpc>
                        <a:spcBef>
                          <a:spcPts val="0"/>
                        </a:spcBef>
                        <a:spcAft>
                          <a:spcPts val="0"/>
                        </a:spcAft>
                        <a:buClrTx/>
                        <a:buSzTx/>
                        <a:buFontTx/>
                        <a:buNone/>
                        <a:tabLst/>
                        <a:defRPr/>
                      </a:pPr>
                      <a:r>
                        <a:rPr lang="en-GB" sz="1000" b="0" i="0">
                          <a:solidFill>
                            <a:srgbClr val="000000"/>
                          </a:solidFill>
                          <a:effectLst/>
                          <a:latin typeface="Segoe UI" panose="020B0502040204020203" pitchFamily="34" charset="0"/>
                        </a:rPr>
                        <a:t>Build apps in hours -not months- that easily connect to data, use Excel-like expressions to add logic, and run on the web, iOS, and Android devices.</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22205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Segoe UI" panose="020B0502040204020203" pitchFamily="34" charset="0"/>
                        </a:rPr>
                        <a:t>Access your favourite Office Apps (Outlook, Word, Excel and PowerPoint) on PC also </a:t>
                      </a:r>
                      <a:r>
                        <a:rPr lang="en-GB" sz="1000">
                          <a:solidFill>
                            <a:srgbClr val="000000"/>
                          </a:solidFill>
                          <a:latin typeface="Segoe UI" panose="020B0502040204020203" pitchFamily="34" charset="0"/>
                        </a:rPr>
                        <a:t>when offline and </a:t>
                      </a:r>
                      <a:r>
                        <a:rPr lang="en-GB" sz="1000" dirty="0">
                          <a:solidFill>
                            <a:srgbClr val="000000"/>
                          </a:solidFill>
                          <a:latin typeface="Segoe UI" panose="020B0502040204020203" pitchFamily="34" charset="0"/>
                        </a:rPr>
                        <a:t>from anywhere on your favourite browser. Enjoy the familiar Office experience you know and trust. Share your documents with anyone and work together in real-time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kern="1200" dirty="0">
                          <a:solidFill>
                            <a:srgbClr val="000000"/>
                          </a:solidFill>
                          <a:latin typeface="Segoe UI" panose="020B0502040204020203" pitchFamily="34" charset="0"/>
                          <a:ea typeface="+mn-ea"/>
                          <a:cs typeface="+mn-cs"/>
                        </a:rPr>
                        <a:t>Streamline appointment scheduling and management with an easy to customize tool. Ac</a:t>
                      </a:r>
                      <a:r>
                        <a:rPr lang="en-GB" sz="1000" dirty="0">
                          <a:solidFill>
                            <a:srgbClr val="000000"/>
                          </a:solidFill>
                          <a:latin typeface="Segoe UI" panose="020B0502040204020203" pitchFamily="34" charset="0"/>
                        </a:rPr>
                        <a:t>curately track and report mileage in the palm of your hand. </a:t>
                      </a:r>
                      <a:endParaRPr lang="en-GB" sz="1000" kern="1200" dirty="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sp>
        <p:nvSpPr>
          <p:cNvPr id="26" name="Title 1">
            <a:extLst>
              <a:ext uri="{FF2B5EF4-FFF2-40B4-BE49-F238E27FC236}">
                <a16:creationId xmlns:a16="http://schemas.microsoft.com/office/drawing/2014/main" id="{9399327D-D666-4E17-9B9B-9388C7B81A2D}"/>
              </a:ext>
            </a:extLst>
          </p:cNvPr>
          <p:cNvSpPr txBox="1">
            <a:spLocks/>
          </p:cNvSpPr>
          <p:nvPr/>
        </p:nvSpPr>
        <p:spPr>
          <a:xfrm>
            <a:off x="483013" y="363440"/>
            <a:ext cx="9401560"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a:spcAft>
                <a:spcPts val="3600"/>
              </a:spcAft>
            </a:pPr>
            <a:r>
              <a:rPr lang="en-GB">
                <a:latin typeface="+mn-lt"/>
              </a:rPr>
              <a:t>Additional Value</a:t>
            </a:r>
            <a:br>
              <a:rPr lang="en-GB">
                <a:latin typeface="+mn-lt"/>
              </a:rPr>
            </a:br>
            <a:r>
              <a:rPr lang="en-GB" sz="1600">
                <a:latin typeface="+mn-lt"/>
              </a:rPr>
              <a:t>…to </a:t>
            </a:r>
            <a:r>
              <a:rPr lang="en-GB" sz="1600">
                <a:solidFill>
                  <a:schemeClr val="accent1"/>
                </a:solidFill>
              </a:rPr>
              <a:t>Office 365 E3</a:t>
            </a:r>
            <a:endParaRPr lang="en-GB" sz="1800">
              <a:solidFill>
                <a:schemeClr val="tx1"/>
              </a:solidFill>
            </a:endParaRPr>
          </a:p>
        </p:txBody>
      </p:sp>
      <p:pic>
        <p:nvPicPr>
          <p:cNvPr id="55" name="Picture 54" descr="A picture containing clock&#10;&#10;Description automatically generated">
            <a:extLst>
              <a:ext uri="{FF2B5EF4-FFF2-40B4-BE49-F238E27FC236}">
                <a16:creationId xmlns:a16="http://schemas.microsoft.com/office/drawing/2014/main" id="{E9577ACF-0295-4243-A4D8-E68D8772793B}"/>
              </a:ext>
            </a:extLst>
          </p:cNvPr>
          <p:cNvPicPr>
            <a:picLocks noChangeAspect="1"/>
          </p:cNvPicPr>
          <p:nvPr/>
        </p:nvPicPr>
        <p:blipFill>
          <a:blip r:embed="rId3"/>
          <a:stretch>
            <a:fillRect/>
          </a:stretch>
        </p:blipFill>
        <p:spPr>
          <a:xfrm>
            <a:off x="512794" y="1248455"/>
            <a:ext cx="1136664" cy="1136664"/>
          </a:xfrm>
          <a:prstGeom prst="rect">
            <a:avLst/>
          </a:prstGeom>
        </p:spPr>
      </p:pic>
      <p:pic>
        <p:nvPicPr>
          <p:cNvPr id="56" name="Picture 55" descr="A close up of a logo&#10;&#10;Description automatically generated">
            <a:extLst>
              <a:ext uri="{FF2B5EF4-FFF2-40B4-BE49-F238E27FC236}">
                <a16:creationId xmlns:a16="http://schemas.microsoft.com/office/drawing/2014/main" id="{D04EF714-8BEA-40ED-AA26-6A077CE913F7}"/>
              </a:ext>
            </a:extLst>
          </p:cNvPr>
          <p:cNvPicPr>
            <a:picLocks noChangeAspect="1"/>
          </p:cNvPicPr>
          <p:nvPr/>
        </p:nvPicPr>
        <p:blipFill>
          <a:blip r:embed="rId4"/>
          <a:stretch>
            <a:fillRect/>
          </a:stretch>
        </p:blipFill>
        <p:spPr>
          <a:xfrm>
            <a:off x="586064" y="3643468"/>
            <a:ext cx="1136664" cy="1136664"/>
          </a:xfrm>
          <a:prstGeom prst="rect">
            <a:avLst/>
          </a:prstGeom>
        </p:spPr>
      </p:pic>
      <p:pic>
        <p:nvPicPr>
          <p:cNvPr id="57" name="Picture 56" descr="A close up of a logo&#10;&#10;Description automatically generated">
            <a:extLst>
              <a:ext uri="{FF2B5EF4-FFF2-40B4-BE49-F238E27FC236}">
                <a16:creationId xmlns:a16="http://schemas.microsoft.com/office/drawing/2014/main" id="{F1EB98C8-8CDB-4859-9197-A08FFB8CC012}"/>
              </a:ext>
            </a:extLst>
          </p:cNvPr>
          <p:cNvPicPr>
            <a:picLocks noChangeAspect="1"/>
          </p:cNvPicPr>
          <p:nvPr/>
        </p:nvPicPr>
        <p:blipFill>
          <a:blip r:embed="rId5"/>
          <a:stretch>
            <a:fillRect/>
          </a:stretch>
        </p:blipFill>
        <p:spPr>
          <a:xfrm>
            <a:off x="594982" y="2491030"/>
            <a:ext cx="1136664" cy="1136664"/>
          </a:xfrm>
          <a:prstGeom prst="rect">
            <a:avLst/>
          </a:prstGeom>
        </p:spPr>
      </p:pic>
      <p:sp>
        <p:nvSpPr>
          <p:cNvPr id="59" name="TextBox 58">
            <a:extLst>
              <a:ext uri="{FF2B5EF4-FFF2-40B4-BE49-F238E27FC236}">
                <a16:creationId xmlns:a16="http://schemas.microsoft.com/office/drawing/2014/main" id="{64B1602C-849D-4C00-8741-31888FE3F50F}"/>
              </a:ext>
            </a:extLst>
          </p:cNvPr>
          <p:cNvSpPr txBox="1"/>
          <p:nvPr/>
        </p:nvSpPr>
        <p:spPr>
          <a:xfrm>
            <a:off x="640290" y="2196318"/>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Teams</a:t>
            </a:r>
          </a:p>
        </p:txBody>
      </p:sp>
      <p:sp>
        <p:nvSpPr>
          <p:cNvPr id="60" name="TextBox 59">
            <a:extLst>
              <a:ext uri="{FF2B5EF4-FFF2-40B4-BE49-F238E27FC236}">
                <a16:creationId xmlns:a16="http://schemas.microsoft.com/office/drawing/2014/main" id="{36108F08-3F20-4312-B391-BA2E9D2BD88B}"/>
              </a:ext>
            </a:extLst>
          </p:cNvPr>
          <p:cNvSpPr txBox="1"/>
          <p:nvPr/>
        </p:nvSpPr>
        <p:spPr>
          <a:xfrm>
            <a:off x="708399" y="3440189"/>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61" name="TextBox 60">
            <a:extLst>
              <a:ext uri="{FF2B5EF4-FFF2-40B4-BE49-F238E27FC236}">
                <a16:creationId xmlns:a16="http://schemas.microsoft.com/office/drawing/2014/main" id="{F991539E-F8CB-4853-B057-3E8B0F190F28}"/>
              </a:ext>
            </a:extLst>
          </p:cNvPr>
          <p:cNvSpPr txBox="1"/>
          <p:nvPr/>
        </p:nvSpPr>
        <p:spPr>
          <a:xfrm>
            <a:off x="699519" y="4592627"/>
            <a:ext cx="90997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OneDrive</a:t>
            </a:r>
          </a:p>
        </p:txBody>
      </p:sp>
      <p:grpSp>
        <p:nvGrpSpPr>
          <p:cNvPr id="62" name="Group 61">
            <a:extLst>
              <a:ext uri="{FF2B5EF4-FFF2-40B4-BE49-F238E27FC236}">
                <a16:creationId xmlns:a16="http://schemas.microsoft.com/office/drawing/2014/main" id="{AD35CB28-59FD-44E1-9D46-FB86AC0546BB}"/>
              </a:ext>
            </a:extLst>
          </p:cNvPr>
          <p:cNvGrpSpPr/>
          <p:nvPr/>
        </p:nvGrpSpPr>
        <p:grpSpPr>
          <a:xfrm>
            <a:off x="640290" y="4936724"/>
            <a:ext cx="978088" cy="899442"/>
            <a:chOff x="4290987" y="1019049"/>
            <a:chExt cx="1055213" cy="970364"/>
          </a:xfrm>
        </p:grpSpPr>
        <p:pic>
          <p:nvPicPr>
            <p:cNvPr id="63" name="Picture 62" descr="A picture containing clock&#10;&#10;Description automatically generated">
              <a:extLst>
                <a:ext uri="{FF2B5EF4-FFF2-40B4-BE49-F238E27FC236}">
                  <a16:creationId xmlns:a16="http://schemas.microsoft.com/office/drawing/2014/main" id="{F5D76F6C-EAE7-4001-8547-709BD9EBC0DB}"/>
                </a:ext>
              </a:extLst>
            </p:cNvPr>
            <p:cNvPicPr>
              <a:picLocks noChangeAspect="1"/>
            </p:cNvPicPr>
            <p:nvPr/>
          </p:nvPicPr>
          <p:blipFill>
            <a:blip r:embed="rId6"/>
            <a:stretch>
              <a:fillRect/>
            </a:stretch>
          </p:blipFill>
          <p:spPr>
            <a:xfrm>
              <a:off x="4668536" y="1311749"/>
              <a:ext cx="677664" cy="677664"/>
            </a:xfrm>
            <a:prstGeom prst="rect">
              <a:avLst/>
            </a:prstGeom>
          </p:spPr>
        </p:pic>
        <p:pic>
          <p:nvPicPr>
            <p:cNvPr id="64" name="Picture 63" descr="A close up of a logo&#10;&#10;Description automatically generated">
              <a:extLst>
                <a:ext uri="{FF2B5EF4-FFF2-40B4-BE49-F238E27FC236}">
                  <a16:creationId xmlns:a16="http://schemas.microsoft.com/office/drawing/2014/main" id="{8FC13FEB-4EFC-4612-B066-BFD14A0B7674}"/>
                </a:ext>
              </a:extLst>
            </p:cNvPr>
            <p:cNvPicPr>
              <a:picLocks noChangeAspect="1"/>
            </p:cNvPicPr>
            <p:nvPr/>
          </p:nvPicPr>
          <p:blipFill>
            <a:blip r:embed="rId7"/>
            <a:stretch>
              <a:fillRect/>
            </a:stretch>
          </p:blipFill>
          <p:spPr>
            <a:xfrm>
              <a:off x="4501203" y="1019049"/>
              <a:ext cx="677664" cy="677664"/>
            </a:xfrm>
            <a:prstGeom prst="rect">
              <a:avLst/>
            </a:prstGeom>
          </p:spPr>
        </p:pic>
        <p:pic>
          <p:nvPicPr>
            <p:cNvPr id="65" name="Picture 64" descr="A picture containing clock&#10;&#10;Description automatically generated">
              <a:extLst>
                <a:ext uri="{FF2B5EF4-FFF2-40B4-BE49-F238E27FC236}">
                  <a16:creationId xmlns:a16="http://schemas.microsoft.com/office/drawing/2014/main" id="{E93D53C0-460B-44AC-9B03-AC3365265B67}"/>
                </a:ext>
              </a:extLst>
            </p:cNvPr>
            <p:cNvPicPr>
              <a:picLocks noChangeAspect="1"/>
            </p:cNvPicPr>
            <p:nvPr/>
          </p:nvPicPr>
          <p:blipFill>
            <a:blip r:embed="rId8"/>
            <a:stretch>
              <a:fillRect/>
            </a:stretch>
          </p:blipFill>
          <p:spPr>
            <a:xfrm>
              <a:off x="4290987" y="1308531"/>
              <a:ext cx="677664" cy="677664"/>
            </a:xfrm>
            <a:prstGeom prst="rect">
              <a:avLst/>
            </a:prstGeom>
          </p:spPr>
        </p:pic>
      </p:grpSp>
      <p:sp>
        <p:nvSpPr>
          <p:cNvPr id="66" name="TextBox 65">
            <a:extLst>
              <a:ext uri="{FF2B5EF4-FFF2-40B4-BE49-F238E27FC236}">
                <a16:creationId xmlns:a16="http://schemas.microsoft.com/office/drawing/2014/main" id="{4CB31390-6D2A-4D5A-AE3C-6D1C59447168}"/>
              </a:ext>
            </a:extLst>
          </p:cNvPr>
          <p:cNvSpPr txBox="1"/>
          <p:nvPr/>
        </p:nvSpPr>
        <p:spPr>
          <a:xfrm>
            <a:off x="586064" y="5777126"/>
            <a:ext cx="1136663" cy="415498"/>
          </a:xfrm>
          <a:prstGeom prst="rect">
            <a:avLst/>
          </a:prstGeom>
          <a:noFill/>
        </p:spPr>
        <p:txBody>
          <a:bodyPr wrap="square" lIns="0" tIns="0" rIns="0" bIns="0" rtlCol="0">
            <a:spAutoFit/>
          </a:bodyPr>
          <a:lstStyle/>
          <a:p>
            <a:pPr algn="ctr" defTabSz="914314">
              <a:lnSpc>
                <a:spcPct val="90000"/>
              </a:lnSpc>
              <a:spcAft>
                <a:spcPts val="588"/>
              </a:spcAft>
            </a:pPr>
            <a:r>
              <a:rPr lang="en-US" sz="1000">
                <a:solidFill>
                  <a:srgbClr val="282828"/>
                </a:solidFill>
              </a:rPr>
              <a:t>Office Desktop App + Web Apps</a:t>
            </a:r>
            <a:br>
              <a:rPr kumimoji="0" lang="en-US" sz="1000" b="0" i="0" u="none" strike="noStrike" kern="1200" cap="none" spc="0" normalizeH="0" baseline="0" noProof="0">
                <a:ln>
                  <a:noFill/>
                </a:ln>
                <a:solidFill>
                  <a:srgbClr val="282828"/>
                </a:solidFill>
                <a:effectLst/>
                <a:uLnTx/>
                <a:uFillTx/>
                <a:latin typeface="Segoe UI"/>
                <a:ea typeface="+mn-ea"/>
                <a:cs typeface="+mn-cs"/>
              </a:rPr>
            </a:br>
            <a:endParaRPr kumimoji="0" lang="en-US" sz="1000" b="0" i="0" u="none" strike="noStrike" kern="1200" cap="none" spc="0" normalizeH="0" baseline="0" noProof="0">
              <a:ln>
                <a:noFill/>
              </a:ln>
              <a:solidFill>
                <a:srgbClr val="282828"/>
              </a:solidFill>
              <a:effectLst/>
              <a:uLnTx/>
              <a:uFillTx/>
              <a:latin typeface="Segoe UI"/>
              <a:ea typeface="+mn-ea"/>
              <a:cs typeface="+mn-cs"/>
            </a:endParaRPr>
          </a:p>
        </p:txBody>
      </p:sp>
      <p:pic>
        <p:nvPicPr>
          <p:cNvPr id="67" name="Picture 12" descr="See the source image">
            <a:extLst>
              <a:ext uri="{FF2B5EF4-FFF2-40B4-BE49-F238E27FC236}">
                <a16:creationId xmlns:a16="http://schemas.microsoft.com/office/drawing/2014/main" id="{3ACD1BCD-90ED-4413-80EC-B5FA33F22E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831" y="1554160"/>
            <a:ext cx="557839" cy="51880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A87D8C96-7E26-49D3-9FF8-C5905421B207}"/>
              </a:ext>
            </a:extLst>
          </p:cNvPr>
          <p:cNvSpPr txBox="1"/>
          <p:nvPr/>
        </p:nvSpPr>
        <p:spPr>
          <a:xfrm>
            <a:off x="6137337" y="2117028"/>
            <a:ext cx="788159" cy="230832"/>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Forms</a:t>
            </a:r>
          </a:p>
        </p:txBody>
      </p:sp>
      <p:grpSp>
        <p:nvGrpSpPr>
          <p:cNvPr id="69" name="Group 68">
            <a:extLst>
              <a:ext uri="{FF2B5EF4-FFF2-40B4-BE49-F238E27FC236}">
                <a16:creationId xmlns:a16="http://schemas.microsoft.com/office/drawing/2014/main" id="{9E87169B-1733-41B7-B317-AC26444FE770}"/>
              </a:ext>
            </a:extLst>
          </p:cNvPr>
          <p:cNvGrpSpPr/>
          <p:nvPr/>
        </p:nvGrpSpPr>
        <p:grpSpPr>
          <a:xfrm>
            <a:off x="6302545" y="3900285"/>
            <a:ext cx="627184" cy="605012"/>
            <a:chOff x="6477569" y="448283"/>
            <a:chExt cx="993247" cy="958137"/>
          </a:xfrm>
        </p:grpSpPr>
        <p:pic>
          <p:nvPicPr>
            <p:cNvPr id="70" name="Picture 69">
              <a:extLst>
                <a:ext uri="{FF2B5EF4-FFF2-40B4-BE49-F238E27FC236}">
                  <a16:creationId xmlns:a16="http://schemas.microsoft.com/office/drawing/2014/main" id="{CDBED991-40C1-4DC1-BBCF-0D3230D220FF}"/>
                </a:ext>
              </a:extLst>
            </p:cNvPr>
            <p:cNvPicPr>
              <a:picLocks noChangeAspect="1"/>
            </p:cNvPicPr>
            <p:nvPr/>
          </p:nvPicPr>
          <p:blipFill rotWithShape="1">
            <a:blip r:embed="rId10"/>
            <a:srcRect l="60866" r="30240"/>
            <a:stretch/>
          </p:blipFill>
          <p:spPr>
            <a:xfrm>
              <a:off x="6477569" y="448283"/>
              <a:ext cx="736457" cy="613674"/>
            </a:xfrm>
            <a:prstGeom prst="rect">
              <a:avLst/>
            </a:prstGeom>
          </p:spPr>
        </p:pic>
        <p:pic>
          <p:nvPicPr>
            <p:cNvPr id="71" name="Picture 70">
              <a:extLst>
                <a:ext uri="{FF2B5EF4-FFF2-40B4-BE49-F238E27FC236}">
                  <a16:creationId xmlns:a16="http://schemas.microsoft.com/office/drawing/2014/main" id="{504B766C-00DC-4A8A-8301-5F6FC43BF602}"/>
                </a:ext>
              </a:extLst>
            </p:cNvPr>
            <p:cNvPicPr>
              <a:picLocks noChangeAspect="1"/>
            </p:cNvPicPr>
            <p:nvPr/>
          </p:nvPicPr>
          <p:blipFill rotWithShape="1">
            <a:blip r:embed="rId10"/>
            <a:srcRect t="-1856" r="92302" b="-1"/>
            <a:stretch/>
          </p:blipFill>
          <p:spPr>
            <a:xfrm>
              <a:off x="6878332" y="825489"/>
              <a:ext cx="592484" cy="580931"/>
            </a:xfrm>
            <a:prstGeom prst="diamond">
              <a:avLst/>
            </a:prstGeom>
          </p:spPr>
        </p:pic>
      </p:grpSp>
      <p:sp>
        <p:nvSpPr>
          <p:cNvPr id="72" name="TextBox 71">
            <a:extLst>
              <a:ext uri="{FF2B5EF4-FFF2-40B4-BE49-F238E27FC236}">
                <a16:creationId xmlns:a16="http://schemas.microsoft.com/office/drawing/2014/main" id="{AF712A9A-309E-4E30-ACE2-F5342677B835}"/>
              </a:ext>
            </a:extLst>
          </p:cNvPr>
          <p:cNvSpPr txBox="1"/>
          <p:nvPr/>
        </p:nvSpPr>
        <p:spPr>
          <a:xfrm>
            <a:off x="6078037" y="4535304"/>
            <a:ext cx="1136663" cy="276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1000" b="0" i="0" u="none" strike="noStrike" kern="1200" cap="none" spc="0" normalizeH="0" baseline="0" noProof="0">
                <a:ln>
                  <a:noFill/>
                </a:ln>
                <a:solidFill>
                  <a:srgbClr val="282828"/>
                </a:solidFill>
                <a:effectLst/>
                <a:uLnTx/>
                <a:uFillTx/>
                <a:latin typeface="Segoe UI"/>
                <a:ea typeface="+mn-ea"/>
                <a:cs typeface="+mn-cs"/>
              </a:rPr>
            </a:br>
            <a:r>
              <a:rPr kumimoji="0" lang="en-US" sz="10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73" name="Picture 8" descr="See the source image">
            <a:extLst>
              <a:ext uri="{FF2B5EF4-FFF2-40B4-BE49-F238E27FC236}">
                <a16:creationId xmlns:a16="http://schemas.microsoft.com/office/drawing/2014/main" id="{43122F71-00CF-4B8B-9B05-EDE68D57C9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250" r="27713"/>
          <a:stretch/>
        </p:blipFill>
        <p:spPr bwMode="auto">
          <a:xfrm>
            <a:off x="6408575" y="2764123"/>
            <a:ext cx="400684" cy="49291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09B2258-FFBA-4DF2-9002-044043BFB71B}"/>
              </a:ext>
            </a:extLst>
          </p:cNvPr>
          <p:cNvSpPr txBox="1"/>
          <p:nvPr/>
        </p:nvSpPr>
        <p:spPr>
          <a:xfrm>
            <a:off x="6034852" y="3370940"/>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Planner</a:t>
            </a:r>
          </a:p>
        </p:txBody>
      </p:sp>
      <p:pic>
        <p:nvPicPr>
          <p:cNvPr id="23" name="Picture 17" descr="Logo&#10;&#10;Description automatically generated">
            <a:extLst>
              <a:ext uri="{FF2B5EF4-FFF2-40B4-BE49-F238E27FC236}">
                <a16:creationId xmlns:a16="http://schemas.microsoft.com/office/drawing/2014/main" id="{2E787A2A-A54B-44D4-9980-C1B5BC32F9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7063" y="5027117"/>
            <a:ext cx="772237" cy="772237"/>
          </a:xfrm>
          <a:prstGeom prst="rect">
            <a:avLst/>
          </a:prstGeom>
        </p:spPr>
      </p:pic>
      <p:sp>
        <p:nvSpPr>
          <p:cNvPr id="25" name="TextBox 19">
            <a:extLst>
              <a:ext uri="{FF2B5EF4-FFF2-40B4-BE49-F238E27FC236}">
                <a16:creationId xmlns:a16="http://schemas.microsoft.com/office/drawing/2014/main" id="{803D502A-179C-40CD-B43D-8995ED05D4E1}"/>
              </a:ext>
            </a:extLst>
          </p:cNvPr>
          <p:cNvSpPr txBox="1"/>
          <p:nvPr/>
        </p:nvSpPr>
        <p:spPr>
          <a:xfrm>
            <a:off x="6292419" y="5777126"/>
            <a:ext cx="621527" cy="138499"/>
          </a:xfrm>
          <a:prstGeom prst="rect">
            <a:avLst/>
          </a:prstGeom>
          <a:noFill/>
        </p:spPr>
        <p:txBody>
          <a:bodyPr wrap="square" lIns="0" tIns="0" rIns="0" bIns="0" rtlCol="0">
            <a:spAutoFit/>
          </a:bodyPr>
          <a:lstStyle>
            <a:defPPr>
              <a:defRPr lang="en-US"/>
            </a:defPPr>
            <a:lvl1pPr marR="0" lvl="0" indent="0" algn="ctr" defTabSz="914314" fontAlgn="auto">
              <a:lnSpc>
                <a:spcPct val="90000"/>
              </a:lnSpc>
              <a:spcBef>
                <a:spcPts val="0"/>
              </a:spcBef>
              <a:spcAft>
                <a:spcPts val="588"/>
              </a:spcAft>
              <a:buClrTx/>
              <a:buSzTx/>
              <a:buFontTx/>
              <a:buNone/>
              <a:tabLst/>
              <a:defRPr kumimoji="0" sz="784" b="0" i="0" u="none" strike="noStrike" cap="none" spc="0" normalizeH="0" baseline="0">
                <a:ln>
                  <a:noFill/>
                </a:ln>
                <a:solidFill>
                  <a:srgbClr val="282828"/>
                </a:solidFill>
                <a:effectLst/>
                <a:uLnTx/>
                <a:uFillTx/>
                <a:latin typeface="Segoe UI"/>
              </a:defRPr>
            </a:lvl1pPr>
          </a:lstStyle>
          <a:p>
            <a:r>
              <a:rPr lang="en-US" sz="1000" dirty="0"/>
              <a:t>Bookings</a:t>
            </a:r>
          </a:p>
        </p:txBody>
      </p:sp>
    </p:spTree>
    <p:extLst>
      <p:ext uri="{BB962C8B-B14F-4D97-AF65-F5344CB8AC3E}">
        <p14:creationId xmlns:p14="http://schemas.microsoft.com/office/powerpoint/2010/main" val="116411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353664" y="249019"/>
            <a:ext cx="11480420" cy="430887"/>
          </a:xfrm>
        </p:spPr>
        <p:txBody>
          <a:bodyPr/>
          <a:lstStyle/>
          <a:p>
            <a:r>
              <a:rPr lang="en-US" dirty="0">
                <a:cs typeface="Segoe UI"/>
              </a:rPr>
              <a:t>Probing Questions</a:t>
            </a:r>
            <a:endParaRPr lang="en-US"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357919" y="83660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411467" y="1267531"/>
            <a:ext cx="5349519" cy="193283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Enable a central repository so team members can access and view files in a single place from anywhere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Full desktop versions to share, edit, co-author and use advanced functionality within Word, Excel, and PowerPoint files.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Intelligent email and calendaring capabilities available on any device and run surveys easily with Forms.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357919" y="1197114"/>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6411467" y="3119922"/>
            <a:ext cx="5422617" cy="206825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Meetings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Host online meetings with anyone inside or outside your organization and look more professional with blurred and custom backgrounds (ex company logo). View up to 49 attendees in the Gallery View</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Manage the whole meeting cycle effectively with scheduling assistant, video, screen sharing, whiteboard and shared notes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Use Teams as your Phone and make phone calls across devices with a cloud-based phone system (Phone System add-on required)</a:t>
            </a:r>
            <a:endParaRPr kumimoji="0" lang="en-US" sz="18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9" name="TextBox 8">
            <a:extLst>
              <a:ext uri="{FF2B5EF4-FFF2-40B4-BE49-F238E27FC236}">
                <a16:creationId xmlns:a16="http://schemas.microsoft.com/office/drawing/2014/main" id="{F39572EA-3150-436C-B480-02FAAF89D8F1}"/>
              </a:ext>
            </a:extLst>
          </p:cNvPr>
          <p:cNvSpPr txBox="1"/>
          <p:nvPr/>
        </p:nvSpPr>
        <p:spPr>
          <a:xfrm>
            <a:off x="353664" y="5568885"/>
            <a:ext cx="11407321" cy="991041"/>
          </a:xfrm>
          <a:prstGeom prst="rect">
            <a:avLst/>
          </a:prstGeom>
          <a:noFill/>
        </p:spPr>
        <p:txBody>
          <a:bodyPr wrap="square" lIns="0" tIns="0" rIns="0" bIns="0" rtlCol="0">
            <a:spAutoFit/>
          </a:bodyPr>
          <a:lstStyle/>
          <a:p>
            <a:pPr marL="0" marR="0" lvl="0" indent="0" algn="ctr" defTabSz="932742" rtl="0" eaLnBrk="1" fontAlgn="base" latinLnBrk="0" hangingPunct="1">
              <a:lnSpc>
                <a:spcPct val="100000"/>
              </a:lnSpc>
              <a:spcBef>
                <a:spcPct val="20000"/>
              </a:spcBef>
              <a:spcAft>
                <a:spcPts val="0"/>
              </a:spcAft>
              <a:buClr>
                <a:srgbClr val="0078D4"/>
              </a:buClr>
              <a:buSzPct val="100000"/>
              <a:buFontTx/>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Lower your IT spend by consolidating solutions! </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Point solutions are expensive and time consuming to manage (Microsoft 365 is the best of breed and the best platform. Consolidate &amp; save!)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Reduce on-prem infrastructure, hardware, licensing and maintenance costs and move IT spend from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CapEx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to </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OpEx</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with Cloud solutions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Google Workspace Business Starter (equivalent to M365 Business Basic) costs 21% more</a:t>
            </a:r>
          </a:p>
        </p:txBody>
      </p: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357916" y="1288004"/>
            <a:ext cx="5651995"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can your employees stay productive outside of the office? Can they access files and collaborate securely?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your employees share and co-author files? Do they have to send files back and forth? What happens if the file owner is away?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customer, partner or employee surveys?</a:t>
            </a: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411466" y="836607"/>
            <a:ext cx="5489693"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8D4"/>
                </a:solidFill>
                <a:effectLst/>
                <a:uLnTx/>
                <a:uFillTx/>
                <a:latin typeface="Segoe UI Semibold"/>
                <a:ea typeface="+mn-ea"/>
                <a:cs typeface="Segoe UI"/>
              </a:rPr>
              <a:t>Office 365 E3 Solutions</a:t>
            </a:r>
          </a:p>
        </p:txBody>
      </p:sp>
      <p:cxnSp>
        <p:nvCxnSpPr>
          <p:cNvPr id="17" name="Straight Connector 16">
            <a:extLst>
              <a:ext uri="{FF2B5EF4-FFF2-40B4-BE49-F238E27FC236}">
                <a16:creationId xmlns:a16="http://schemas.microsoft.com/office/drawing/2014/main" id="{EFEAA18E-88D3-4DE1-9815-AFF77021973D}"/>
              </a:ext>
              <a:ext uri="{C183D7F6-B498-43B3-948B-1728B52AA6E4}">
                <adec:decorative xmlns:adec="http://schemas.microsoft.com/office/drawing/2017/decorative" val="1"/>
              </a:ext>
            </a:extLst>
          </p:cNvPr>
          <p:cNvCxnSpPr>
            <a:cxnSpLocks/>
          </p:cNvCxnSpPr>
          <p:nvPr/>
        </p:nvCxnSpPr>
        <p:spPr>
          <a:xfrm flipV="1">
            <a:off x="353664" y="29886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964CE366-D520-4C00-B860-9E93782FA186}"/>
              </a:ext>
            </a:extLst>
          </p:cNvPr>
          <p:cNvSpPr txBox="1">
            <a:spLocks/>
          </p:cNvSpPr>
          <p:nvPr/>
        </p:nvSpPr>
        <p:spPr>
          <a:xfrm>
            <a:off x="355791" y="3119922"/>
            <a:ext cx="5738083" cy="206825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Meetings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 manage meetings from the set up, to the meeting and the follow up? (scheduling, running engaging and effective online meetings and following up on actions)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run online meetings with external customers or partners? Can you easily adapt your video background with blurred background or a company logo?</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make phone calls across devices with Teams and dial into meetings with your phone number (Phone System add-on required) </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353664" y="547273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94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C7006F-48AD-462E-8F59-43644AE987C3}"/>
              </a:ext>
              <a:ext uri="{C183D7F6-B498-43B3-948B-1728B52AA6E4}">
                <adec:decorative xmlns:adec="http://schemas.microsoft.com/office/drawing/2017/decorative" val="1"/>
              </a:ext>
            </a:extLst>
          </p:cNvPr>
          <p:cNvSpPr/>
          <p:nvPr/>
        </p:nvSpPr>
        <p:spPr bwMode="auto">
          <a:xfrm>
            <a:off x="8241042"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Text Placeholder 1">
            <a:extLst>
              <a:ext uri="{FF2B5EF4-FFF2-40B4-BE49-F238E27FC236}">
                <a16:creationId xmlns:a16="http://schemas.microsoft.com/office/drawing/2014/main" id="{46ACBA1C-F015-4A6F-BB12-7D8A55472234}"/>
              </a:ext>
            </a:extLst>
          </p:cNvPr>
          <p:cNvSpPr txBox="1">
            <a:spLocks/>
          </p:cNvSpPr>
          <p:nvPr/>
        </p:nvSpPr>
        <p:spPr>
          <a:xfrm>
            <a:off x="8513124" y="3640910"/>
            <a:ext cx="2821577" cy="153888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kern="0">
                <a:solidFill>
                  <a:srgbClr val="FFFFFF"/>
                </a:solidFill>
                <a:latin typeface="Segoe UI Semibold"/>
              </a:rPr>
              <a:t>Process Automation</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lvl="0" indent="0" defTabSz="932472" fontAlgn="base">
              <a:spcBef>
                <a:spcPct val="0"/>
              </a:spcBef>
              <a:spcAft>
                <a:spcPts val="1200"/>
              </a:spcAft>
              <a:buClr>
                <a:srgbClr val="0078D4"/>
              </a:buClr>
              <a:buSzTx/>
              <a:buNone/>
              <a:defRPr/>
            </a:pPr>
            <a:r>
              <a:rPr lang="en-GB" sz="1400" kern="0">
                <a:solidFill>
                  <a:srgbClr val="FFFFFF"/>
                </a:solidFill>
                <a:latin typeface="Segoe UI"/>
                <a:cs typeface="Segoe UI Semilight"/>
              </a:rPr>
              <a:t>Include powerful workflow automation directly in your apps with a no-code approach that connects to hundreds of popular apps and services</a:t>
            </a:r>
          </a:p>
        </p:txBody>
      </p:sp>
      <p:sp>
        <p:nvSpPr>
          <p:cNvPr id="2" name="Title 1">
            <a:extLst>
              <a:ext uri="{FF2B5EF4-FFF2-40B4-BE49-F238E27FC236}">
                <a16:creationId xmlns:a16="http://schemas.microsoft.com/office/drawing/2014/main" id="{D1161250-423F-457A-83DA-310CF40DF1D9}"/>
              </a:ext>
            </a:extLst>
          </p:cNvPr>
          <p:cNvSpPr>
            <a:spLocks noGrp="1"/>
          </p:cNvSpPr>
          <p:nvPr>
            <p:ph type="title"/>
          </p:nvPr>
        </p:nvSpPr>
        <p:spPr>
          <a:xfrm>
            <a:off x="588263" y="497541"/>
            <a:ext cx="11018520" cy="492443"/>
          </a:xfrm>
        </p:spPr>
        <p:txBody>
          <a:bodyPr/>
          <a:lstStyle/>
          <a:p>
            <a:r>
              <a:rPr lang="en-US" sz="3200">
                <a:solidFill>
                  <a:schemeClr val="tx1"/>
                </a:solidFill>
              </a:rPr>
              <a:t>Enhancing</a:t>
            </a:r>
            <a:r>
              <a:rPr lang="en-US" sz="3200">
                <a:solidFill>
                  <a:schemeClr val="accent1"/>
                </a:solidFill>
              </a:rPr>
              <a:t> Productivity</a:t>
            </a:r>
            <a:endParaRPr lang="en-US" sz="3200"/>
          </a:p>
        </p:txBody>
      </p:sp>
      <p:pic>
        <p:nvPicPr>
          <p:cNvPr id="6" name="Picture 5">
            <a:extLst>
              <a:ext uri="{FF2B5EF4-FFF2-40B4-BE49-F238E27FC236}">
                <a16:creationId xmlns:a16="http://schemas.microsoft.com/office/drawing/2014/main" id="{91F0F4ED-1B9E-480A-B1DB-3121DE84DE7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214"/>
          <a:stretch/>
        </p:blipFill>
        <p:spPr>
          <a:xfrm>
            <a:off x="582959" y="1399628"/>
            <a:ext cx="3365739" cy="2029371"/>
          </a:xfrm>
          <a:prstGeom prst="rect">
            <a:avLst/>
          </a:prstGeom>
        </p:spPr>
      </p:pic>
      <p:sp>
        <p:nvSpPr>
          <p:cNvPr id="25" name="Rectangle 24">
            <a:extLst>
              <a:ext uri="{FF2B5EF4-FFF2-40B4-BE49-F238E27FC236}">
                <a16:creationId xmlns:a16="http://schemas.microsoft.com/office/drawing/2014/main" id="{0BA5D3B3-134C-4AF3-A3E7-0FA8695C76BD}"/>
              </a:ext>
              <a:ext uri="{C183D7F6-B498-43B3-948B-1728B52AA6E4}">
                <adec:decorative xmlns:adec="http://schemas.microsoft.com/office/drawing/2017/decorative" val="1"/>
              </a:ext>
            </a:extLst>
          </p:cNvPr>
          <p:cNvSpPr/>
          <p:nvPr/>
        </p:nvSpPr>
        <p:spPr bwMode="auto">
          <a:xfrm>
            <a:off x="582960"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 Placeholder 1">
            <a:extLst>
              <a:ext uri="{FF2B5EF4-FFF2-40B4-BE49-F238E27FC236}">
                <a16:creationId xmlns:a16="http://schemas.microsoft.com/office/drawing/2014/main" id="{2873CAAD-2EE4-4D48-8D8E-24C6BFFFF06B}"/>
              </a:ext>
            </a:extLst>
          </p:cNvPr>
          <p:cNvSpPr txBox="1">
            <a:spLocks/>
          </p:cNvSpPr>
          <p:nvPr/>
        </p:nvSpPr>
        <p:spPr>
          <a:xfrm>
            <a:off x="855042" y="3640910"/>
            <a:ext cx="2821577" cy="212365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File storage and sharing</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cs typeface="Segoe UI Semilight"/>
              </a:rPr>
              <a:t>Save files in the cloud, access them from anywhere and share with confidence.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cs typeface="Segoe UI Semilight"/>
              </a:rPr>
              <a:t>Keep a single version of the file, share them with links instead of attachments and restore old versions with a single click</a:t>
            </a:r>
          </a:p>
        </p:txBody>
      </p:sp>
      <p:sp>
        <p:nvSpPr>
          <p:cNvPr id="32" name="Rectangle 31">
            <a:extLst>
              <a:ext uri="{FF2B5EF4-FFF2-40B4-BE49-F238E27FC236}">
                <a16:creationId xmlns:a16="http://schemas.microsoft.com/office/drawing/2014/main" id="{C7BB4F86-5FC7-4582-B2D8-948B7E7AB357}"/>
              </a:ext>
              <a:ext uri="{C183D7F6-B498-43B3-948B-1728B52AA6E4}">
                <adec:decorative xmlns:adec="http://schemas.microsoft.com/office/drawing/2017/decorative" val="1"/>
              </a:ext>
            </a:extLst>
          </p:cNvPr>
          <p:cNvSpPr/>
          <p:nvPr/>
        </p:nvSpPr>
        <p:spPr bwMode="auto">
          <a:xfrm>
            <a:off x="4412001" y="3428999"/>
            <a:ext cx="3365741" cy="29314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Text Placeholder 1">
            <a:extLst>
              <a:ext uri="{FF2B5EF4-FFF2-40B4-BE49-F238E27FC236}">
                <a16:creationId xmlns:a16="http://schemas.microsoft.com/office/drawing/2014/main" id="{6129BA08-9AA4-4297-88EA-D9A998147FC0}"/>
              </a:ext>
            </a:extLst>
          </p:cNvPr>
          <p:cNvSpPr txBox="1">
            <a:spLocks/>
          </p:cNvSpPr>
          <p:nvPr/>
        </p:nvSpPr>
        <p:spPr>
          <a:xfrm>
            <a:off x="4684083" y="3640910"/>
            <a:ext cx="2821577" cy="190821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Productivity Apps </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a:rPr>
              <a:t>Get the </a:t>
            </a:r>
            <a:r>
              <a:rPr lang="en-US" sz="1400" kern="0">
                <a:solidFill>
                  <a:srgbClr val="FFFFFF"/>
                </a:solidFill>
                <a:latin typeface="Segoe UI Semibold"/>
                <a:cs typeface="Segoe UI Semilight"/>
              </a:rPr>
              <a:t>both desktop and </a:t>
            </a:r>
            <a:r>
              <a:rPr kumimoji="0" lang="en-US" sz="1400" b="0" i="0" u="none" strike="noStrike" kern="0" cap="none" spc="0" normalizeH="0" baseline="0" noProof="0">
                <a:ln>
                  <a:noFill/>
                </a:ln>
                <a:solidFill>
                  <a:srgbClr val="FFFFFF"/>
                </a:solidFill>
                <a:effectLst/>
                <a:uLnTx/>
                <a:uFillTx/>
                <a:latin typeface="Segoe UI Semibold"/>
                <a:ea typeface="+mn-ea"/>
                <a:cs typeface="Segoe UI Semilight"/>
              </a:rPr>
              <a:t>web versions </a:t>
            </a:r>
            <a:r>
              <a:rPr kumimoji="0" lang="en-US" sz="1400" b="0" i="0" u="none" strike="noStrike" kern="0" cap="none" spc="0" normalizeH="0" baseline="0" noProof="0">
                <a:ln>
                  <a:noFill/>
                </a:ln>
                <a:solidFill>
                  <a:srgbClr val="FFFFFF"/>
                </a:solidFill>
                <a:effectLst/>
                <a:uLnTx/>
                <a:uFillTx/>
                <a:ea typeface="+mn-ea"/>
                <a:cs typeface="Segoe UI Semilight"/>
              </a:rPr>
              <a:t>of the </a:t>
            </a:r>
            <a:r>
              <a:rPr kumimoji="0" lang="en-US" sz="1400" b="0" i="0" u="none" strike="noStrike" kern="0" cap="none" spc="0" normalizeH="0" baseline="0" noProof="0">
                <a:ln>
                  <a:noFill/>
                </a:ln>
                <a:solidFill>
                  <a:srgbClr val="FFFFFF"/>
                </a:solidFill>
                <a:effectLst/>
                <a:uLnTx/>
                <a:uFillTx/>
                <a:latin typeface="Segoe UI"/>
                <a:ea typeface="+mn-ea"/>
                <a:cs typeface="Segoe UI Semilight"/>
              </a:rPr>
              <a:t>familiar Office apps like Word, Excel, and PowerPoint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cs typeface="Segoe UI Semilight"/>
              </a:rPr>
              <a:t>Collaborate in real-time with others on documents directly from your browser</a:t>
            </a:r>
            <a:endParaRPr kumimoji="0" lang="en-US" sz="1400" b="0" i="0" u="none" strike="noStrike" kern="0" cap="none" spc="0" normalizeH="0" baseline="0" noProof="0">
              <a:ln>
                <a:noFill/>
              </a:ln>
              <a:solidFill>
                <a:srgbClr val="FFFFFF"/>
              </a:solidFill>
              <a:effectLst/>
              <a:uLnTx/>
              <a:uFillTx/>
              <a:latin typeface="Segoe UI"/>
              <a:ea typeface="+mn-ea"/>
              <a:cs typeface="Segoe UI Semilight"/>
            </a:endParaRPr>
          </a:p>
        </p:txBody>
      </p:sp>
      <p:pic>
        <p:nvPicPr>
          <p:cNvPr id="1026" name="Picture 2" descr="See the source image">
            <a:extLst>
              <a:ext uri="{FF2B5EF4-FFF2-40B4-BE49-F238E27FC236}">
                <a16:creationId xmlns:a16="http://schemas.microsoft.com/office/drawing/2014/main" id="{C1393F51-2BC1-4DA2-985E-744F0832C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11994" y="1403681"/>
            <a:ext cx="3365739" cy="20253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of power automate report">
            <a:extLst>
              <a:ext uri="{FF2B5EF4-FFF2-40B4-BE49-F238E27FC236}">
                <a16:creationId xmlns:a16="http://schemas.microsoft.com/office/drawing/2014/main" id="{1DDEE92B-0545-4B85-83FF-A9A726791E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08"/>
          <a:stretch/>
        </p:blipFill>
        <p:spPr bwMode="auto">
          <a:xfrm>
            <a:off x="8241026" y="1399628"/>
            <a:ext cx="3365739" cy="202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42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2.70833E-6 1.85185E-6 L 2.70833E-6 0.01898 " pathEditMode="relative" rAng="0" ptsTypes="AA">
                                      <p:cBhvr>
                                        <p:cTn id="9" dur="700" spd="-100000" fill="hold"/>
                                        <p:tgtEl>
                                          <p:spTgt spid="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42" presetClass="path" presetSubtype="0" decel="100000" fill="hold" grpId="1" nodeType="withEffect">
                                  <p:stCondLst>
                                    <p:cond delay="250"/>
                                  </p:stCondLst>
                                  <p:childTnLst>
                                    <p:animMotion origin="layout" path="M 2.08333E-7 2.59259E-6 L 2.08333E-7 0.01898 " pathEditMode="relative" rAng="0" ptsTypes="AA">
                                      <p:cBhvr>
                                        <p:cTn id="14" dur="700" spd="-100000" fill="hold"/>
                                        <p:tgtEl>
                                          <p:spTgt spid="35"/>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42" presetClass="path" presetSubtype="0" decel="100000" fill="hold" grpId="1" nodeType="withEffect">
                                  <p:stCondLst>
                                    <p:cond delay="500"/>
                                  </p:stCondLst>
                                  <p:childTnLst>
                                    <p:animMotion origin="layout" path="M -2.29167E-6 4.44444E-6 L -2.29167E-6 0.01898 " pathEditMode="relative" rAng="0" ptsTypes="AA">
                                      <p:cBhvr>
                                        <p:cTn id="19" dur="700" spd="-100000" fill="hold"/>
                                        <p:tgtEl>
                                          <p:spTgt spid="4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9" grpId="0"/>
      <p:bldP spid="9" grpId="1"/>
      <p:bldP spid="35" grpId="0"/>
      <p:bldP spid="35"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Communication</a:t>
            </a:r>
            <a:r>
              <a:rPr lang="en-US" sz="3200"/>
              <a:t> made simple</a:t>
            </a:r>
          </a:p>
        </p:txBody>
      </p:sp>
      <p:sp>
        <p:nvSpPr>
          <p:cNvPr id="9" name="TextBox 8">
            <a:extLst>
              <a:ext uri="{FF2B5EF4-FFF2-40B4-BE49-F238E27FC236}">
                <a16:creationId xmlns:a16="http://schemas.microsoft.com/office/drawing/2014/main" id="{80E6B20A-374D-4BFD-8DCA-BC7C0DD948B9}"/>
              </a:ext>
            </a:extLst>
          </p:cNvPr>
          <p:cNvSpPr txBox="1"/>
          <p:nvPr/>
        </p:nvSpPr>
        <p:spPr>
          <a:xfrm>
            <a:off x="8241017" y="6449256"/>
            <a:ext cx="4706010"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solidFill>
                <a:effectLst/>
                <a:uLnTx/>
                <a:uFillTx/>
                <a:latin typeface="Segoe UI"/>
                <a:ea typeface="+mn-ea"/>
                <a:cs typeface="+mn-cs"/>
              </a:rPr>
              <a:t>1 </a:t>
            </a:r>
            <a:r>
              <a:rPr kumimoji="0" lang="en-US" sz="1000" b="0" i="0" u="none" strike="noStrike" kern="1200" cap="none" spc="0" normalizeH="0" baseline="0" noProof="0">
                <a:ln>
                  <a:noFill/>
                </a:ln>
                <a:solidFill>
                  <a:srgbClr val="000000"/>
                </a:solidFill>
                <a:effectLst/>
                <a:uLnTx/>
                <a:uFillTx/>
                <a:latin typeface="Segoe UI"/>
                <a:ea typeface="+mn-ea"/>
                <a:cs typeface="+mn-cs"/>
              </a:rPr>
              <a:t>Enabled with Microsoft 365 Business Voice add-on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A1A1A"/>
              </a:solidFill>
              <a:effectLst/>
              <a:uLnTx/>
              <a:uFillTx/>
              <a:latin typeface="Segoe UI"/>
              <a:ea typeface="+mn-ea"/>
              <a:cs typeface="+mn-cs"/>
            </a:endParaRPr>
          </a:p>
        </p:txBody>
      </p:sp>
      <p:pic>
        <p:nvPicPr>
          <p:cNvPr id="7" name="Picture 6" descr="A hand holding a cellphone&#10;&#10;Description automatically generated">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1017" y="1399626"/>
            <a:ext cx="3365763" cy="1798889"/>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263149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Calling </a:t>
            </a: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(available</a:t>
            </a:r>
            <a:r>
              <a:rPr kumimoji="0" lang="en-US" sz="14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rPr>
              <a:t> as add-on)</a:t>
            </a:r>
            <a:r>
              <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rPr>
              <a:t>1</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Make and receive phone calls </a:t>
            </a:r>
            <a:b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b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from anywhere with a cloud-based phone system in Teams.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Enjoy cloud calling features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like consultative transfer, music-on-hold, cloud voicemail, and more.</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Add a dial-in number to your conference calls in case attendees don’t have good internet connection</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17"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16428" y="3443087"/>
            <a:ext cx="3013429" cy="278537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1:1 or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Speed innovation </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together using 1:1 and group chat.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Engage in conversations</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 with your peers and clients.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Keep your work organized in teams and channels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Share meeting notes, files, dashboards and apps in the same conversation</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5" name="Picture 4" descr="A person using a computer&#10;&#10;Description automatically generated">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94" y="1399627"/>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65919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Online meetings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Host online meetings</a:t>
            </a:r>
            <a:r>
              <a:rPr kumimoji="0" lang="en-US" sz="1400" b="1" i="0" u="none" strike="noStrike" kern="1200" cap="none" spc="0" normalizeH="0" baseline="0" noProof="0">
                <a:ln>
                  <a:noFill/>
                </a:ln>
                <a:solidFill>
                  <a:srgbClr val="FFFFFF"/>
                </a:solidFill>
                <a:effectLst/>
                <a:uLnTx/>
                <a:uFillTx/>
                <a:latin typeface="Segoe UI"/>
                <a:ea typeface="+mn-ea"/>
                <a:cs typeface="Segoe UI Semilight"/>
              </a:rPr>
              <a:t>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with anyone inside or outside your organization using scheduling assistant, screen sharing, and collaborative note taking.​</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Segoe UI Semilight"/>
              </a:rPr>
              <a:t>Be flexible and inclusive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in video calls with options to blur or customize backgrounds, real-time closed captions</a:t>
            </a:r>
            <a:r>
              <a:rPr lang="en-US" sz="1400">
                <a:solidFill>
                  <a:srgbClr val="FFFFFF"/>
                </a:solidFill>
                <a:latin typeface="Segoe UI"/>
                <a:cs typeface="Segoe UI Semilight"/>
              </a:rPr>
              <a:t>, transcriptions </a:t>
            </a:r>
            <a:r>
              <a:rPr kumimoji="0" lang="en-US" sz="1400" b="0" i="0" u="none" strike="noStrike" kern="1200" cap="none" spc="0" normalizeH="0" noProof="0">
                <a:ln>
                  <a:noFill/>
                </a:ln>
                <a:solidFill>
                  <a:srgbClr val="FFFFFF"/>
                </a:solidFill>
                <a:effectLst/>
                <a:uLnTx/>
                <a:uFillTx/>
                <a:latin typeface="Segoe UI"/>
                <a:ea typeface="+mn-ea"/>
                <a:cs typeface="Segoe UI Semilight"/>
              </a:rPr>
              <a:t>and </a:t>
            </a:r>
            <a:r>
              <a:rPr kumimoji="0" lang="en-US" sz="1400" b="0" i="0" u="none" strike="noStrike" kern="1200" cap="none" spc="0" normalizeH="0" baseline="0" noProof="0">
                <a:ln>
                  <a:noFill/>
                </a:ln>
                <a:solidFill>
                  <a:srgbClr val="FFFFFF"/>
                </a:solidFill>
                <a:effectLst/>
                <a:uLnTx/>
                <a:uFillTx/>
                <a:latin typeface="Segoe UI"/>
                <a:ea typeface="+mn-ea"/>
                <a:cs typeface="Segoe UI Semilight"/>
              </a:rPr>
              <a:t>49 attendees in Large Gallery View</a:t>
            </a:r>
          </a:p>
        </p:txBody>
      </p:sp>
      <p:pic>
        <p:nvPicPr>
          <p:cNvPr id="1026" name="Picture 2" descr="See the source image">
            <a:extLst>
              <a:ext uri="{FF2B5EF4-FFF2-40B4-BE49-F238E27FC236}">
                <a16:creationId xmlns:a16="http://schemas.microsoft.com/office/drawing/2014/main" id="{B8922FBD-A9E5-4CF6-B509-59333EC128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09" b="12574"/>
          <a:stretch/>
        </p:blipFill>
        <p:spPr bwMode="auto">
          <a:xfrm>
            <a:off x="582942" y="1399626"/>
            <a:ext cx="3365716" cy="179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6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4.79167E-6 -2.59259E-6 L -4.79167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0 4.44444E-6 L 0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1.85185E-6 L -2.08333E-7 0.01898 " pathEditMode="relative" rAng="0" ptsTypes="AA">
                                      <p:cBhvr>
                                        <p:cTn id="19" dur="700" spd="-100000" fill="hold"/>
                                        <p:tgtEl>
                                          <p:spTgt spid="25"/>
                                        </p:tgtEl>
                                        <p:attrNameLst>
                                          <p:attrName>ppt_x</p:attrName>
                                          <p:attrName>ppt_y</p:attrName>
                                        </p:attrNameLst>
                                      </p:cBhvr>
                                      <p:rCtr x="0" y="949"/>
                                    </p:animMotion>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P spid="29" grpId="0"/>
      <p:bldP spid="29" grpId="1"/>
      <p:bldP spid="37" grpId="0"/>
      <p:bldP spid="3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2">
            <a:extLst>
              <a:ext uri="{FF2B5EF4-FFF2-40B4-BE49-F238E27FC236}">
                <a16:creationId xmlns:a16="http://schemas.microsoft.com/office/drawing/2014/main" id="{001E100D-DE11-434D-9D72-F621E9D92B9E}"/>
              </a:ext>
            </a:extLst>
          </p:cNvPr>
          <p:cNvGraphicFramePr>
            <a:graphicFrameLocks noGrp="1"/>
          </p:cNvGraphicFramePr>
          <p:nvPr/>
        </p:nvGraphicFramePr>
        <p:xfrm>
          <a:off x="2365319" y="1285409"/>
          <a:ext cx="9000000" cy="4038976"/>
        </p:xfrm>
        <a:graphic>
          <a:graphicData uri="http://schemas.openxmlformats.org/drawingml/2006/table">
            <a:tbl>
              <a:tblPr firstRow="1" bandRow="1"/>
              <a:tblGrid>
                <a:gridCol w="2765551">
                  <a:extLst>
                    <a:ext uri="{9D8B030D-6E8A-4147-A177-3AD203B41FA5}">
                      <a16:colId xmlns:a16="http://schemas.microsoft.com/office/drawing/2014/main" val="4072212175"/>
                    </a:ext>
                  </a:extLst>
                </a:gridCol>
                <a:gridCol w="3074420">
                  <a:extLst>
                    <a:ext uri="{9D8B030D-6E8A-4147-A177-3AD203B41FA5}">
                      <a16:colId xmlns:a16="http://schemas.microsoft.com/office/drawing/2014/main" val="611929050"/>
                    </a:ext>
                  </a:extLst>
                </a:gridCol>
                <a:gridCol w="3160029">
                  <a:extLst>
                    <a:ext uri="{9D8B030D-6E8A-4147-A177-3AD203B41FA5}">
                      <a16:colId xmlns:a16="http://schemas.microsoft.com/office/drawing/2014/main" val="2329456530"/>
                    </a:ext>
                  </a:extLst>
                </a:gridCol>
              </a:tblGrid>
              <a:tr h="1308322">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200">
                        <a:solidFill>
                          <a:schemeClr val="tx1"/>
                        </a:solidFill>
                      </a:endParaRP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Microsoft 365 E5 Security &amp; Compliance Add-Ons</a:t>
                      </a: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Microsoft 365 E5 </a:t>
                      </a:r>
                    </a:p>
                  </a:txBody>
                  <a:tcPr anchor="ctr">
                    <a:lnL w="12700" cmpd="sng">
                      <a:solidFill>
                        <a:srgbClr val="282828"/>
                      </a:solidFill>
                    </a:lnL>
                    <a:lnR w="12700" cmpd="sng">
                      <a:solidFill>
                        <a:srgbClr val="282828"/>
                      </a:solidFill>
                    </a:lnR>
                    <a:lnT w="12700" cmpd="sng">
                      <a:solidFill>
                        <a:srgbClr val="282828"/>
                      </a:solidFill>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1288294882"/>
                  </a:ext>
                </a:extLst>
              </a:tr>
              <a:tr h="1327638">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AAD or EMS E3</a:t>
                      </a:r>
                    </a:p>
                  </a:txBody>
                  <a:tcPr anchor="ctr">
                    <a:lnL w="12700" cmpd="sng">
                      <a:solidFill>
                        <a:srgbClr val="282828"/>
                      </a:solidFill>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Microsoft 365 E3</a:t>
                      </a:r>
                    </a:p>
                  </a:txBody>
                  <a:tcPr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Microsoft 365 E5</a:t>
                      </a:r>
                    </a:p>
                  </a:txBody>
                  <a:tcPr anchor="ctr">
                    <a:lnL w="12700" cap="flat" cmpd="sng" algn="ctr">
                      <a:solidFill>
                        <a:srgbClr val="282828"/>
                      </a:solidFill>
                      <a:prstDash val="solid"/>
                      <a:round/>
                      <a:headEnd type="none" w="med" len="med"/>
                      <a:tailEnd type="none" w="med" len="med"/>
                    </a:lnL>
                    <a:lnR w="12700" cmpd="sng">
                      <a:solidFill>
                        <a:srgbClr val="282828"/>
                      </a:solidFill>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2001641136"/>
                  </a:ext>
                </a:extLst>
              </a:tr>
              <a:tr h="1403016">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On-Prem, stand server, E1, Apps for E</a:t>
                      </a:r>
                      <a:endParaRPr lang="en-US" sz="1100" b="0" u="none" strike="noStrike">
                        <a:solidFill>
                          <a:schemeClr val="tx1"/>
                        </a:solidFill>
                        <a:effectLst/>
                      </a:endParaRPr>
                    </a:p>
                  </a:txBody>
                  <a:tcPr anchor="ctr">
                    <a:lnL w="12700" cmpd="sng">
                      <a:solidFill>
                        <a:srgbClr val="282828"/>
                      </a:solidFill>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Segoe UI"/>
                          <a:ea typeface="+mn-ea"/>
                          <a:cs typeface="+mn-cs"/>
                        </a:rPr>
                        <a:t>Office 365 E3/E5</a:t>
                      </a:r>
                      <a:endParaRPr lang="en-US" sz="1800" b="0" kern="1200">
                        <a:solidFill>
                          <a:schemeClr val="tx1"/>
                        </a:solidFill>
                        <a:latin typeface="Segoe UI"/>
                        <a:ea typeface="+mn-ea"/>
                        <a:cs typeface="+mn-cs"/>
                      </a:endParaRPr>
                    </a:p>
                  </a:txBody>
                  <a:tcPr anchor="ctr">
                    <a:lnL w="12700" cap="flat" cmpd="sng" algn="ctr">
                      <a:solidFill>
                        <a:srgbClr val="282828"/>
                      </a:solidFill>
                      <a:prstDash val="solid"/>
                      <a:round/>
                      <a:headEnd type="none" w="med" len="med"/>
                      <a:tailEnd type="none" w="med" len="med"/>
                    </a:lnL>
                    <a:lnR w="12700" cap="flat" cmpd="sng" algn="ctr">
                      <a:solidFill>
                        <a:srgbClr val="282828"/>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Office 365 E3 </a:t>
                      </a:r>
                      <a:br>
                        <a:rPr lang="en-US" sz="1600" b="1" kern="1200">
                          <a:solidFill>
                            <a:schemeClr val="tx1"/>
                          </a:solidFill>
                          <a:latin typeface="+mn-lt"/>
                          <a:ea typeface="+mn-ea"/>
                          <a:cs typeface="+mn-cs"/>
                        </a:rPr>
                      </a:br>
                      <a:r>
                        <a:rPr lang="en-US" sz="1600" b="1" kern="1200">
                          <a:solidFill>
                            <a:schemeClr val="tx1"/>
                          </a:solidFill>
                          <a:latin typeface="+mn-lt"/>
                          <a:ea typeface="+mn-ea"/>
                          <a:cs typeface="+mn-cs"/>
                        </a:rPr>
                        <a:t>+ E5 Teams Voice</a:t>
                      </a:r>
                      <a:endParaRPr lang="en-US" sz="1800" b="0" kern="1200">
                        <a:solidFill>
                          <a:schemeClr val="tx1"/>
                        </a:solidFill>
                        <a:latin typeface="+mn-lt"/>
                        <a:ea typeface="+mn-ea"/>
                        <a:cs typeface="+mn-cs"/>
                      </a:endParaRPr>
                    </a:p>
                  </a:txBody>
                  <a:tcPr anchor="ctr">
                    <a:lnL w="12700" cap="flat" cmpd="sng" algn="ctr">
                      <a:solidFill>
                        <a:srgbClr val="282828"/>
                      </a:solidFill>
                      <a:prstDash val="solid"/>
                      <a:round/>
                      <a:headEnd type="none" w="med" len="med"/>
                      <a:tailEnd type="none" w="med" len="med"/>
                    </a:lnL>
                    <a:lnR w="12700" cmpd="sng">
                      <a:solidFill>
                        <a:srgbClr val="282828"/>
                      </a:solidFill>
                    </a:lnR>
                    <a:lnT w="12700" cap="flat" cmpd="sng" algn="ctr">
                      <a:solidFill>
                        <a:srgbClr val="282828"/>
                      </a:solidFill>
                      <a:prstDash val="solid"/>
                      <a:round/>
                      <a:headEnd type="none" w="med" len="med"/>
                      <a:tailEnd type="none" w="med" len="med"/>
                    </a:lnT>
                    <a:lnB w="12700" cmpd="sng">
                      <a:solidFill>
                        <a:srgbClr val="282828"/>
                      </a:solidFill>
                    </a:lnB>
                    <a:lnTlToBr w="12700" cmpd="sng">
                      <a:noFill/>
                      <a:prstDash val="solid"/>
                    </a:lnTlToBr>
                    <a:lnBlToTr w="12700" cmpd="sng">
                      <a:noFill/>
                      <a:prstDash val="solid"/>
                    </a:lnBlToTr>
                    <a:noFill/>
                  </a:tcPr>
                </a:tc>
                <a:extLst>
                  <a:ext uri="{0D108BD9-81ED-4DB2-BD59-A6C34878D82A}">
                    <a16:rowId xmlns:a16="http://schemas.microsoft.com/office/drawing/2014/main" val="365272291"/>
                  </a:ext>
                </a:extLst>
              </a:tr>
            </a:tbl>
          </a:graphicData>
        </a:graphic>
      </p:graphicFrame>
      <p:sp>
        <p:nvSpPr>
          <p:cNvPr id="53" name="TextBox 52">
            <a:extLst>
              <a:ext uri="{FF2B5EF4-FFF2-40B4-BE49-F238E27FC236}">
                <a16:creationId xmlns:a16="http://schemas.microsoft.com/office/drawing/2014/main" id="{0AE1A604-F230-4866-AD7A-12F63B0B7C38}"/>
              </a:ext>
            </a:extLst>
          </p:cNvPr>
          <p:cNvSpPr txBox="1"/>
          <p:nvPr/>
        </p:nvSpPr>
        <p:spPr>
          <a:xfrm>
            <a:off x="4642835" y="6271398"/>
            <a:ext cx="44213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B53BC"/>
                </a:solidFill>
                <a:effectLst/>
                <a:uLnTx/>
                <a:uFillTx/>
                <a:latin typeface="Segoe UI"/>
                <a:ea typeface="+mn-ea"/>
                <a:cs typeface="+mn-cs"/>
              </a:rPr>
              <a:t>Teams Upsell </a:t>
            </a:r>
            <a:r>
              <a:rPr kumimoji="0" lang="en-US" sz="2400" b="1" i="0" u="none" strike="noStrike" kern="1200" cap="none" spc="0" normalizeH="0" baseline="0" noProof="0">
                <a:ln>
                  <a:noFill/>
                </a:ln>
                <a:solidFill>
                  <a:srgbClr val="4B53BC"/>
                </a:solidFill>
                <a:effectLst/>
                <a:uLnTx/>
                <a:uFillTx/>
                <a:latin typeface="Segoe UI"/>
                <a:ea typeface="+mn-ea"/>
                <a:cs typeface="+mn-cs"/>
                <a:sym typeface="Wingdings" panose="05000000000000000000" pitchFamily="2" charset="2"/>
              </a:rPr>
              <a:t> </a:t>
            </a:r>
            <a:endParaRPr kumimoji="0" lang="en-US" sz="2400" b="1" i="0" u="none" strike="noStrike" kern="1200" cap="none" spc="0" normalizeH="0" baseline="0" noProof="0">
              <a:ln>
                <a:noFill/>
              </a:ln>
              <a:solidFill>
                <a:srgbClr val="4B53BC"/>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DE409402-067E-42BE-9D16-0AD6AF26AB0D}"/>
              </a:ext>
            </a:extLst>
          </p:cNvPr>
          <p:cNvSpPr txBox="1"/>
          <p:nvPr/>
        </p:nvSpPr>
        <p:spPr>
          <a:xfrm rot="16200000">
            <a:off x="-808037" y="3198668"/>
            <a:ext cx="26946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8D4"/>
                </a:solidFill>
                <a:effectLst/>
                <a:uLnTx/>
                <a:uFillTx/>
                <a:latin typeface="Segoe UI"/>
                <a:ea typeface="+mn-ea"/>
                <a:cs typeface="+mn-cs"/>
              </a:rPr>
              <a:t>Security Upsell </a:t>
            </a:r>
            <a:r>
              <a:rPr kumimoji="0" lang="en-US" sz="2400" b="1" i="0" u="none" strike="noStrike" kern="1200" cap="none" spc="0" normalizeH="0" baseline="0" noProof="0">
                <a:ln>
                  <a:noFill/>
                </a:ln>
                <a:solidFill>
                  <a:srgbClr val="0078D4"/>
                </a:solidFill>
                <a:effectLst/>
                <a:uLnTx/>
                <a:uFillTx/>
                <a:latin typeface="Segoe UI"/>
                <a:ea typeface="+mn-ea"/>
                <a:cs typeface="+mn-cs"/>
                <a:sym typeface="Wingdings" panose="05000000000000000000" pitchFamily="2" charset="2"/>
              </a:rPr>
              <a:t> </a:t>
            </a:r>
            <a:endParaRPr kumimoji="0" lang="en-US" sz="3200" b="1" i="0" u="none" strike="noStrike" kern="1200" cap="none" spc="0" normalizeH="0" baseline="0" noProof="0">
              <a:ln>
                <a:noFill/>
              </a:ln>
              <a:solidFill>
                <a:srgbClr val="0078D4"/>
              </a:solidFill>
              <a:effectLst/>
              <a:uLnTx/>
              <a:uFillTx/>
              <a:latin typeface="Segoe UI"/>
              <a:ea typeface="+mn-ea"/>
              <a:cs typeface="+mn-cs"/>
            </a:endParaRPr>
          </a:p>
        </p:txBody>
      </p:sp>
      <p:sp>
        <p:nvSpPr>
          <p:cNvPr id="55" name="Title 2">
            <a:extLst>
              <a:ext uri="{FF2B5EF4-FFF2-40B4-BE49-F238E27FC236}">
                <a16:creationId xmlns:a16="http://schemas.microsoft.com/office/drawing/2014/main" id="{5F1D2748-06CB-4EF8-B6CE-CA44C3D995AE}"/>
              </a:ext>
            </a:extLst>
          </p:cNvPr>
          <p:cNvSpPr txBox="1">
            <a:spLocks/>
          </p:cNvSpPr>
          <p:nvPr/>
        </p:nvSpPr>
        <p:spPr>
          <a:xfrm>
            <a:off x="308461" y="184840"/>
            <a:ext cx="11575077" cy="880445"/>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47" normalizeH="0" baseline="0" noProof="0">
                <a:ln w="3175">
                  <a:noFill/>
                </a:ln>
                <a:solidFill>
                  <a:srgbClr val="000000"/>
                </a:solidFill>
                <a:effectLst/>
                <a:uLnTx/>
                <a:uFillTx/>
                <a:latin typeface="Segoe UI Semibold"/>
                <a:ea typeface="+mn-ea"/>
                <a:cs typeface="Segoe UI" pitchFamily="34" charset="0"/>
              </a:rPr>
              <a:t>Enterprise Portfolio Upsell Framework</a:t>
            </a:r>
          </a:p>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147" normalizeH="0" baseline="0" noProof="0">
                <a:ln w="3175">
                  <a:noFill/>
                </a:ln>
                <a:solidFill>
                  <a:prstClr val="black"/>
                </a:solidFill>
                <a:effectLst/>
                <a:uLnTx/>
                <a:uFillTx/>
                <a:latin typeface="Segoe UI Semibold"/>
                <a:ea typeface="+mn-ea"/>
                <a:cs typeface="Segoe UI" pitchFamily="34" charset="0"/>
              </a:rPr>
              <a:t>Based on Land &amp; Expand (LXP) </a:t>
            </a:r>
            <a:endParaRPr kumimoji="0" lang="en-US" sz="2000" b="0" i="0" u="none" strike="noStrike" kern="1200" cap="none" spc="-147" normalizeH="0" baseline="0" noProof="0">
              <a:ln w="3175">
                <a:noFill/>
              </a:ln>
              <a:solidFill>
                <a:srgbClr val="00B050"/>
              </a:solidFill>
              <a:effectLst/>
              <a:uLnTx/>
              <a:uFillTx/>
              <a:latin typeface="Segoe UI"/>
              <a:ea typeface="+mn-ea"/>
              <a:cs typeface="Segoe UI" pitchFamily="34" charset="0"/>
            </a:endParaRPr>
          </a:p>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147" normalizeH="0" baseline="0" noProof="0">
              <a:ln w="3175">
                <a:noFill/>
              </a:ln>
              <a:solidFill>
                <a:srgbClr val="000000"/>
              </a:solidFill>
              <a:effectLst/>
              <a:uLnTx/>
              <a:uFillTx/>
              <a:latin typeface="Segoe UI Semibold"/>
              <a:ea typeface="+mn-ea"/>
              <a:cs typeface="Segoe UI" pitchFamily="34" charset="0"/>
            </a:endParaRPr>
          </a:p>
        </p:txBody>
      </p:sp>
      <p:sp>
        <p:nvSpPr>
          <p:cNvPr id="56" name="TextBox 55">
            <a:extLst>
              <a:ext uri="{FF2B5EF4-FFF2-40B4-BE49-F238E27FC236}">
                <a16:creationId xmlns:a16="http://schemas.microsoft.com/office/drawing/2014/main" id="{FEA6C3CC-98B9-483E-8D49-840D32EAD5D8}"/>
              </a:ext>
            </a:extLst>
          </p:cNvPr>
          <p:cNvSpPr txBox="1"/>
          <p:nvPr/>
        </p:nvSpPr>
        <p:spPr>
          <a:xfrm>
            <a:off x="8382091" y="5880037"/>
            <a:ext cx="2242348"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 Voice</a:t>
            </a:r>
            <a:endParaRPr kumimoji="0" lang="en-US" sz="1100" b="1" i="0" u="none" strike="noStrike" kern="1200" cap="none" spc="0" normalizeH="0" baseline="0" noProof="0">
              <a:ln>
                <a:noFill/>
              </a:ln>
              <a:solidFill>
                <a:srgbClr val="4B53BC"/>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3C8FB567-87F0-442B-A45C-2228E53C7042}"/>
              </a:ext>
            </a:extLst>
          </p:cNvPr>
          <p:cNvSpPr txBox="1"/>
          <p:nvPr/>
        </p:nvSpPr>
        <p:spPr>
          <a:xfrm>
            <a:off x="850205" y="1856588"/>
            <a:ext cx="1181975" cy="7940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Advanced Security (E5)</a:t>
            </a:r>
          </a:p>
        </p:txBody>
      </p:sp>
      <p:sp>
        <p:nvSpPr>
          <p:cNvPr id="58" name="TextBox 57">
            <a:extLst>
              <a:ext uri="{FF2B5EF4-FFF2-40B4-BE49-F238E27FC236}">
                <a16:creationId xmlns:a16="http://schemas.microsoft.com/office/drawing/2014/main" id="{FE2B556D-3ED8-4C4A-A824-CB6281D42C90}"/>
              </a:ext>
            </a:extLst>
          </p:cNvPr>
          <p:cNvSpPr txBox="1"/>
          <p:nvPr/>
        </p:nvSpPr>
        <p:spPr>
          <a:xfrm>
            <a:off x="723361" y="4847132"/>
            <a:ext cx="1320583"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 Security</a:t>
            </a:r>
          </a:p>
        </p:txBody>
      </p:sp>
      <p:sp>
        <p:nvSpPr>
          <p:cNvPr id="59" name="TextBox 58">
            <a:extLst>
              <a:ext uri="{FF2B5EF4-FFF2-40B4-BE49-F238E27FC236}">
                <a16:creationId xmlns:a16="http://schemas.microsoft.com/office/drawing/2014/main" id="{C643F354-2CCF-491A-9B61-8A7F5DDB047C}"/>
              </a:ext>
            </a:extLst>
          </p:cNvPr>
          <p:cNvSpPr txBox="1"/>
          <p:nvPr/>
        </p:nvSpPr>
        <p:spPr>
          <a:xfrm>
            <a:off x="3189035" y="5898438"/>
            <a:ext cx="1930668"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No Teams</a:t>
            </a:r>
          </a:p>
        </p:txBody>
      </p:sp>
      <p:sp>
        <p:nvSpPr>
          <p:cNvPr id="61" name="TextBox 60">
            <a:extLst>
              <a:ext uri="{FF2B5EF4-FFF2-40B4-BE49-F238E27FC236}">
                <a16:creationId xmlns:a16="http://schemas.microsoft.com/office/drawing/2014/main" id="{92916D18-D438-403D-A64E-CAF7FBBF8AC8}"/>
              </a:ext>
            </a:extLst>
          </p:cNvPr>
          <p:cNvSpPr txBox="1"/>
          <p:nvPr/>
        </p:nvSpPr>
        <p:spPr>
          <a:xfrm>
            <a:off x="553915" y="3261765"/>
            <a:ext cx="1755592" cy="794064"/>
          </a:xfrm>
          <a:prstGeom prst="rect">
            <a:avLst/>
          </a:prstGeom>
          <a:noFill/>
        </p:spPr>
        <p:txBody>
          <a:bodyPr wrap="square" lIns="182880" tIns="146304" rIns="182880" bIns="146304"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Basic</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Security</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(AAD/EMS E3)</a:t>
            </a:r>
          </a:p>
        </p:txBody>
      </p:sp>
      <p:sp>
        <p:nvSpPr>
          <p:cNvPr id="62" name="TextBox 61">
            <a:extLst>
              <a:ext uri="{FF2B5EF4-FFF2-40B4-BE49-F238E27FC236}">
                <a16:creationId xmlns:a16="http://schemas.microsoft.com/office/drawing/2014/main" id="{767BF6CC-7C79-4C61-956C-BDAD99AD3E2C}"/>
              </a:ext>
            </a:extLst>
          </p:cNvPr>
          <p:cNvSpPr txBox="1"/>
          <p:nvPr/>
        </p:nvSpPr>
        <p:spPr>
          <a:xfrm>
            <a:off x="4642835" y="5864061"/>
            <a:ext cx="2748980"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(O365)</a:t>
            </a:r>
          </a:p>
        </p:txBody>
      </p:sp>
      <p:sp>
        <p:nvSpPr>
          <p:cNvPr id="2" name="Oval 1">
            <a:extLst>
              <a:ext uri="{FF2B5EF4-FFF2-40B4-BE49-F238E27FC236}">
                <a16:creationId xmlns:a16="http://schemas.microsoft.com/office/drawing/2014/main" id="{8720FACB-E4B0-477E-87F9-133EE36C7EF5}"/>
              </a:ext>
            </a:extLst>
          </p:cNvPr>
          <p:cNvSpPr/>
          <p:nvPr/>
        </p:nvSpPr>
        <p:spPr bwMode="auto">
          <a:xfrm>
            <a:off x="4801914" y="2630404"/>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a:t>
            </a:r>
          </a:p>
        </p:txBody>
      </p:sp>
      <p:sp>
        <p:nvSpPr>
          <p:cNvPr id="3" name="Oval 2">
            <a:extLst>
              <a:ext uri="{FF2B5EF4-FFF2-40B4-BE49-F238E27FC236}">
                <a16:creationId xmlns:a16="http://schemas.microsoft.com/office/drawing/2014/main" id="{D2E059CB-E79C-416E-A0AD-DDA35E53BB3D}"/>
              </a:ext>
            </a:extLst>
          </p:cNvPr>
          <p:cNvSpPr/>
          <p:nvPr/>
        </p:nvSpPr>
        <p:spPr bwMode="auto">
          <a:xfrm>
            <a:off x="4795186" y="394905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a:t>
            </a:r>
          </a:p>
        </p:txBody>
      </p:sp>
      <p:sp>
        <p:nvSpPr>
          <p:cNvPr id="4" name="Oval 3">
            <a:extLst>
              <a:ext uri="{FF2B5EF4-FFF2-40B4-BE49-F238E27FC236}">
                <a16:creationId xmlns:a16="http://schemas.microsoft.com/office/drawing/2014/main" id="{508058AC-E9EE-4957-967F-CDA0300CCEBD}"/>
              </a:ext>
            </a:extLst>
          </p:cNvPr>
          <p:cNvSpPr/>
          <p:nvPr/>
        </p:nvSpPr>
        <p:spPr bwMode="auto">
          <a:xfrm>
            <a:off x="7882656" y="394905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1B</a:t>
            </a:r>
          </a:p>
        </p:txBody>
      </p:sp>
      <p:sp>
        <p:nvSpPr>
          <p:cNvPr id="8" name="Oval 7">
            <a:extLst>
              <a:ext uri="{FF2B5EF4-FFF2-40B4-BE49-F238E27FC236}">
                <a16:creationId xmlns:a16="http://schemas.microsoft.com/office/drawing/2014/main" id="{D75485A5-1F92-4D31-8C2B-1097CF023397}"/>
              </a:ext>
            </a:extLst>
          </p:cNvPr>
          <p:cNvSpPr/>
          <p:nvPr/>
        </p:nvSpPr>
        <p:spPr bwMode="auto">
          <a:xfrm>
            <a:off x="7854563" y="131488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3B</a:t>
            </a:r>
          </a:p>
        </p:txBody>
      </p:sp>
      <p:sp>
        <p:nvSpPr>
          <p:cNvPr id="9" name="Oval 8">
            <a:extLst>
              <a:ext uri="{FF2B5EF4-FFF2-40B4-BE49-F238E27FC236}">
                <a16:creationId xmlns:a16="http://schemas.microsoft.com/office/drawing/2014/main" id="{E99635DD-45B7-4A39-9028-A1F25EBF9D58}"/>
              </a:ext>
            </a:extLst>
          </p:cNvPr>
          <p:cNvSpPr/>
          <p:nvPr/>
        </p:nvSpPr>
        <p:spPr bwMode="auto">
          <a:xfrm>
            <a:off x="7882656" y="2615244"/>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2B</a:t>
            </a:r>
          </a:p>
        </p:txBody>
      </p:sp>
      <p:pic>
        <p:nvPicPr>
          <p:cNvPr id="81" name="Picture 14" descr="Blue shield icon">
            <a:extLst>
              <a:ext uri="{FF2B5EF4-FFF2-40B4-BE49-F238E27FC236}">
                <a16:creationId xmlns:a16="http://schemas.microsoft.com/office/drawing/2014/main" id="{8A0F53EE-58B8-4DBF-92B9-ECB6299B1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495" y="4450771"/>
            <a:ext cx="377707" cy="397942"/>
          </a:xfrm>
          <a:prstGeom prst="rect">
            <a:avLst/>
          </a:prstGeom>
          <a:noFill/>
          <a:extLst>
            <a:ext uri="{909E8E84-426E-40DD-AFC4-6F175D3DCCD1}">
              <a14:hiddenFill xmlns:a14="http://schemas.microsoft.com/office/drawing/2010/main">
                <a:solidFill>
                  <a:srgbClr val="FFFFFF"/>
                </a:solidFill>
              </a14:hiddenFill>
            </a:ext>
          </a:extLst>
        </p:spPr>
      </p:pic>
      <p:pic>
        <p:nvPicPr>
          <p:cNvPr id="83" name="Graphic 82" descr="No sign outline">
            <a:extLst>
              <a:ext uri="{FF2B5EF4-FFF2-40B4-BE49-F238E27FC236}">
                <a16:creationId xmlns:a16="http://schemas.microsoft.com/office/drawing/2014/main" id="{17BFD1CB-2F66-48E3-9AB0-099993964C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0" y="4267544"/>
            <a:ext cx="702836" cy="702836"/>
          </a:xfrm>
          <a:prstGeom prst="rect">
            <a:avLst/>
          </a:prstGeom>
        </p:spPr>
      </p:pic>
      <p:pic>
        <p:nvPicPr>
          <p:cNvPr id="85" name="Picture 14" descr="Blue shield icon">
            <a:extLst>
              <a:ext uri="{FF2B5EF4-FFF2-40B4-BE49-F238E27FC236}">
                <a16:creationId xmlns:a16="http://schemas.microsoft.com/office/drawing/2014/main" id="{D52189B2-1E45-43F6-A07E-2F1181F65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041" y="2969604"/>
            <a:ext cx="429498" cy="45250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Blue shield icon">
            <a:extLst>
              <a:ext uri="{FF2B5EF4-FFF2-40B4-BE49-F238E27FC236}">
                <a16:creationId xmlns:a16="http://schemas.microsoft.com/office/drawing/2014/main" id="{1AD07758-4366-4E3C-942A-E63C22894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522" y="1484488"/>
            <a:ext cx="389649" cy="410524"/>
          </a:xfrm>
          <a:prstGeom prst="rect">
            <a:avLst/>
          </a:prstGeom>
          <a:noFill/>
          <a:extLst>
            <a:ext uri="{909E8E84-426E-40DD-AFC4-6F175D3DCCD1}">
              <a14:hiddenFill xmlns:a14="http://schemas.microsoft.com/office/drawing/2010/main">
                <a:solidFill>
                  <a:srgbClr val="FFFFFF"/>
                </a:solidFill>
              </a14:hiddenFill>
            </a:ext>
          </a:extLst>
        </p:spPr>
      </p:pic>
      <p:pic>
        <p:nvPicPr>
          <p:cNvPr id="89" name="Graphic 88" descr="Key with solid fill">
            <a:extLst>
              <a:ext uri="{FF2B5EF4-FFF2-40B4-BE49-F238E27FC236}">
                <a16:creationId xmlns:a16="http://schemas.microsoft.com/office/drawing/2014/main" id="{B9535B2D-6C1D-4BE0-BE09-03A92A3030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532949">
            <a:off x="1415103" y="1596373"/>
            <a:ext cx="445108" cy="445108"/>
          </a:xfrm>
          <a:prstGeom prst="rect">
            <a:avLst/>
          </a:prstGeom>
        </p:spPr>
      </p:pic>
      <p:pic>
        <p:nvPicPr>
          <p:cNvPr id="91" name="Picture 90" descr="A picture containing clock&#10;&#10;Description automatically generated">
            <a:extLst>
              <a:ext uri="{FF2B5EF4-FFF2-40B4-BE49-F238E27FC236}">
                <a16:creationId xmlns:a16="http://schemas.microsoft.com/office/drawing/2014/main" id="{48C42EC7-EFF7-43B6-8395-D9F45DC005F5}"/>
              </a:ext>
            </a:extLst>
          </p:cNvPr>
          <p:cNvPicPr>
            <a:picLocks noChangeAspect="1"/>
          </p:cNvPicPr>
          <p:nvPr/>
        </p:nvPicPr>
        <p:blipFill>
          <a:blip r:embed="rId8"/>
          <a:stretch>
            <a:fillRect/>
          </a:stretch>
        </p:blipFill>
        <p:spPr>
          <a:xfrm>
            <a:off x="3295340" y="5284216"/>
            <a:ext cx="848003" cy="848003"/>
          </a:xfrm>
          <a:prstGeom prst="rect">
            <a:avLst/>
          </a:prstGeom>
        </p:spPr>
      </p:pic>
      <p:pic>
        <p:nvPicPr>
          <p:cNvPr id="93" name="Graphic 92" descr="No sign outline">
            <a:extLst>
              <a:ext uri="{FF2B5EF4-FFF2-40B4-BE49-F238E27FC236}">
                <a16:creationId xmlns:a16="http://schemas.microsoft.com/office/drawing/2014/main" id="{FF7ABC63-9E65-44E8-8873-0341ADCCC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4414" y="5356800"/>
            <a:ext cx="702836" cy="702836"/>
          </a:xfrm>
          <a:prstGeom prst="rect">
            <a:avLst/>
          </a:prstGeom>
        </p:spPr>
      </p:pic>
      <p:pic>
        <p:nvPicPr>
          <p:cNvPr id="95" name="Picture 94" descr="A picture containing clock&#10;&#10;Description automatically generated">
            <a:extLst>
              <a:ext uri="{FF2B5EF4-FFF2-40B4-BE49-F238E27FC236}">
                <a16:creationId xmlns:a16="http://schemas.microsoft.com/office/drawing/2014/main" id="{220CEF4E-2E93-4B78-9E06-A398A1F5E049}"/>
              </a:ext>
            </a:extLst>
          </p:cNvPr>
          <p:cNvPicPr>
            <a:picLocks noChangeAspect="1"/>
          </p:cNvPicPr>
          <p:nvPr/>
        </p:nvPicPr>
        <p:blipFill>
          <a:blip r:embed="rId8"/>
          <a:stretch>
            <a:fillRect/>
          </a:stretch>
        </p:blipFill>
        <p:spPr>
          <a:xfrm>
            <a:off x="6227082" y="5189878"/>
            <a:ext cx="957361" cy="957361"/>
          </a:xfrm>
          <a:prstGeom prst="rect">
            <a:avLst/>
          </a:prstGeom>
        </p:spPr>
      </p:pic>
      <p:pic>
        <p:nvPicPr>
          <p:cNvPr id="99" name="Picture 98" descr="A picture containing clock&#10;&#10;Description automatically generated">
            <a:extLst>
              <a:ext uri="{FF2B5EF4-FFF2-40B4-BE49-F238E27FC236}">
                <a16:creationId xmlns:a16="http://schemas.microsoft.com/office/drawing/2014/main" id="{54AEF79F-5BA2-4B35-938A-15A818B5FB5D}"/>
              </a:ext>
            </a:extLst>
          </p:cNvPr>
          <p:cNvPicPr>
            <a:picLocks noChangeAspect="1"/>
          </p:cNvPicPr>
          <p:nvPr/>
        </p:nvPicPr>
        <p:blipFill>
          <a:blip r:embed="rId8"/>
          <a:stretch>
            <a:fillRect/>
          </a:stretch>
        </p:blipFill>
        <p:spPr>
          <a:xfrm>
            <a:off x="9425775" y="5173663"/>
            <a:ext cx="841121" cy="841121"/>
          </a:xfrm>
          <a:prstGeom prst="rect">
            <a:avLst/>
          </a:prstGeom>
        </p:spPr>
      </p:pic>
      <p:pic>
        <p:nvPicPr>
          <p:cNvPr id="101" name="Graphic 100" descr="Receiver with solid fill">
            <a:extLst>
              <a:ext uri="{FF2B5EF4-FFF2-40B4-BE49-F238E27FC236}">
                <a16:creationId xmlns:a16="http://schemas.microsoft.com/office/drawing/2014/main" id="{6B1CB10B-266C-46F8-93B7-9006FA73CC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877247" y="5557457"/>
            <a:ext cx="389649" cy="376521"/>
          </a:xfrm>
          <a:prstGeom prst="rect">
            <a:avLst/>
          </a:prstGeom>
        </p:spPr>
      </p:pic>
      <p:sp>
        <p:nvSpPr>
          <p:cNvPr id="11" name="TextBox 10">
            <a:extLst>
              <a:ext uri="{FF2B5EF4-FFF2-40B4-BE49-F238E27FC236}">
                <a16:creationId xmlns:a16="http://schemas.microsoft.com/office/drawing/2014/main" id="{D6D6DF32-7A24-4BFD-A14F-132A385963F0}"/>
              </a:ext>
            </a:extLst>
          </p:cNvPr>
          <p:cNvSpPr txBox="1"/>
          <p:nvPr/>
        </p:nvSpPr>
        <p:spPr>
          <a:xfrm>
            <a:off x="6227081" y="2192668"/>
            <a:ext cx="957361" cy="287788"/>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Segoe UI"/>
                <a:ea typeface="+mn-ea"/>
                <a:cs typeface="+mn-cs"/>
              </a:rPr>
              <a:t>Surface</a:t>
            </a:r>
            <a:endParaRPr kumimoji="0" lang="en-US" sz="1400" b="1" i="0" u="none" strike="noStrike" kern="1200" cap="none" spc="0" normalizeH="0" baseline="0" noProof="0">
              <a:ln>
                <a:noFill/>
              </a:ln>
              <a:solidFill>
                <a:srgbClr val="0070C0"/>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654A8828-D164-4FAB-95ED-DBF2FB4F0175}"/>
              </a:ext>
            </a:extLst>
          </p:cNvPr>
          <p:cNvSpPr txBox="1"/>
          <p:nvPr/>
        </p:nvSpPr>
        <p:spPr>
          <a:xfrm>
            <a:off x="8995929" y="3439789"/>
            <a:ext cx="1560271" cy="646331"/>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Segoe UI"/>
                <a:ea typeface="+mn-ea"/>
                <a:cs typeface="+mn-cs"/>
              </a:rPr>
              <a:t>Surface, MS Teams devices &amp; Meeting Rooms</a:t>
            </a:r>
            <a:endParaRPr kumimoji="0" lang="en-US" sz="1400" b="1" i="0" u="none" strike="noStrike" kern="1200" cap="none" spc="0" normalizeH="0" baseline="0" noProof="0">
              <a:ln>
                <a:noFill/>
              </a:ln>
              <a:solidFill>
                <a:srgbClr val="0070C0"/>
              </a:solidFill>
              <a:effectLst/>
              <a:uLnTx/>
              <a:uFillTx/>
              <a:latin typeface="Segoe UI"/>
              <a:ea typeface="+mn-ea"/>
              <a:cs typeface="+mn-cs"/>
            </a:endParaRPr>
          </a:p>
        </p:txBody>
      </p:sp>
      <p:sp>
        <p:nvSpPr>
          <p:cNvPr id="21" name="Oval 20">
            <a:extLst>
              <a:ext uri="{FF2B5EF4-FFF2-40B4-BE49-F238E27FC236}">
                <a16:creationId xmlns:a16="http://schemas.microsoft.com/office/drawing/2014/main" id="{7ABA5354-7451-44F0-852B-1898BA7C402D}"/>
              </a:ext>
            </a:extLst>
          </p:cNvPr>
          <p:cNvSpPr/>
          <p:nvPr/>
        </p:nvSpPr>
        <p:spPr bwMode="auto">
          <a:xfrm>
            <a:off x="10994478" y="1314888"/>
            <a:ext cx="288000" cy="28800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3C</a:t>
            </a:r>
          </a:p>
        </p:txBody>
      </p:sp>
      <p:cxnSp>
        <p:nvCxnSpPr>
          <p:cNvPr id="30" name="Straight Arrow Connector 29">
            <a:extLst>
              <a:ext uri="{FF2B5EF4-FFF2-40B4-BE49-F238E27FC236}">
                <a16:creationId xmlns:a16="http://schemas.microsoft.com/office/drawing/2014/main" id="{D01431B0-3AFE-43D8-8149-6A0190A2647B}"/>
              </a:ext>
            </a:extLst>
          </p:cNvPr>
          <p:cNvCxnSpPr>
            <a:cxnSpLocks/>
          </p:cNvCxnSpPr>
          <p:nvPr/>
        </p:nvCxnSpPr>
        <p:spPr>
          <a:xfrm flipV="1">
            <a:off x="6579210" y="3804250"/>
            <a:ext cx="0" cy="25157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DC2F2EF-1649-40E5-9EA6-87AE834F4C7E}"/>
              </a:ext>
            </a:extLst>
          </p:cNvPr>
          <p:cNvCxnSpPr>
            <a:cxnSpLocks/>
          </p:cNvCxnSpPr>
          <p:nvPr/>
        </p:nvCxnSpPr>
        <p:spPr>
          <a:xfrm flipV="1">
            <a:off x="5037673" y="4530760"/>
            <a:ext cx="276529" cy="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CC3298D-158E-4941-A81A-F97A7CE5A63B}"/>
              </a:ext>
            </a:extLst>
          </p:cNvPr>
          <p:cNvCxnSpPr>
            <a:cxnSpLocks/>
          </p:cNvCxnSpPr>
          <p:nvPr/>
        </p:nvCxnSpPr>
        <p:spPr>
          <a:xfrm flipV="1">
            <a:off x="6579210" y="2487633"/>
            <a:ext cx="0" cy="271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CF0B0DF-0F29-450B-82C8-70113ADF1032}"/>
              </a:ext>
            </a:extLst>
          </p:cNvPr>
          <p:cNvCxnSpPr>
            <a:cxnSpLocks/>
          </p:cNvCxnSpPr>
          <p:nvPr/>
        </p:nvCxnSpPr>
        <p:spPr>
          <a:xfrm>
            <a:off x="8142563" y="1975847"/>
            <a:ext cx="239528" cy="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53ECA3B-64E3-46A4-B5A2-A747403E3514}"/>
              </a:ext>
            </a:extLst>
          </p:cNvPr>
          <p:cNvCxnSpPr>
            <a:cxnSpLocks/>
          </p:cNvCxnSpPr>
          <p:nvPr/>
        </p:nvCxnSpPr>
        <p:spPr>
          <a:xfrm flipV="1">
            <a:off x="5037672" y="3278749"/>
            <a:ext cx="276529" cy="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D3105C7-021A-4C79-9E05-D4B343C550D0}"/>
              </a:ext>
            </a:extLst>
          </p:cNvPr>
          <p:cNvSpPr txBox="1"/>
          <p:nvPr/>
        </p:nvSpPr>
        <p:spPr>
          <a:xfrm>
            <a:off x="6117088" y="3410543"/>
            <a:ext cx="957361" cy="287788"/>
          </a:xfrm>
          <a:prstGeom prst="rect">
            <a:avLst/>
          </a:prstGeom>
          <a:solidFill>
            <a:schemeClr val="bg1">
              <a:lumMod val="95000"/>
            </a:schemeClr>
          </a:solid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Segoe UI"/>
                <a:ea typeface="+mn-ea"/>
                <a:cs typeface="+mn-cs"/>
              </a:rPr>
              <a:t>Surface</a:t>
            </a:r>
            <a:endParaRPr kumimoji="0" lang="en-US" sz="1400" b="1" i="0" u="none" strike="noStrike" kern="1200" cap="none" spc="0" normalizeH="0" baseline="0" noProof="0">
              <a:ln>
                <a:noFill/>
              </a:ln>
              <a:solidFill>
                <a:srgbClr val="0070C0"/>
              </a:solidFill>
              <a:effectLst/>
              <a:uLnTx/>
              <a:uFillTx/>
              <a:latin typeface="Segoe UI"/>
              <a:ea typeface="+mn-ea"/>
              <a:cs typeface="+mn-cs"/>
            </a:endParaRPr>
          </a:p>
        </p:txBody>
      </p:sp>
    </p:spTree>
    <p:extLst>
      <p:ext uri="{BB962C8B-B14F-4D97-AF65-F5344CB8AC3E}">
        <p14:creationId xmlns:p14="http://schemas.microsoft.com/office/powerpoint/2010/main" val="1770764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tx1"/>
                </a:solidFill>
                <a:cs typeface="Segoe UI"/>
              </a:rPr>
              <a:t>Advanced</a:t>
            </a:r>
            <a:r>
              <a:rPr lang="en-US" sz="3200">
                <a:solidFill>
                  <a:schemeClr val="accent1"/>
                </a:solidFill>
                <a:cs typeface="Segoe UI"/>
              </a:rPr>
              <a:t> Collaboration</a:t>
            </a:r>
            <a:endParaRPr lang="en-US" sz="3200" i="1">
              <a:cs typeface="Segoe UI"/>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Title</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960" y="1399625"/>
            <a:ext cx="3365730" cy="1800776"/>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21577" cy="426270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Organizing teamwork</a:t>
            </a:r>
          </a:p>
          <a:p>
            <a:pPr marL="0" indent="0" defTabSz="932472" fontAlgn="base">
              <a:spcBef>
                <a:spcPct val="0"/>
              </a:spcBef>
              <a:spcAft>
                <a:spcPts val="1200"/>
              </a:spcAft>
              <a:buClr>
                <a:srgbClr val="0078D4"/>
              </a:buClr>
              <a:buSzTx/>
              <a:buNone/>
              <a:defRPr/>
            </a:pPr>
            <a:r>
              <a:rPr lang="en-US" sz="1400" kern="0">
                <a:solidFill>
                  <a:srgbClr val="FFFFFF"/>
                </a:solidFill>
              </a:rPr>
              <a:t>Create new plans, drill into existing ones, and understand task progress</a:t>
            </a:r>
          </a:p>
          <a:p>
            <a:pPr marL="0" lvl="0" indent="0" defTabSz="932472" fontAlgn="base">
              <a:spcBef>
                <a:spcPct val="0"/>
              </a:spcBef>
              <a:spcAft>
                <a:spcPts val="1200"/>
              </a:spcAft>
              <a:buClr>
                <a:srgbClr val="0078D4"/>
              </a:buClr>
              <a:buSzTx/>
              <a:buNone/>
              <a:defRPr/>
            </a:pPr>
            <a:r>
              <a:rPr lang="en-US" sz="1400" kern="0">
                <a:solidFill>
                  <a:srgbClr val="FFFFFF"/>
                </a:solidFill>
              </a:rPr>
              <a:t>Get an overview of multiple projects in one glance</a:t>
            </a:r>
          </a:p>
          <a:p>
            <a:pPr marL="0" lvl="0" indent="0" defTabSz="932472" fontAlgn="base">
              <a:spcBef>
                <a:spcPct val="0"/>
              </a:spcBef>
              <a:spcAft>
                <a:spcPts val="1200"/>
              </a:spcAft>
              <a:buClr>
                <a:srgbClr val="0078D4"/>
              </a:buClr>
              <a:buSzTx/>
              <a:buNone/>
              <a:defRPr/>
            </a:pPr>
            <a:r>
              <a:rPr lang="en-US" sz="1400" kern="0">
                <a:solidFill>
                  <a:srgbClr val="FFFFFF"/>
                </a:solidFill>
              </a:rPr>
              <a:t>See how many tasks are assigned to each individual team member ​</a:t>
            </a:r>
          </a:p>
          <a:p>
            <a:pPr marL="0" indent="0" defTabSz="932472" fontAlgn="base">
              <a:spcBef>
                <a:spcPct val="0"/>
              </a:spcBef>
              <a:spcAft>
                <a:spcPts val="1200"/>
              </a:spcAft>
              <a:buClr>
                <a:srgbClr val="0078D4"/>
              </a:buClr>
              <a:buSzTx/>
              <a:buNone/>
              <a:defRPr/>
            </a:pPr>
            <a:r>
              <a:rPr lang="en-US" sz="1400" kern="0">
                <a:solidFill>
                  <a:srgbClr val="FFFFFF"/>
                </a:solidFill>
              </a:rPr>
              <a:t>Discussions and deliverables stay with the plan and don’t get locked away across disparate applications</a:t>
            </a:r>
          </a:p>
          <a:p>
            <a:pPr marL="0" lvl="0" indent="0" defTabSz="932472" fontAlgn="base">
              <a:spcBef>
                <a:spcPct val="0"/>
              </a:spcBef>
              <a:spcAft>
                <a:spcPts val="1200"/>
              </a:spcAft>
              <a:buClr>
                <a:srgbClr val="0078D4"/>
              </a:buClr>
              <a:buSzTx/>
              <a:buNone/>
              <a:defRPr/>
            </a:pPr>
            <a:endParaRPr lang="en-US" sz="1400" kern="0">
              <a:solidFill>
                <a:srgbClr val="FFFFFF"/>
              </a:solidFill>
            </a:endParaRPr>
          </a:p>
          <a:p>
            <a:pPr marL="0" lvl="0" indent="0" defTabSz="932472" fontAlgn="base">
              <a:spcBef>
                <a:spcPct val="0"/>
              </a:spcBef>
              <a:spcAft>
                <a:spcPts val="1200"/>
              </a:spcAft>
              <a:buClr>
                <a:srgbClr val="0078D4"/>
              </a:buClr>
              <a:buSzTx/>
              <a:buNone/>
              <a:defRPr/>
            </a:pPr>
            <a:endParaRPr lang="en-US" sz="1400" kern="0">
              <a:solidFill>
                <a:srgbClr val="FFFFFF"/>
              </a:solidFill>
            </a:endParaRPr>
          </a:p>
          <a:p>
            <a:pPr marL="0" lvl="0" indent="0" defTabSz="932472" fontAlgn="base">
              <a:spcBef>
                <a:spcPct val="0"/>
              </a:spcBef>
              <a:spcAft>
                <a:spcPts val="1200"/>
              </a:spcAft>
              <a:buClr>
                <a:srgbClr val="0078D4"/>
              </a:buClr>
              <a:buSzTx/>
              <a:buNone/>
              <a:defRPr/>
            </a:pPr>
            <a:endParaRPr lang="en-US" sz="1400" kern="0">
              <a:solidFill>
                <a:srgbClr val="FFFFFF"/>
              </a:solidFill>
            </a:endParaRPr>
          </a:p>
          <a:p>
            <a:pPr marL="0" lvl="0" indent="0" defTabSz="932472" fontAlgn="base">
              <a:spcBef>
                <a:spcPct val="0"/>
              </a:spcBef>
              <a:spcAft>
                <a:spcPts val="1200"/>
              </a:spcAft>
              <a:buClr>
                <a:srgbClr val="0078D4"/>
              </a:buClr>
              <a:buSzTx/>
              <a:buNone/>
              <a:defRPr/>
            </a:pPr>
            <a:r>
              <a:rPr lang="en-US" sz="1400" kern="0">
                <a:solidFill>
                  <a:srgbClr val="FFFFFF"/>
                </a:solidFill>
              </a:rPr>
              <a:t>​</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88" y="1400570"/>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33910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lang="en-US" kern="0">
                <a:solidFill>
                  <a:srgbClr val="FFFFFF"/>
                </a:solidFill>
                <a:latin typeface="Segoe UI Semibold"/>
                <a:cs typeface="Segoe UI Semilight"/>
              </a:rPr>
              <a:t>Generating insights</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a:endParaRPr>
          </a:p>
          <a:p>
            <a:pPr marL="0" lvl="0" indent="0" fontAlgn="base">
              <a:spcBef>
                <a:spcPts val="0"/>
              </a:spcBef>
              <a:spcAft>
                <a:spcPts val="600"/>
              </a:spcAft>
              <a:buNone/>
              <a:defRPr/>
            </a:pPr>
            <a:r>
              <a:rPr lang="en-US" sz="1400">
                <a:solidFill>
                  <a:srgbClr val="FFFFFF"/>
                </a:solidFill>
                <a:cs typeface="Segoe UI Semilight"/>
              </a:rPr>
              <a:t>Create surveys, quizzes or polls and send them out in just a few minutes</a:t>
            </a:r>
          </a:p>
          <a:p>
            <a:pPr marL="0" lvl="0" indent="0" fontAlgn="base">
              <a:spcBef>
                <a:spcPts val="0"/>
              </a:spcBef>
              <a:spcAft>
                <a:spcPts val="600"/>
              </a:spcAft>
              <a:buNone/>
              <a:defRPr/>
            </a:pPr>
            <a:r>
              <a:rPr lang="en-US" sz="1400">
                <a:solidFill>
                  <a:srgbClr val="FFFFFF"/>
                </a:solidFill>
                <a:cs typeface="Segoe UI Semilight"/>
              </a:rPr>
              <a:t>Gather business insights in real time with automatic charts and easy filtering</a:t>
            </a:r>
          </a:p>
          <a:p>
            <a:pPr marL="0" lvl="0" indent="0" fontAlgn="base">
              <a:spcBef>
                <a:spcPts val="0"/>
              </a:spcBef>
              <a:spcAft>
                <a:spcPts val="600"/>
              </a:spcAft>
              <a:buNone/>
              <a:defRPr/>
            </a:pPr>
            <a:endParaRPr lang="en-US" sz="1400">
              <a:solidFill>
                <a:srgbClr val="FFFFFF"/>
              </a:solidFill>
              <a:cs typeface="Segoe UI Semilight"/>
            </a:endParaRP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Semilight"/>
            </a:endParaRPr>
          </a:p>
        </p:txBody>
      </p:sp>
      <p:grpSp>
        <p:nvGrpSpPr>
          <p:cNvPr id="9" name="Gruppieren 8">
            <a:extLst>
              <a:ext uri="{FF2B5EF4-FFF2-40B4-BE49-F238E27FC236}">
                <a16:creationId xmlns:a16="http://schemas.microsoft.com/office/drawing/2014/main" id="{01A34988-F8F8-4E3F-9CD4-23FA3F7E18B7}"/>
              </a:ext>
            </a:extLst>
          </p:cNvPr>
          <p:cNvGrpSpPr/>
          <p:nvPr/>
        </p:nvGrpSpPr>
        <p:grpSpPr>
          <a:xfrm>
            <a:off x="8241054" y="1399625"/>
            <a:ext cx="3365741" cy="4960832"/>
            <a:chOff x="582978" y="1399626"/>
            <a:chExt cx="3365741" cy="4960832"/>
          </a:xfrm>
        </p:grpSpPr>
        <p:sp>
          <p:nvSpPr>
            <p:cNvPr id="4" name="Rectangle 31">
              <a:extLst>
                <a:ext uri="{FF2B5EF4-FFF2-40B4-BE49-F238E27FC236}">
                  <a16:creationId xmlns:a16="http://schemas.microsoft.com/office/drawing/2014/main" id="{6CBD468D-5940-4F8F-82EE-2785005D5E4C}"/>
                </a:ext>
                <a:ext uri="{C183D7F6-B498-43B3-948B-1728B52AA6E4}">
                  <adec:decorative xmlns:adec="http://schemas.microsoft.com/office/drawing/2017/decorative" val="1"/>
                </a:ext>
              </a:extLst>
            </p:cNvPr>
            <p:cNvSpPr/>
            <p:nvPr/>
          </p:nvSpPr>
          <p:spPr bwMode="auto">
            <a:xfrm>
              <a:off x="582978" y="3198514"/>
              <a:ext cx="3365741" cy="31619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kumimoji="0" lang="de-DE" sz="2000" b="0" i="0" u="none" strike="noStrike" kern="0" cap="none" spc="0" normalizeH="0" baseline="0" noProof="0">
                  <a:ln>
                    <a:noFill/>
                  </a:ln>
                  <a:solidFill>
                    <a:srgbClr val="FFFFFF"/>
                  </a:solidFill>
                  <a:effectLst/>
                  <a:uLnTx/>
                  <a:uFillTx/>
                  <a:latin typeface="Segoe UI Semibold"/>
                  <a:ea typeface="+mn-ea"/>
                  <a:cs typeface="+mn-cs"/>
                </a:rPr>
                <a:t>Sharing Content</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sz="1400" kern="0">
                  <a:solidFill>
                    <a:srgbClr val="FFFFFF"/>
                  </a:solidFill>
                </a:rPr>
                <a:t>Share and manage content, knowledge, and applications with SharePoint </a:t>
              </a:r>
            </a:p>
            <a:p>
              <a:pPr marL="0" marR="0" lvl="0" indent="0" algn="l" defTabSz="932472" rtl="0" eaLnBrk="1" fontAlgn="base" latinLnBrk="0" hangingPunct="1">
                <a:lnSpc>
                  <a:spcPct val="100000"/>
                </a:lnSpc>
                <a:spcBef>
                  <a:spcPct val="0"/>
                </a:spcBef>
                <a:spcAft>
                  <a:spcPts val="1200"/>
                </a:spcAft>
                <a:buClr>
                  <a:srgbClr val="0078D4"/>
                </a:buClr>
                <a:buSzTx/>
                <a:buFontTx/>
                <a:buNone/>
                <a:tabLst/>
                <a:defRPr/>
              </a:pPr>
              <a:r>
                <a:rPr lang="en-US" sz="1400" kern="0">
                  <a:solidFill>
                    <a:srgbClr val="FFFFFF"/>
                  </a:solidFill>
                </a:rPr>
                <a:t>Empower teamwork, quickly find information, and seamlessly collaborate across the organization</a:t>
              </a:r>
              <a:endParaRPr lang="de-DE" sz="1400" kern="0">
                <a:solidFill>
                  <a:srgbClr val="FFFFFF"/>
                </a:solidFill>
              </a:endParaRPr>
            </a:p>
          </p:txBody>
        </p:sp>
        <p:pic>
          <p:nvPicPr>
            <p:cNvPr id="6" name="Grafik 5">
              <a:extLst>
                <a:ext uri="{FF2B5EF4-FFF2-40B4-BE49-F238E27FC236}">
                  <a16:creationId xmlns:a16="http://schemas.microsoft.com/office/drawing/2014/main" id="{05975082-9963-4B3F-9E47-CEFC5F4246D0}"/>
                </a:ext>
              </a:extLst>
            </p:cNvPr>
            <p:cNvPicPr>
              <a:picLocks noChangeAspect="1"/>
            </p:cNvPicPr>
            <p:nvPr/>
          </p:nvPicPr>
          <p:blipFill rotWithShape="1">
            <a:blip r:embed="rId5"/>
            <a:srcRect t="9487"/>
            <a:stretch/>
          </p:blipFill>
          <p:spPr>
            <a:xfrm>
              <a:off x="582978" y="1399626"/>
              <a:ext cx="3365739" cy="1798888"/>
            </a:xfrm>
            <a:prstGeom prst="rect">
              <a:avLst/>
            </a:prstGeom>
          </p:spPr>
        </p:pic>
      </p:grpSp>
    </p:spTree>
    <p:extLst>
      <p:ext uri="{BB962C8B-B14F-4D97-AF65-F5344CB8AC3E}">
        <p14:creationId xmlns:p14="http://schemas.microsoft.com/office/powerpoint/2010/main" val="143506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3.33333E-6 L 2.70833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4.44444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3.7037E-6 L -2.08333E-7 0.01899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3893567"/>
            <a:chOff x="585216" y="1649945"/>
            <a:chExt cx="7096841" cy="3893567"/>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Questions?</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340400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mj-lt"/>
                  <a:sym typeface="Wingdings" panose="05000000000000000000" pitchFamily="2" charset="2"/>
                </a:rPr>
                <a:t>Q: </a:t>
              </a:r>
              <a:r>
                <a:rPr lang="en-GB" sz="1400" i="1">
                  <a:latin typeface="+mj-lt"/>
                  <a:sym typeface="Wingdings" panose="05000000000000000000" pitchFamily="2" charset="2"/>
                </a:rPr>
                <a:t>“A lot is changing in the market right now. I’m not sure we can afford to start using a new tool.”</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Segoe UI"/>
                  <a:sym typeface="Wingdings" panose="05000000000000000000" pitchFamily="2" charset="2"/>
                </a:rPr>
                <a:t>A: The changing market landscape has forced many businesses to find solutions that enable them to stay productive while working remotely so there is no better time to find a tool that can help you operate efficiently and securely.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Segoe UI"/>
                  <a:sym typeface="Wingdings" panose="05000000000000000000" pitchFamily="2" charset="2"/>
                </a:rPr>
                <a:t>There are many good productivity tools available, but Microsoft 365 offers an integrated solution with the productivity solutions customers need – and the price is potentially lower than the collection of comparable products from other vendors.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endParaRPr lang="en-GB" sz="1400">
                <a:latin typeface="Segoe UI"/>
                <a:sym typeface="Wingdings" panose="05000000000000000000" pitchFamily="2" charset="2"/>
              </a:endParaRP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mj-lt"/>
                  <a:sym typeface="Wingdings" panose="05000000000000000000" pitchFamily="2" charset="2"/>
                </a:rPr>
                <a:t>Q: </a:t>
              </a:r>
              <a:r>
                <a:rPr lang="en-GB" sz="1400" i="1">
                  <a:latin typeface="+mj-lt"/>
                  <a:sym typeface="Wingdings" panose="05000000000000000000" pitchFamily="2" charset="2"/>
                </a:rPr>
                <a:t>“I’m concerned about the subscription-based price compared to the one-time expense I’m used to. I’m not sure I want a monthly subscription or an annual contract</a:t>
              </a:r>
              <a:r>
                <a:rPr lang="en-US" sz="1400" i="1">
                  <a:latin typeface="+mj-lt"/>
                  <a:sym typeface="Wingdings" panose="05000000000000000000" pitchFamily="2" charset="2"/>
                </a:rPr>
                <a:t>.”</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GB" sz="1400">
                  <a:latin typeface="Segoe UI"/>
                  <a:sym typeface="Wingdings" panose="05000000000000000000" pitchFamily="2" charset="2"/>
                </a:rPr>
                <a:t>A: Microsoft 365 plans are less expensive and easier to manage than a comparable collection of third-party solutions from other vendors, as any Microsoft 365 plan provides an all-in-one solution for collaboration, communication, and security.</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sym typeface="Wingdings" panose="05000000000000000000" pitchFamily="2" charset="2"/>
                </a:rPr>
                <a:t>In fact, our subscriptions start at $5/user/month (with an annual commitment) with Microsoft 365 Business Basic.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rPr>
                <a:t>You also get more value from subscription-based cloud services than you do from locally installed software: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rPr>
                <a:t>• Regular updates with the latest capabilities. </a:t>
              </a:r>
            </a:p>
            <a:p>
              <a:pPr marL="0" marR="0" lvl="0" indent="0" algn="l" defTabSz="932742" rtl="0" eaLnBrk="1" fontAlgn="base" latinLnBrk="0" hangingPunct="1">
                <a:lnSpc>
                  <a:spcPct val="100000"/>
                </a:lnSpc>
                <a:spcBef>
                  <a:spcPct val="20000"/>
                </a:spcBef>
                <a:spcAft>
                  <a:spcPts val="0"/>
                </a:spcAft>
                <a:buClr>
                  <a:srgbClr val="0078D4"/>
                </a:buClr>
                <a:buSzPct val="100000"/>
                <a:buNone/>
                <a:tabLst/>
                <a:defRPr/>
              </a:pPr>
              <a:r>
                <a:rPr lang="en-US" sz="1400">
                  <a:latin typeface="Segoe UI"/>
                </a:rPr>
                <a:t>• Billing options both monthly or annually; the subscription fee doesn’t require access to credit.</a:t>
              </a:r>
              <a:endParaRPr lang="en-GB" sz="1400">
                <a:latin typeface="Segoe UI"/>
                <a:sym typeface="Wingdings" panose="05000000000000000000" pitchFamily="2" charset="2"/>
              </a:endParaRP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30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2.59259E-6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Office 365 E1</a:t>
            </a:r>
            <a:br>
              <a:rPr lang="en-GB" sz="4000">
                <a:latin typeface="+mn-lt"/>
              </a:rPr>
            </a:br>
            <a:br>
              <a:rPr lang="en-GB" sz="4000">
                <a:latin typeface="+mn-lt"/>
              </a:rPr>
            </a:br>
            <a:br>
              <a:rPr lang="en-GB" sz="4000"/>
            </a:br>
            <a:r>
              <a:rPr lang="en-GB" sz="4000">
                <a:latin typeface="+mn-lt"/>
              </a:rPr>
              <a:t>to </a:t>
            </a:r>
            <a:r>
              <a:rPr lang="en-GB" sz="4000">
                <a:solidFill>
                  <a:schemeClr val="accent1"/>
                </a:solidFill>
              </a:rPr>
              <a:t>Office 365 E3</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0"/>
            <a:ext cx="9401560" cy="371159"/>
          </a:xfrm>
        </p:spPr>
        <p:txBody>
          <a:bodyPr/>
          <a:lstStyle/>
          <a:p>
            <a:r>
              <a:rPr lang="en-GB" sz="1800" dirty="0"/>
              <a:t>Scenario 3</a:t>
            </a:r>
          </a:p>
        </p:txBody>
      </p:sp>
      <p:grpSp>
        <p:nvGrpSpPr>
          <p:cNvPr id="29" name="Group 28">
            <a:extLst>
              <a:ext uri="{FF2B5EF4-FFF2-40B4-BE49-F238E27FC236}">
                <a16:creationId xmlns:a16="http://schemas.microsoft.com/office/drawing/2014/main" id="{7BD4A592-F7C5-4993-A7C3-A16228D586F1}"/>
              </a:ext>
            </a:extLst>
          </p:cNvPr>
          <p:cNvGrpSpPr/>
          <p:nvPr/>
        </p:nvGrpSpPr>
        <p:grpSpPr>
          <a:xfrm>
            <a:off x="8824686" y="-20712"/>
            <a:ext cx="3380745" cy="3921664"/>
            <a:chOff x="8824686" y="-20712"/>
            <a:chExt cx="3380745" cy="3921664"/>
          </a:xfrm>
        </p:grpSpPr>
        <p:sp>
          <p:nvSpPr>
            <p:cNvPr id="31" name="Isosceles Triangle 30">
              <a:extLst>
                <a:ext uri="{FF2B5EF4-FFF2-40B4-BE49-F238E27FC236}">
                  <a16:creationId xmlns:a16="http://schemas.microsoft.com/office/drawing/2014/main" id="{EA4FC986-3F83-48B6-BF87-1CF9745E6F8D}"/>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33" name="Isosceles Triangle 32">
              <a:extLst>
                <a:ext uri="{FF2B5EF4-FFF2-40B4-BE49-F238E27FC236}">
                  <a16:creationId xmlns:a16="http://schemas.microsoft.com/office/drawing/2014/main" id="{7A93DD2C-92F1-4128-BECF-306E2B006703}"/>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01" name="Picture 25" descr="A picture containing clock&#10;&#10;Description automatically generated">
            <a:extLst>
              <a:ext uri="{FF2B5EF4-FFF2-40B4-BE49-F238E27FC236}">
                <a16:creationId xmlns:a16="http://schemas.microsoft.com/office/drawing/2014/main" id="{5F4826E1-39DF-40C2-9944-D30F3F111638}"/>
              </a:ext>
            </a:extLst>
          </p:cNvPr>
          <p:cNvPicPr>
            <a:picLocks noChangeAspect="1"/>
          </p:cNvPicPr>
          <p:nvPr/>
        </p:nvPicPr>
        <p:blipFill>
          <a:blip r:embed="rId2"/>
          <a:stretch>
            <a:fillRect/>
          </a:stretch>
        </p:blipFill>
        <p:spPr>
          <a:xfrm>
            <a:off x="296422" y="4660158"/>
            <a:ext cx="677664" cy="677664"/>
          </a:xfrm>
          <a:prstGeom prst="rect">
            <a:avLst/>
          </a:prstGeom>
          <a:ln>
            <a:noFill/>
            <a:prstDash val="dash"/>
          </a:ln>
        </p:spPr>
      </p:pic>
      <p:pic>
        <p:nvPicPr>
          <p:cNvPr id="102" name="Picture 26" descr="A picture containing clock&#10;&#10;Description automatically generated">
            <a:extLst>
              <a:ext uri="{FF2B5EF4-FFF2-40B4-BE49-F238E27FC236}">
                <a16:creationId xmlns:a16="http://schemas.microsoft.com/office/drawing/2014/main" id="{22FFE7FA-4B10-4389-88D6-963C83E4DC9C}"/>
              </a:ext>
            </a:extLst>
          </p:cNvPr>
          <p:cNvPicPr>
            <a:picLocks noChangeAspect="1"/>
          </p:cNvPicPr>
          <p:nvPr/>
        </p:nvPicPr>
        <p:blipFill>
          <a:blip r:embed="rId3"/>
          <a:stretch>
            <a:fillRect/>
          </a:stretch>
        </p:blipFill>
        <p:spPr>
          <a:xfrm>
            <a:off x="5632255" y="4670206"/>
            <a:ext cx="677664" cy="677664"/>
          </a:xfrm>
          <a:prstGeom prst="rect">
            <a:avLst/>
          </a:prstGeom>
        </p:spPr>
      </p:pic>
      <p:pic>
        <p:nvPicPr>
          <p:cNvPr id="103" name="Picture 27" descr="A picture containing drawing&#10;&#10;Description automatically generated">
            <a:extLst>
              <a:ext uri="{FF2B5EF4-FFF2-40B4-BE49-F238E27FC236}">
                <a16:creationId xmlns:a16="http://schemas.microsoft.com/office/drawing/2014/main" id="{C86E320C-085E-4C7A-8C23-B56A99DB0C1A}"/>
              </a:ext>
            </a:extLst>
          </p:cNvPr>
          <p:cNvPicPr>
            <a:picLocks noChangeAspect="1"/>
          </p:cNvPicPr>
          <p:nvPr/>
        </p:nvPicPr>
        <p:blipFill>
          <a:blip r:embed="rId4"/>
          <a:stretch>
            <a:fillRect/>
          </a:stretch>
        </p:blipFill>
        <p:spPr>
          <a:xfrm>
            <a:off x="7309308" y="4670125"/>
            <a:ext cx="677664" cy="677664"/>
          </a:xfrm>
          <a:prstGeom prst="rect">
            <a:avLst/>
          </a:prstGeom>
        </p:spPr>
      </p:pic>
      <p:pic>
        <p:nvPicPr>
          <p:cNvPr id="104" name="Picture 28" descr="A picture containing clock&#10;&#10;Description automatically generated">
            <a:extLst>
              <a:ext uri="{FF2B5EF4-FFF2-40B4-BE49-F238E27FC236}">
                <a16:creationId xmlns:a16="http://schemas.microsoft.com/office/drawing/2014/main" id="{4207251A-9695-4C20-B069-C4D69B1B3473}"/>
              </a:ext>
            </a:extLst>
          </p:cNvPr>
          <p:cNvPicPr>
            <a:picLocks noChangeAspect="1"/>
          </p:cNvPicPr>
          <p:nvPr/>
        </p:nvPicPr>
        <p:blipFill>
          <a:blip r:embed="rId5"/>
          <a:stretch>
            <a:fillRect/>
          </a:stretch>
        </p:blipFill>
        <p:spPr>
          <a:xfrm>
            <a:off x="855439" y="4660158"/>
            <a:ext cx="677664" cy="677664"/>
          </a:xfrm>
          <a:prstGeom prst="rect">
            <a:avLst/>
          </a:prstGeom>
        </p:spPr>
      </p:pic>
      <p:pic>
        <p:nvPicPr>
          <p:cNvPr id="105" name="Picture 30" descr="A close up of a logo&#10;&#10;Description automatically generated">
            <a:extLst>
              <a:ext uri="{FF2B5EF4-FFF2-40B4-BE49-F238E27FC236}">
                <a16:creationId xmlns:a16="http://schemas.microsoft.com/office/drawing/2014/main" id="{51093647-51F1-4DD4-8C55-90422807774B}"/>
              </a:ext>
            </a:extLst>
          </p:cNvPr>
          <p:cNvPicPr>
            <a:picLocks noChangeAspect="1"/>
          </p:cNvPicPr>
          <p:nvPr/>
        </p:nvPicPr>
        <p:blipFill>
          <a:blip r:embed="rId6"/>
          <a:stretch>
            <a:fillRect/>
          </a:stretch>
        </p:blipFill>
        <p:spPr>
          <a:xfrm>
            <a:off x="3866302" y="4670206"/>
            <a:ext cx="677664" cy="677664"/>
          </a:xfrm>
          <a:prstGeom prst="rect">
            <a:avLst/>
          </a:prstGeom>
        </p:spPr>
      </p:pic>
      <p:pic>
        <p:nvPicPr>
          <p:cNvPr id="106" name="Picture 32" descr="A close up of a logo&#10;&#10;Description automatically generated">
            <a:extLst>
              <a:ext uri="{FF2B5EF4-FFF2-40B4-BE49-F238E27FC236}">
                <a16:creationId xmlns:a16="http://schemas.microsoft.com/office/drawing/2014/main" id="{E19D3866-8CE9-4E5F-96C7-3E571C42772A}"/>
              </a:ext>
            </a:extLst>
          </p:cNvPr>
          <p:cNvPicPr>
            <a:picLocks noChangeAspect="1"/>
          </p:cNvPicPr>
          <p:nvPr/>
        </p:nvPicPr>
        <p:blipFill>
          <a:blip r:embed="rId7"/>
          <a:stretch>
            <a:fillRect/>
          </a:stretch>
        </p:blipFill>
        <p:spPr>
          <a:xfrm>
            <a:off x="4514220" y="4670206"/>
            <a:ext cx="677664" cy="677664"/>
          </a:xfrm>
          <a:prstGeom prst="rect">
            <a:avLst/>
          </a:prstGeom>
        </p:spPr>
      </p:pic>
      <p:pic>
        <p:nvPicPr>
          <p:cNvPr id="107" name="Picture 33" descr="A close up of a logo&#10;&#10;Description automatically generated">
            <a:extLst>
              <a:ext uri="{FF2B5EF4-FFF2-40B4-BE49-F238E27FC236}">
                <a16:creationId xmlns:a16="http://schemas.microsoft.com/office/drawing/2014/main" id="{5CA8EF52-4BE5-489E-BEC7-9EB9781C72BE}"/>
              </a:ext>
            </a:extLst>
          </p:cNvPr>
          <p:cNvPicPr>
            <a:picLocks noChangeAspect="1"/>
          </p:cNvPicPr>
          <p:nvPr/>
        </p:nvPicPr>
        <p:blipFill>
          <a:blip r:embed="rId8"/>
          <a:stretch>
            <a:fillRect/>
          </a:stretch>
        </p:blipFill>
        <p:spPr>
          <a:xfrm>
            <a:off x="6191273" y="4670206"/>
            <a:ext cx="677664" cy="677664"/>
          </a:xfrm>
          <a:prstGeom prst="rect">
            <a:avLst/>
          </a:prstGeom>
        </p:spPr>
      </p:pic>
      <p:pic>
        <p:nvPicPr>
          <p:cNvPr id="108" name="Picture 34" descr="A picture containing clock&#10;&#10;Description automatically generated">
            <a:extLst>
              <a:ext uri="{FF2B5EF4-FFF2-40B4-BE49-F238E27FC236}">
                <a16:creationId xmlns:a16="http://schemas.microsoft.com/office/drawing/2014/main" id="{23ADE1E7-D811-4DE0-87E2-E2C72162EC86}"/>
              </a:ext>
            </a:extLst>
          </p:cNvPr>
          <p:cNvPicPr>
            <a:picLocks noChangeAspect="1"/>
          </p:cNvPicPr>
          <p:nvPr/>
        </p:nvPicPr>
        <p:blipFill>
          <a:blip r:embed="rId9"/>
          <a:stretch>
            <a:fillRect/>
          </a:stretch>
        </p:blipFill>
        <p:spPr>
          <a:xfrm>
            <a:off x="6750290" y="4670206"/>
            <a:ext cx="677664" cy="677664"/>
          </a:xfrm>
          <a:prstGeom prst="rect">
            <a:avLst/>
          </a:prstGeom>
        </p:spPr>
      </p:pic>
      <p:pic>
        <p:nvPicPr>
          <p:cNvPr id="109" name="Picture 35" descr="A close up of a logo&#10;&#10;Description automatically generated">
            <a:extLst>
              <a:ext uri="{FF2B5EF4-FFF2-40B4-BE49-F238E27FC236}">
                <a16:creationId xmlns:a16="http://schemas.microsoft.com/office/drawing/2014/main" id="{A0FC9106-9AEB-4A14-9ADF-3375233777A1}"/>
              </a:ext>
            </a:extLst>
          </p:cNvPr>
          <p:cNvPicPr>
            <a:picLocks noChangeAspect="1"/>
          </p:cNvPicPr>
          <p:nvPr/>
        </p:nvPicPr>
        <p:blipFill>
          <a:blip r:embed="rId10"/>
          <a:stretch>
            <a:fillRect/>
          </a:stretch>
        </p:blipFill>
        <p:spPr>
          <a:xfrm>
            <a:off x="1414457" y="4660158"/>
            <a:ext cx="677664" cy="677664"/>
          </a:xfrm>
          <a:prstGeom prst="rect">
            <a:avLst/>
          </a:prstGeom>
        </p:spPr>
      </p:pic>
      <p:pic>
        <p:nvPicPr>
          <p:cNvPr id="110" name="Picture 36" descr="A picture containing clock&#10;&#10;Description automatically generated">
            <a:extLst>
              <a:ext uri="{FF2B5EF4-FFF2-40B4-BE49-F238E27FC236}">
                <a16:creationId xmlns:a16="http://schemas.microsoft.com/office/drawing/2014/main" id="{B68AEEC8-FE1D-40AE-BBEE-75AD4BA3F11C}"/>
              </a:ext>
            </a:extLst>
          </p:cNvPr>
          <p:cNvPicPr>
            <a:picLocks noChangeAspect="1"/>
          </p:cNvPicPr>
          <p:nvPr/>
        </p:nvPicPr>
        <p:blipFill>
          <a:blip r:embed="rId11"/>
          <a:stretch>
            <a:fillRect/>
          </a:stretch>
        </p:blipFill>
        <p:spPr>
          <a:xfrm>
            <a:off x="5073237" y="4670206"/>
            <a:ext cx="677664" cy="677664"/>
          </a:xfrm>
          <a:prstGeom prst="rect">
            <a:avLst/>
          </a:prstGeom>
        </p:spPr>
      </p:pic>
      <p:sp>
        <p:nvSpPr>
          <p:cNvPr id="111" name="TextBox 37">
            <a:extLst>
              <a:ext uri="{FF2B5EF4-FFF2-40B4-BE49-F238E27FC236}">
                <a16:creationId xmlns:a16="http://schemas.microsoft.com/office/drawing/2014/main" id="{06EB62A5-46C4-4549-A35C-8878ED360EB4}"/>
              </a:ext>
            </a:extLst>
          </p:cNvPr>
          <p:cNvSpPr txBox="1"/>
          <p:nvPr/>
        </p:nvSpPr>
        <p:spPr>
          <a:xfrm>
            <a:off x="380490"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12" name="TextBox 38">
            <a:extLst>
              <a:ext uri="{FF2B5EF4-FFF2-40B4-BE49-F238E27FC236}">
                <a16:creationId xmlns:a16="http://schemas.microsoft.com/office/drawing/2014/main" id="{D8887FF9-A4E5-4F38-8587-FB58709DB768}"/>
              </a:ext>
            </a:extLst>
          </p:cNvPr>
          <p:cNvSpPr txBox="1"/>
          <p:nvPr/>
        </p:nvSpPr>
        <p:spPr>
          <a:xfrm>
            <a:off x="923034"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13" name="TextBox 39">
            <a:extLst>
              <a:ext uri="{FF2B5EF4-FFF2-40B4-BE49-F238E27FC236}">
                <a16:creationId xmlns:a16="http://schemas.microsoft.com/office/drawing/2014/main" id="{898E4D7B-F2C9-47F7-89B0-E225E50026E0}"/>
              </a:ext>
            </a:extLst>
          </p:cNvPr>
          <p:cNvSpPr txBox="1"/>
          <p:nvPr/>
        </p:nvSpPr>
        <p:spPr>
          <a:xfrm>
            <a:off x="1482074" y="522603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14" name="TextBox 40">
            <a:extLst>
              <a:ext uri="{FF2B5EF4-FFF2-40B4-BE49-F238E27FC236}">
                <a16:creationId xmlns:a16="http://schemas.microsoft.com/office/drawing/2014/main" id="{B6FC4F9F-713D-4F4D-B329-3A73F80BE6B4}"/>
              </a:ext>
            </a:extLst>
          </p:cNvPr>
          <p:cNvSpPr txBox="1"/>
          <p:nvPr/>
        </p:nvSpPr>
        <p:spPr>
          <a:xfrm>
            <a:off x="393394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115" name="TextBox 41">
            <a:extLst>
              <a:ext uri="{FF2B5EF4-FFF2-40B4-BE49-F238E27FC236}">
                <a16:creationId xmlns:a16="http://schemas.microsoft.com/office/drawing/2014/main" id="{0BA8F97B-AAA3-4E3F-A523-377F20C5442F}"/>
              </a:ext>
            </a:extLst>
          </p:cNvPr>
          <p:cNvSpPr txBox="1"/>
          <p:nvPr/>
        </p:nvSpPr>
        <p:spPr>
          <a:xfrm>
            <a:off x="458188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16" name="TextBox 42">
            <a:extLst>
              <a:ext uri="{FF2B5EF4-FFF2-40B4-BE49-F238E27FC236}">
                <a16:creationId xmlns:a16="http://schemas.microsoft.com/office/drawing/2014/main" id="{6FB55CC7-0F92-4EB2-A07B-CE754A4CD782}"/>
              </a:ext>
            </a:extLst>
          </p:cNvPr>
          <p:cNvSpPr txBox="1"/>
          <p:nvPr/>
        </p:nvSpPr>
        <p:spPr>
          <a:xfrm>
            <a:off x="514092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17" name="TextBox 43">
            <a:extLst>
              <a:ext uri="{FF2B5EF4-FFF2-40B4-BE49-F238E27FC236}">
                <a16:creationId xmlns:a16="http://schemas.microsoft.com/office/drawing/2014/main" id="{75596E32-D7E0-4330-9282-63FB99E4F92D}"/>
              </a:ext>
            </a:extLst>
          </p:cNvPr>
          <p:cNvSpPr txBox="1"/>
          <p:nvPr/>
        </p:nvSpPr>
        <p:spPr>
          <a:xfrm>
            <a:off x="569996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18" name="TextBox 44">
            <a:extLst>
              <a:ext uri="{FF2B5EF4-FFF2-40B4-BE49-F238E27FC236}">
                <a16:creationId xmlns:a16="http://schemas.microsoft.com/office/drawing/2014/main" id="{6278F900-B971-4472-8526-81244D578640}"/>
              </a:ext>
            </a:extLst>
          </p:cNvPr>
          <p:cNvSpPr txBox="1"/>
          <p:nvPr/>
        </p:nvSpPr>
        <p:spPr>
          <a:xfrm>
            <a:off x="6228271" y="5236081"/>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119" name="TextBox 45">
            <a:extLst>
              <a:ext uri="{FF2B5EF4-FFF2-40B4-BE49-F238E27FC236}">
                <a16:creationId xmlns:a16="http://schemas.microsoft.com/office/drawing/2014/main" id="{B9340E3D-1847-4613-AD65-22ADAE04B65D}"/>
              </a:ext>
            </a:extLst>
          </p:cNvPr>
          <p:cNvSpPr txBox="1"/>
          <p:nvPr/>
        </p:nvSpPr>
        <p:spPr>
          <a:xfrm>
            <a:off x="681804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20" name="TextBox 46">
            <a:extLst>
              <a:ext uri="{FF2B5EF4-FFF2-40B4-BE49-F238E27FC236}">
                <a16:creationId xmlns:a16="http://schemas.microsoft.com/office/drawing/2014/main" id="{A89ADB4D-D145-4903-8E3A-124AD8E14BF3}"/>
              </a:ext>
            </a:extLst>
          </p:cNvPr>
          <p:cNvSpPr txBox="1"/>
          <p:nvPr/>
        </p:nvSpPr>
        <p:spPr>
          <a:xfrm>
            <a:off x="7377083" y="523608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121" name="Picture 12" descr="See the source image">
            <a:extLst>
              <a:ext uri="{FF2B5EF4-FFF2-40B4-BE49-F238E27FC236}">
                <a16:creationId xmlns:a16="http://schemas.microsoft.com/office/drawing/2014/main" id="{D7BB5697-EC41-4528-BFA1-0119B929B3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8006" y="4843948"/>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48">
            <a:extLst>
              <a:ext uri="{FF2B5EF4-FFF2-40B4-BE49-F238E27FC236}">
                <a16:creationId xmlns:a16="http://schemas.microsoft.com/office/drawing/2014/main" id="{DFDD6986-78BE-40CB-B171-42E31ADCF3B9}"/>
              </a:ext>
            </a:extLst>
          </p:cNvPr>
          <p:cNvSpPr txBox="1"/>
          <p:nvPr/>
        </p:nvSpPr>
        <p:spPr>
          <a:xfrm>
            <a:off x="2105517" y="5179522"/>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123" name="Picture 8" descr="See the source image">
            <a:extLst>
              <a:ext uri="{FF2B5EF4-FFF2-40B4-BE49-F238E27FC236}">
                <a16:creationId xmlns:a16="http://schemas.microsoft.com/office/drawing/2014/main" id="{10B3D04A-2CD4-4D83-81BB-9DE90E0D8C3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250" r="27713"/>
          <a:stretch/>
        </p:blipFill>
        <p:spPr bwMode="auto">
          <a:xfrm>
            <a:off x="2712421" y="4812224"/>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4">
            <a:extLst>
              <a:ext uri="{FF2B5EF4-FFF2-40B4-BE49-F238E27FC236}">
                <a16:creationId xmlns:a16="http://schemas.microsoft.com/office/drawing/2014/main" id="{235E31FE-7274-4258-9CC4-EB5A17327605}"/>
              </a:ext>
            </a:extLst>
          </p:cNvPr>
          <p:cNvSpPr txBox="1"/>
          <p:nvPr/>
        </p:nvSpPr>
        <p:spPr>
          <a:xfrm>
            <a:off x="2563467" y="5221933"/>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125" name="Group 55">
            <a:extLst>
              <a:ext uri="{FF2B5EF4-FFF2-40B4-BE49-F238E27FC236}">
                <a16:creationId xmlns:a16="http://schemas.microsoft.com/office/drawing/2014/main" id="{B6F65934-3E42-49B6-BA74-771789A3A3FB}"/>
              </a:ext>
            </a:extLst>
          </p:cNvPr>
          <p:cNvGrpSpPr/>
          <p:nvPr/>
        </p:nvGrpSpPr>
        <p:grpSpPr>
          <a:xfrm>
            <a:off x="3303271" y="4804116"/>
            <a:ext cx="419329" cy="413798"/>
            <a:chOff x="6476801" y="488780"/>
            <a:chExt cx="963217" cy="950515"/>
          </a:xfrm>
        </p:grpSpPr>
        <p:pic>
          <p:nvPicPr>
            <p:cNvPr id="126" name="Picture 56">
              <a:extLst>
                <a:ext uri="{FF2B5EF4-FFF2-40B4-BE49-F238E27FC236}">
                  <a16:creationId xmlns:a16="http://schemas.microsoft.com/office/drawing/2014/main" id="{24FAA933-4D78-4F18-B5E6-00394DE798D3}"/>
                </a:ext>
              </a:extLst>
            </p:cNvPr>
            <p:cNvPicPr>
              <a:picLocks noChangeAspect="1"/>
            </p:cNvPicPr>
            <p:nvPr/>
          </p:nvPicPr>
          <p:blipFill rotWithShape="1">
            <a:blip r:embed="rId14"/>
            <a:srcRect l="60866" r="30240"/>
            <a:stretch/>
          </p:blipFill>
          <p:spPr>
            <a:xfrm>
              <a:off x="6476801" y="488780"/>
              <a:ext cx="725503" cy="604547"/>
            </a:xfrm>
            <a:prstGeom prst="rect">
              <a:avLst/>
            </a:prstGeom>
          </p:spPr>
        </p:pic>
        <p:pic>
          <p:nvPicPr>
            <p:cNvPr id="127" name="Picture 57">
              <a:extLst>
                <a:ext uri="{FF2B5EF4-FFF2-40B4-BE49-F238E27FC236}">
                  <a16:creationId xmlns:a16="http://schemas.microsoft.com/office/drawing/2014/main" id="{65FAEDA1-3B3A-4196-9076-4DEDEDB68F03}"/>
                </a:ext>
              </a:extLst>
            </p:cNvPr>
            <p:cNvPicPr>
              <a:picLocks noChangeAspect="1"/>
            </p:cNvPicPr>
            <p:nvPr/>
          </p:nvPicPr>
          <p:blipFill rotWithShape="1">
            <a:blip r:embed="rId14"/>
            <a:srcRect l="-102" r="92030"/>
            <a:stretch/>
          </p:blipFill>
          <p:spPr>
            <a:xfrm>
              <a:off x="6812406" y="863128"/>
              <a:ext cx="627612" cy="576167"/>
            </a:xfrm>
            <a:prstGeom prst="diamond">
              <a:avLst/>
            </a:prstGeom>
          </p:spPr>
        </p:pic>
      </p:grpSp>
      <p:sp>
        <p:nvSpPr>
          <p:cNvPr id="128" name="TextBox 58">
            <a:extLst>
              <a:ext uri="{FF2B5EF4-FFF2-40B4-BE49-F238E27FC236}">
                <a16:creationId xmlns:a16="http://schemas.microsoft.com/office/drawing/2014/main" id="{402598EE-119D-48A6-BED5-C7D8B820B01B}"/>
              </a:ext>
            </a:extLst>
          </p:cNvPr>
          <p:cNvSpPr txBox="1"/>
          <p:nvPr/>
        </p:nvSpPr>
        <p:spPr>
          <a:xfrm>
            <a:off x="3104019" y="5223855"/>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29" name="Picture 17" descr="Logo&#10;&#10;Description automatically generated">
            <a:extLst>
              <a:ext uri="{FF2B5EF4-FFF2-40B4-BE49-F238E27FC236}">
                <a16:creationId xmlns:a16="http://schemas.microsoft.com/office/drawing/2014/main" id="{5C056020-DD89-40D1-989B-B5EA77AE3D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63359" y="4789611"/>
            <a:ext cx="493169" cy="493169"/>
          </a:xfrm>
          <a:prstGeom prst="rect">
            <a:avLst/>
          </a:prstGeom>
        </p:spPr>
      </p:pic>
      <p:sp>
        <p:nvSpPr>
          <p:cNvPr id="131" name="TextBox 19">
            <a:extLst>
              <a:ext uri="{FF2B5EF4-FFF2-40B4-BE49-F238E27FC236}">
                <a16:creationId xmlns:a16="http://schemas.microsoft.com/office/drawing/2014/main" id="{E37AACCC-F70B-4F10-8498-75F7768A5C0F}"/>
              </a:ext>
            </a:extLst>
          </p:cNvPr>
          <p:cNvSpPr txBox="1"/>
          <p:nvPr/>
        </p:nvSpPr>
        <p:spPr>
          <a:xfrm>
            <a:off x="7868325" y="5242709"/>
            <a:ext cx="675149" cy="108619"/>
          </a:xfrm>
          <a:prstGeom prst="rect">
            <a:avLst/>
          </a:prstGeom>
          <a:noFill/>
        </p:spPr>
        <p:txBody>
          <a:bodyPr wrap="square" lIns="0" tIns="0" rIns="0" bIns="0" rtlCol="0">
            <a:spAutoFit/>
          </a:bodyPr>
          <a:lstStyle>
            <a:defPPr>
              <a:defRPr lang="en-US"/>
            </a:defPPr>
            <a:lvl1pPr marR="0" lvl="0" indent="0" algn="ctr" defTabSz="914314" fontAlgn="auto">
              <a:lnSpc>
                <a:spcPct val="90000"/>
              </a:lnSpc>
              <a:spcBef>
                <a:spcPts val="0"/>
              </a:spcBef>
              <a:spcAft>
                <a:spcPts val="588"/>
              </a:spcAft>
              <a:buClrTx/>
              <a:buSzTx/>
              <a:buFontTx/>
              <a:buNone/>
              <a:tabLst/>
              <a:defRPr kumimoji="0" sz="784" b="0" i="0" u="none" strike="noStrike" cap="none" spc="0" normalizeH="0" baseline="0">
                <a:ln>
                  <a:noFill/>
                </a:ln>
                <a:solidFill>
                  <a:srgbClr val="282828"/>
                </a:solidFill>
                <a:effectLst/>
                <a:uLnTx/>
                <a:uFillTx/>
                <a:latin typeface="Segoe UI"/>
              </a:defRPr>
            </a:lvl1pPr>
          </a:lstStyle>
          <a:p>
            <a:r>
              <a:rPr lang="en-US"/>
              <a:t>Bookings</a:t>
            </a:r>
          </a:p>
        </p:txBody>
      </p:sp>
      <p:pic>
        <p:nvPicPr>
          <p:cNvPr id="132" name="Picture 5" descr="A picture containing clock&#10;&#10;Description automatically generated">
            <a:extLst>
              <a:ext uri="{FF2B5EF4-FFF2-40B4-BE49-F238E27FC236}">
                <a16:creationId xmlns:a16="http://schemas.microsoft.com/office/drawing/2014/main" id="{5AC4E826-0C4F-4C4A-9597-BE9BB26A6F88}"/>
              </a:ext>
            </a:extLst>
          </p:cNvPr>
          <p:cNvPicPr>
            <a:picLocks noChangeAspect="1"/>
          </p:cNvPicPr>
          <p:nvPr/>
        </p:nvPicPr>
        <p:blipFill>
          <a:blip r:embed="rId2"/>
          <a:stretch>
            <a:fillRect/>
          </a:stretch>
        </p:blipFill>
        <p:spPr>
          <a:xfrm>
            <a:off x="300822" y="2980961"/>
            <a:ext cx="677664" cy="677664"/>
          </a:xfrm>
          <a:prstGeom prst="rect">
            <a:avLst/>
          </a:prstGeom>
          <a:ln>
            <a:noFill/>
            <a:prstDash val="dash"/>
          </a:ln>
        </p:spPr>
      </p:pic>
      <p:pic>
        <p:nvPicPr>
          <p:cNvPr id="133" name="Picture 6" descr="A picture containing clock&#10;&#10;Description automatically generated">
            <a:extLst>
              <a:ext uri="{FF2B5EF4-FFF2-40B4-BE49-F238E27FC236}">
                <a16:creationId xmlns:a16="http://schemas.microsoft.com/office/drawing/2014/main" id="{91ACB225-BD04-453C-A9EC-E19563941043}"/>
              </a:ext>
            </a:extLst>
          </p:cNvPr>
          <p:cNvPicPr>
            <a:picLocks noChangeAspect="1"/>
          </p:cNvPicPr>
          <p:nvPr/>
        </p:nvPicPr>
        <p:blipFill>
          <a:blip r:embed="rId5"/>
          <a:stretch>
            <a:fillRect/>
          </a:stretch>
        </p:blipFill>
        <p:spPr>
          <a:xfrm>
            <a:off x="859839" y="2980961"/>
            <a:ext cx="677664" cy="677664"/>
          </a:xfrm>
          <a:prstGeom prst="rect">
            <a:avLst/>
          </a:prstGeom>
        </p:spPr>
      </p:pic>
      <p:pic>
        <p:nvPicPr>
          <p:cNvPr id="134" name="Picture 7" descr="A close up of a logo&#10;&#10;Description automatically generated">
            <a:extLst>
              <a:ext uri="{FF2B5EF4-FFF2-40B4-BE49-F238E27FC236}">
                <a16:creationId xmlns:a16="http://schemas.microsoft.com/office/drawing/2014/main" id="{752AA843-8BC6-4163-BA2E-FC7CB15874CF}"/>
              </a:ext>
            </a:extLst>
          </p:cNvPr>
          <p:cNvPicPr>
            <a:picLocks noChangeAspect="1"/>
          </p:cNvPicPr>
          <p:nvPr/>
        </p:nvPicPr>
        <p:blipFill>
          <a:blip r:embed="rId6"/>
          <a:stretch>
            <a:fillRect/>
          </a:stretch>
        </p:blipFill>
        <p:spPr>
          <a:xfrm>
            <a:off x="3870702" y="2991009"/>
            <a:ext cx="677664" cy="677664"/>
          </a:xfrm>
          <a:prstGeom prst="rect">
            <a:avLst/>
          </a:prstGeom>
        </p:spPr>
      </p:pic>
      <p:pic>
        <p:nvPicPr>
          <p:cNvPr id="135" name="Picture 8" descr="A close up of a logo&#10;&#10;Description automatically generated">
            <a:extLst>
              <a:ext uri="{FF2B5EF4-FFF2-40B4-BE49-F238E27FC236}">
                <a16:creationId xmlns:a16="http://schemas.microsoft.com/office/drawing/2014/main" id="{9374BD79-778C-426E-9DD4-7A368154486B}"/>
              </a:ext>
            </a:extLst>
          </p:cNvPr>
          <p:cNvPicPr>
            <a:picLocks noChangeAspect="1"/>
          </p:cNvPicPr>
          <p:nvPr/>
        </p:nvPicPr>
        <p:blipFill>
          <a:blip r:embed="rId10"/>
          <a:stretch>
            <a:fillRect/>
          </a:stretch>
        </p:blipFill>
        <p:spPr>
          <a:xfrm>
            <a:off x="1418857" y="2980961"/>
            <a:ext cx="677664" cy="677664"/>
          </a:xfrm>
          <a:prstGeom prst="rect">
            <a:avLst/>
          </a:prstGeom>
        </p:spPr>
      </p:pic>
      <p:sp>
        <p:nvSpPr>
          <p:cNvPr id="136" name="TextBox 9">
            <a:extLst>
              <a:ext uri="{FF2B5EF4-FFF2-40B4-BE49-F238E27FC236}">
                <a16:creationId xmlns:a16="http://schemas.microsoft.com/office/drawing/2014/main" id="{A66BCF39-AA47-40DA-81CD-EBA8BEE104EF}"/>
              </a:ext>
            </a:extLst>
          </p:cNvPr>
          <p:cNvSpPr txBox="1"/>
          <p:nvPr/>
        </p:nvSpPr>
        <p:spPr>
          <a:xfrm>
            <a:off x="384890" y="354683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37" name="TextBox 10">
            <a:extLst>
              <a:ext uri="{FF2B5EF4-FFF2-40B4-BE49-F238E27FC236}">
                <a16:creationId xmlns:a16="http://schemas.microsoft.com/office/drawing/2014/main" id="{F9864A10-E69B-45CE-B870-C05B5F3C824D}"/>
              </a:ext>
            </a:extLst>
          </p:cNvPr>
          <p:cNvSpPr txBox="1"/>
          <p:nvPr/>
        </p:nvSpPr>
        <p:spPr>
          <a:xfrm>
            <a:off x="927434" y="354683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38" name="TextBox 11">
            <a:extLst>
              <a:ext uri="{FF2B5EF4-FFF2-40B4-BE49-F238E27FC236}">
                <a16:creationId xmlns:a16="http://schemas.microsoft.com/office/drawing/2014/main" id="{D0185607-5712-4B19-9F17-9BBE6C87CE88}"/>
              </a:ext>
            </a:extLst>
          </p:cNvPr>
          <p:cNvSpPr txBox="1"/>
          <p:nvPr/>
        </p:nvSpPr>
        <p:spPr>
          <a:xfrm>
            <a:off x="1486474" y="354683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39" name="TextBox 12">
            <a:extLst>
              <a:ext uri="{FF2B5EF4-FFF2-40B4-BE49-F238E27FC236}">
                <a16:creationId xmlns:a16="http://schemas.microsoft.com/office/drawing/2014/main" id="{3622532D-5603-434B-AC90-829C9D412AA6}"/>
              </a:ext>
            </a:extLst>
          </p:cNvPr>
          <p:cNvSpPr txBox="1"/>
          <p:nvPr/>
        </p:nvSpPr>
        <p:spPr>
          <a:xfrm>
            <a:off x="3938343" y="355688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pic>
        <p:nvPicPr>
          <p:cNvPr id="140" name="Picture 12" descr="See the source image">
            <a:extLst>
              <a:ext uri="{FF2B5EF4-FFF2-40B4-BE49-F238E27FC236}">
                <a16:creationId xmlns:a16="http://schemas.microsoft.com/office/drawing/2014/main" id="{F92A8B06-13E2-4610-A3CF-5BE21CDF04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2406" y="3164751"/>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
            <a:extLst>
              <a:ext uri="{FF2B5EF4-FFF2-40B4-BE49-F238E27FC236}">
                <a16:creationId xmlns:a16="http://schemas.microsoft.com/office/drawing/2014/main" id="{903F1F6B-35EF-4489-8E61-4B34142A7A43}"/>
              </a:ext>
            </a:extLst>
          </p:cNvPr>
          <p:cNvSpPr txBox="1"/>
          <p:nvPr/>
        </p:nvSpPr>
        <p:spPr>
          <a:xfrm>
            <a:off x="2109917" y="3500325"/>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142" name="Picture 8" descr="See the source image">
            <a:extLst>
              <a:ext uri="{FF2B5EF4-FFF2-40B4-BE49-F238E27FC236}">
                <a16:creationId xmlns:a16="http://schemas.microsoft.com/office/drawing/2014/main" id="{9AC5F4E3-69BC-421B-A618-DC7A4601DA8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250" r="27713"/>
          <a:stretch/>
        </p:blipFill>
        <p:spPr bwMode="auto">
          <a:xfrm>
            <a:off x="2709183" y="3124764"/>
            <a:ext cx="311432" cy="417663"/>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24">
            <a:extLst>
              <a:ext uri="{FF2B5EF4-FFF2-40B4-BE49-F238E27FC236}">
                <a16:creationId xmlns:a16="http://schemas.microsoft.com/office/drawing/2014/main" id="{0CB5C46D-41AA-4171-A4D7-03C64817634E}"/>
              </a:ext>
            </a:extLst>
          </p:cNvPr>
          <p:cNvSpPr txBox="1"/>
          <p:nvPr/>
        </p:nvSpPr>
        <p:spPr>
          <a:xfrm>
            <a:off x="2575487" y="3554937"/>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144" name="Group 26">
            <a:extLst>
              <a:ext uri="{FF2B5EF4-FFF2-40B4-BE49-F238E27FC236}">
                <a16:creationId xmlns:a16="http://schemas.microsoft.com/office/drawing/2014/main" id="{AADF619B-0AA8-4648-9B34-8C306619CB84}"/>
              </a:ext>
            </a:extLst>
          </p:cNvPr>
          <p:cNvGrpSpPr/>
          <p:nvPr/>
        </p:nvGrpSpPr>
        <p:grpSpPr>
          <a:xfrm>
            <a:off x="3286716" y="3137120"/>
            <a:ext cx="419329" cy="413798"/>
            <a:chOff x="6476801" y="488780"/>
            <a:chExt cx="963217" cy="950515"/>
          </a:xfrm>
        </p:grpSpPr>
        <p:pic>
          <p:nvPicPr>
            <p:cNvPr id="145" name="Picture 27">
              <a:extLst>
                <a:ext uri="{FF2B5EF4-FFF2-40B4-BE49-F238E27FC236}">
                  <a16:creationId xmlns:a16="http://schemas.microsoft.com/office/drawing/2014/main" id="{572DFFFE-B320-4891-BEB1-410D82B963A8}"/>
                </a:ext>
              </a:extLst>
            </p:cNvPr>
            <p:cNvPicPr>
              <a:picLocks noChangeAspect="1"/>
            </p:cNvPicPr>
            <p:nvPr/>
          </p:nvPicPr>
          <p:blipFill rotWithShape="1">
            <a:blip r:embed="rId14"/>
            <a:srcRect l="60866" r="30240"/>
            <a:stretch/>
          </p:blipFill>
          <p:spPr>
            <a:xfrm>
              <a:off x="6476801" y="488780"/>
              <a:ext cx="725503" cy="604547"/>
            </a:xfrm>
            <a:prstGeom prst="rect">
              <a:avLst/>
            </a:prstGeom>
          </p:spPr>
        </p:pic>
        <p:pic>
          <p:nvPicPr>
            <p:cNvPr id="146" name="Picture 33">
              <a:extLst>
                <a:ext uri="{FF2B5EF4-FFF2-40B4-BE49-F238E27FC236}">
                  <a16:creationId xmlns:a16="http://schemas.microsoft.com/office/drawing/2014/main" id="{C5E68CFC-E644-48E5-B391-4420CEB55A31}"/>
                </a:ext>
              </a:extLst>
            </p:cNvPr>
            <p:cNvPicPr>
              <a:picLocks noChangeAspect="1"/>
            </p:cNvPicPr>
            <p:nvPr/>
          </p:nvPicPr>
          <p:blipFill rotWithShape="1">
            <a:blip r:embed="rId14"/>
            <a:srcRect l="-102" r="92030"/>
            <a:stretch/>
          </p:blipFill>
          <p:spPr>
            <a:xfrm>
              <a:off x="6812406" y="863128"/>
              <a:ext cx="627612" cy="576167"/>
            </a:xfrm>
            <a:prstGeom prst="diamond">
              <a:avLst/>
            </a:prstGeom>
          </p:spPr>
        </p:pic>
      </p:grpSp>
      <p:sp>
        <p:nvSpPr>
          <p:cNvPr id="147" name="TextBox 34">
            <a:extLst>
              <a:ext uri="{FF2B5EF4-FFF2-40B4-BE49-F238E27FC236}">
                <a16:creationId xmlns:a16="http://schemas.microsoft.com/office/drawing/2014/main" id="{8036D507-9A87-41E0-997B-526721D3B8B9}"/>
              </a:ext>
            </a:extLst>
          </p:cNvPr>
          <p:cNvSpPr txBox="1"/>
          <p:nvPr/>
        </p:nvSpPr>
        <p:spPr>
          <a:xfrm>
            <a:off x="3087464" y="3556859"/>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grpSp>
        <p:nvGrpSpPr>
          <p:cNvPr id="148" name="Group 61">
            <a:extLst>
              <a:ext uri="{FF2B5EF4-FFF2-40B4-BE49-F238E27FC236}">
                <a16:creationId xmlns:a16="http://schemas.microsoft.com/office/drawing/2014/main" id="{6987B895-D81F-488B-8F1B-AE22812056F9}"/>
              </a:ext>
            </a:extLst>
          </p:cNvPr>
          <p:cNvGrpSpPr/>
          <p:nvPr/>
        </p:nvGrpSpPr>
        <p:grpSpPr>
          <a:xfrm>
            <a:off x="4543966" y="2928232"/>
            <a:ext cx="742572" cy="704875"/>
            <a:chOff x="4290987" y="1019049"/>
            <a:chExt cx="1055213" cy="970364"/>
          </a:xfrm>
        </p:grpSpPr>
        <p:pic>
          <p:nvPicPr>
            <p:cNvPr id="149" name="Picture 62" descr="A picture containing clock&#10;&#10;Description automatically generated">
              <a:extLst>
                <a:ext uri="{FF2B5EF4-FFF2-40B4-BE49-F238E27FC236}">
                  <a16:creationId xmlns:a16="http://schemas.microsoft.com/office/drawing/2014/main" id="{D44C47EF-CB3F-4E9D-B12E-2E4F3504B86D}"/>
                </a:ext>
              </a:extLst>
            </p:cNvPr>
            <p:cNvPicPr>
              <a:picLocks noChangeAspect="1"/>
            </p:cNvPicPr>
            <p:nvPr/>
          </p:nvPicPr>
          <p:blipFill>
            <a:blip r:embed="rId3"/>
            <a:stretch>
              <a:fillRect/>
            </a:stretch>
          </p:blipFill>
          <p:spPr>
            <a:xfrm>
              <a:off x="4668536" y="1311749"/>
              <a:ext cx="677664" cy="677664"/>
            </a:xfrm>
            <a:prstGeom prst="rect">
              <a:avLst/>
            </a:prstGeom>
          </p:spPr>
        </p:pic>
        <p:pic>
          <p:nvPicPr>
            <p:cNvPr id="150" name="Picture 63" descr="A close up of a logo&#10;&#10;Description automatically generated">
              <a:extLst>
                <a:ext uri="{FF2B5EF4-FFF2-40B4-BE49-F238E27FC236}">
                  <a16:creationId xmlns:a16="http://schemas.microsoft.com/office/drawing/2014/main" id="{949AEE3D-511B-47AE-98BF-300E330B26C1}"/>
                </a:ext>
              </a:extLst>
            </p:cNvPr>
            <p:cNvPicPr>
              <a:picLocks noChangeAspect="1"/>
            </p:cNvPicPr>
            <p:nvPr/>
          </p:nvPicPr>
          <p:blipFill>
            <a:blip r:embed="rId8"/>
            <a:stretch>
              <a:fillRect/>
            </a:stretch>
          </p:blipFill>
          <p:spPr>
            <a:xfrm>
              <a:off x="4501203" y="1019049"/>
              <a:ext cx="677664" cy="677664"/>
            </a:xfrm>
            <a:prstGeom prst="rect">
              <a:avLst/>
            </a:prstGeom>
          </p:spPr>
        </p:pic>
        <p:pic>
          <p:nvPicPr>
            <p:cNvPr id="151" name="Picture 64" descr="A picture containing clock&#10;&#10;Description automatically generated">
              <a:extLst>
                <a:ext uri="{FF2B5EF4-FFF2-40B4-BE49-F238E27FC236}">
                  <a16:creationId xmlns:a16="http://schemas.microsoft.com/office/drawing/2014/main" id="{6E074382-1DA7-4F46-89A9-F575DF7D1FD6}"/>
                </a:ext>
              </a:extLst>
            </p:cNvPr>
            <p:cNvPicPr>
              <a:picLocks noChangeAspect="1"/>
            </p:cNvPicPr>
            <p:nvPr/>
          </p:nvPicPr>
          <p:blipFill>
            <a:blip r:embed="rId11"/>
            <a:stretch>
              <a:fillRect/>
            </a:stretch>
          </p:blipFill>
          <p:spPr>
            <a:xfrm>
              <a:off x="4290987" y="1308531"/>
              <a:ext cx="677664" cy="677664"/>
            </a:xfrm>
            <a:prstGeom prst="rect">
              <a:avLst/>
            </a:prstGeom>
          </p:spPr>
        </p:pic>
      </p:grpSp>
      <p:sp>
        <p:nvSpPr>
          <p:cNvPr id="152" name="TextBox 65">
            <a:extLst>
              <a:ext uri="{FF2B5EF4-FFF2-40B4-BE49-F238E27FC236}">
                <a16:creationId xmlns:a16="http://schemas.microsoft.com/office/drawing/2014/main" id="{0C8B2817-6DD4-4F77-A2DA-336914709835}"/>
              </a:ext>
            </a:extLst>
          </p:cNvPr>
          <p:cNvSpPr txBox="1"/>
          <p:nvPr/>
        </p:nvSpPr>
        <p:spPr>
          <a:xfrm>
            <a:off x="4372331" y="3562968"/>
            <a:ext cx="1136663" cy="108043"/>
          </a:xfrm>
          <a:prstGeom prst="rect">
            <a:avLst/>
          </a:prstGeom>
          <a:noFill/>
        </p:spPr>
        <p:txBody>
          <a:bodyPr wrap="square" lIns="0" tIns="0" rIns="0" bIns="0" rtlCol="0">
            <a:spAutoFit/>
          </a:bodyPr>
          <a:lstStyle/>
          <a:p>
            <a:pPr algn="ctr" defTabSz="914314">
              <a:lnSpc>
                <a:spcPct val="90000"/>
              </a:lnSpc>
              <a:spcAft>
                <a:spcPts val="588"/>
              </a:spcAft>
            </a:pPr>
            <a:r>
              <a:rPr lang="en-US" sz="780">
                <a:solidFill>
                  <a:srgbClr val="282828"/>
                </a:solidFill>
              </a:rPr>
              <a:t>Office Web Versions</a:t>
            </a:r>
            <a:endParaRPr kumimoji="0" lang="en-US" sz="780" b="0" i="0" u="none" strike="noStrike" kern="1200" cap="none" spc="0" normalizeH="0" baseline="0" noProof="0">
              <a:ln>
                <a:noFill/>
              </a:ln>
              <a:solidFill>
                <a:srgbClr val="282828"/>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835A5822-E021-4633-BA31-A2305D05A6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46362" y="4733055"/>
            <a:ext cx="365457" cy="365457"/>
          </a:xfrm>
          <a:prstGeom prst="rect">
            <a:avLst/>
          </a:prstGeom>
        </p:spPr>
      </p:pic>
      <p:sp>
        <p:nvSpPr>
          <p:cNvPr id="5" name="TextBox 4">
            <a:extLst>
              <a:ext uri="{FF2B5EF4-FFF2-40B4-BE49-F238E27FC236}">
                <a16:creationId xmlns:a16="http://schemas.microsoft.com/office/drawing/2014/main" id="{E74EFA3E-9B46-4C8B-98D5-810F176CEE26}"/>
              </a:ext>
            </a:extLst>
          </p:cNvPr>
          <p:cNvSpPr txBox="1"/>
          <p:nvPr/>
        </p:nvSpPr>
        <p:spPr>
          <a:xfrm>
            <a:off x="8495198" y="5231394"/>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6" name="Picture 5">
            <a:extLst>
              <a:ext uri="{FF2B5EF4-FFF2-40B4-BE49-F238E27FC236}">
                <a16:creationId xmlns:a16="http://schemas.microsoft.com/office/drawing/2014/main" id="{FB1A6574-B98B-4C89-927E-F9017E19D8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0547" y="4906429"/>
            <a:ext cx="347920" cy="347920"/>
          </a:xfrm>
          <a:prstGeom prst="rect">
            <a:avLst/>
          </a:prstGeom>
        </p:spPr>
      </p:pic>
      <p:pic>
        <p:nvPicPr>
          <p:cNvPr id="7" name="Picture 6">
            <a:extLst>
              <a:ext uri="{FF2B5EF4-FFF2-40B4-BE49-F238E27FC236}">
                <a16:creationId xmlns:a16="http://schemas.microsoft.com/office/drawing/2014/main" id="{E7D6D938-057E-4D93-A612-7051B4D62F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92756" y="3029624"/>
            <a:ext cx="365457" cy="365457"/>
          </a:xfrm>
          <a:prstGeom prst="rect">
            <a:avLst/>
          </a:prstGeom>
        </p:spPr>
      </p:pic>
      <p:sp>
        <p:nvSpPr>
          <p:cNvPr id="8" name="TextBox 7">
            <a:extLst>
              <a:ext uri="{FF2B5EF4-FFF2-40B4-BE49-F238E27FC236}">
                <a16:creationId xmlns:a16="http://schemas.microsoft.com/office/drawing/2014/main" id="{75EAA83F-8343-43F2-8819-5EB3F485E9F7}"/>
              </a:ext>
            </a:extLst>
          </p:cNvPr>
          <p:cNvSpPr txBox="1"/>
          <p:nvPr/>
        </p:nvSpPr>
        <p:spPr>
          <a:xfrm>
            <a:off x="5441592" y="3527963"/>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9" name="Picture 8">
            <a:extLst>
              <a:ext uri="{FF2B5EF4-FFF2-40B4-BE49-F238E27FC236}">
                <a16:creationId xmlns:a16="http://schemas.microsoft.com/office/drawing/2014/main" id="{33DCC66C-4C09-4E6F-8747-B07E3C5C9C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76941" y="3202998"/>
            <a:ext cx="347920" cy="347920"/>
          </a:xfrm>
          <a:prstGeom prst="rect">
            <a:avLst/>
          </a:prstGeom>
        </p:spPr>
      </p:pic>
      <p:pic>
        <p:nvPicPr>
          <p:cNvPr id="10" name="Picture 9">
            <a:extLst>
              <a:ext uri="{FF2B5EF4-FFF2-40B4-BE49-F238E27FC236}">
                <a16:creationId xmlns:a16="http://schemas.microsoft.com/office/drawing/2014/main" id="{1E6BD99E-6025-4559-B581-ACD47DBB9D8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23506" y="4777957"/>
            <a:ext cx="457200" cy="457200"/>
          </a:xfrm>
          <a:prstGeom prst="rect">
            <a:avLst/>
          </a:prstGeom>
        </p:spPr>
      </p:pic>
      <p:sp>
        <p:nvSpPr>
          <p:cNvPr id="11" name="TextBox 10">
            <a:extLst>
              <a:ext uri="{FF2B5EF4-FFF2-40B4-BE49-F238E27FC236}">
                <a16:creationId xmlns:a16="http://schemas.microsoft.com/office/drawing/2014/main" id="{CDFAD246-B5F8-4BEF-BC7F-6D1061295951}"/>
              </a:ext>
            </a:extLst>
          </p:cNvPr>
          <p:cNvSpPr txBox="1"/>
          <p:nvPr/>
        </p:nvSpPr>
        <p:spPr>
          <a:xfrm>
            <a:off x="8982677" y="5237111"/>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2" name="Picture 11">
            <a:extLst>
              <a:ext uri="{FF2B5EF4-FFF2-40B4-BE49-F238E27FC236}">
                <a16:creationId xmlns:a16="http://schemas.microsoft.com/office/drawing/2014/main" id="{7B642534-9031-432D-8F8A-6E800128C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76589" y="3052427"/>
            <a:ext cx="457200" cy="457200"/>
          </a:xfrm>
          <a:prstGeom prst="rect">
            <a:avLst/>
          </a:prstGeom>
        </p:spPr>
      </p:pic>
      <p:sp>
        <p:nvSpPr>
          <p:cNvPr id="13" name="TextBox 12">
            <a:extLst>
              <a:ext uri="{FF2B5EF4-FFF2-40B4-BE49-F238E27FC236}">
                <a16:creationId xmlns:a16="http://schemas.microsoft.com/office/drawing/2014/main" id="{C9291022-7366-4BC4-B417-4F415C3FD16F}"/>
              </a:ext>
            </a:extLst>
          </p:cNvPr>
          <p:cNvSpPr txBox="1"/>
          <p:nvPr/>
        </p:nvSpPr>
        <p:spPr>
          <a:xfrm>
            <a:off x="5935760" y="3511581"/>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4" name="Picture 13">
            <a:extLst>
              <a:ext uri="{FF2B5EF4-FFF2-40B4-BE49-F238E27FC236}">
                <a16:creationId xmlns:a16="http://schemas.microsoft.com/office/drawing/2014/main" id="{434DC239-9DB2-462C-BC2C-40E88E0DB58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08117" y="3035029"/>
            <a:ext cx="463442" cy="463442"/>
          </a:xfrm>
          <a:prstGeom prst="rect">
            <a:avLst/>
          </a:prstGeom>
        </p:spPr>
      </p:pic>
      <p:sp>
        <p:nvSpPr>
          <p:cNvPr id="15" name="TextBox 14">
            <a:extLst>
              <a:ext uri="{FF2B5EF4-FFF2-40B4-BE49-F238E27FC236}">
                <a16:creationId xmlns:a16="http://schemas.microsoft.com/office/drawing/2014/main" id="{BA3134E7-2F3B-4BF4-B90C-DECABE808978}"/>
              </a:ext>
            </a:extLst>
          </p:cNvPr>
          <p:cNvSpPr txBox="1"/>
          <p:nvPr/>
        </p:nvSpPr>
        <p:spPr>
          <a:xfrm>
            <a:off x="6384273" y="3507840"/>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20" name="Picture 19">
            <a:extLst>
              <a:ext uri="{FF2B5EF4-FFF2-40B4-BE49-F238E27FC236}">
                <a16:creationId xmlns:a16="http://schemas.microsoft.com/office/drawing/2014/main" id="{65F22342-5464-45F9-805B-840506DB5D3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14276" y="4760413"/>
            <a:ext cx="463442" cy="463442"/>
          </a:xfrm>
          <a:prstGeom prst="rect">
            <a:avLst/>
          </a:prstGeom>
        </p:spPr>
      </p:pic>
      <p:sp>
        <p:nvSpPr>
          <p:cNvPr id="21" name="TextBox 20">
            <a:extLst>
              <a:ext uri="{FF2B5EF4-FFF2-40B4-BE49-F238E27FC236}">
                <a16:creationId xmlns:a16="http://schemas.microsoft.com/office/drawing/2014/main" id="{51A090F2-7CE8-40C9-B8DF-1AA856951E28}"/>
              </a:ext>
            </a:extLst>
          </p:cNvPr>
          <p:cNvSpPr txBox="1"/>
          <p:nvPr/>
        </p:nvSpPr>
        <p:spPr>
          <a:xfrm>
            <a:off x="9390432" y="5233224"/>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4612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dirty="0">
                <a:cs typeface="Segoe UI"/>
              </a:rPr>
              <a:t>Customer Profile</a:t>
            </a:r>
            <a:br>
              <a:rPr lang="en-US" dirty="0">
                <a:cs typeface="Segoe UI"/>
              </a:rPr>
            </a:br>
            <a:r>
              <a:rPr lang="en-US" sz="1600" dirty="0">
                <a:cs typeface="Segoe UI"/>
              </a:rPr>
              <a:t>From </a:t>
            </a:r>
            <a:r>
              <a:rPr lang="en-US" sz="1600" dirty="0">
                <a:solidFill>
                  <a:schemeClr val="accent1"/>
                </a:solidFill>
                <a:cs typeface="Segoe UI"/>
              </a:rPr>
              <a:t>Office 365 E1</a:t>
            </a:r>
            <a:r>
              <a:rPr lang="en-US" sz="1600" dirty="0">
                <a:cs typeface="Segoe UI"/>
              </a:rPr>
              <a:t>…</a:t>
            </a:r>
            <a:endParaRPr lang="en-US" sz="1600" dirty="0"/>
          </a:p>
        </p:txBody>
      </p:sp>
      <p:grpSp>
        <p:nvGrpSpPr>
          <p:cNvPr id="18" name="Group 17">
            <a:extLst>
              <a:ext uri="{FF2B5EF4-FFF2-40B4-BE49-F238E27FC236}">
                <a16:creationId xmlns:a16="http://schemas.microsoft.com/office/drawing/2014/main" id="{9825D3BE-3F07-477A-8F4A-131DEC0B045C}"/>
              </a:ext>
            </a:extLst>
          </p:cNvPr>
          <p:cNvGrpSpPr/>
          <p:nvPr/>
        </p:nvGrpSpPr>
        <p:grpSpPr>
          <a:xfrm>
            <a:off x="588263" y="1225026"/>
            <a:ext cx="4595530" cy="1494284"/>
            <a:chOff x="585217" y="1649945"/>
            <a:chExt cx="5852678" cy="1494284"/>
          </a:xfrm>
        </p:grpSpPr>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User Experience</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585217" y="2227055"/>
              <a:ext cx="5852678" cy="9171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 name="Group 2">
            <a:extLst>
              <a:ext uri="{FF2B5EF4-FFF2-40B4-BE49-F238E27FC236}">
                <a16:creationId xmlns:a16="http://schemas.microsoft.com/office/drawing/2014/main" id="{F5F118C6-2376-4E47-BB6B-649938946818}"/>
              </a:ext>
            </a:extLst>
          </p:cNvPr>
          <p:cNvGrpSpPr/>
          <p:nvPr/>
        </p:nvGrpSpPr>
        <p:grpSpPr>
          <a:xfrm>
            <a:off x="588263" y="4448826"/>
            <a:ext cx="4919908" cy="792554"/>
            <a:chOff x="585217" y="1649945"/>
            <a:chExt cx="4919908" cy="792554"/>
          </a:xfrm>
        </p:grpSpPr>
        <p:sp>
          <p:nvSpPr>
            <p:cNvPr id="8" name="Text Placeholder 1">
              <a:extLst>
                <a:ext uri="{FF2B5EF4-FFF2-40B4-BE49-F238E27FC236}">
                  <a16:creationId xmlns:a16="http://schemas.microsoft.com/office/drawing/2014/main" id="{172E9ED6-75C9-4D6D-BAE2-A78C043B159B}"/>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Mileage Tracking</a:t>
              </a:r>
            </a:p>
          </p:txBody>
        </p:sp>
        <p:sp>
          <p:nvSpPr>
            <p:cNvPr id="9" name="Text Placeholder 1">
              <a:extLst>
                <a:ext uri="{FF2B5EF4-FFF2-40B4-BE49-F238E27FC236}">
                  <a16:creationId xmlns:a16="http://schemas.microsoft.com/office/drawing/2014/main" id="{7E2602AA-481F-4EBF-BC44-84CC835864FF}"/>
                </a:ext>
              </a:extLst>
            </p:cNvPr>
            <p:cNvSpPr txBox="1">
              <a:spLocks/>
            </p:cNvSpPr>
            <p:nvPr/>
          </p:nvSpPr>
          <p:spPr>
            <a:xfrm>
              <a:off x="585217" y="2227055"/>
              <a:ext cx="4919908" cy="2154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0" name="Straight Connector 18">
              <a:extLst>
                <a:ext uri="{FF2B5EF4-FFF2-40B4-BE49-F238E27FC236}">
                  <a16:creationId xmlns:a16="http://schemas.microsoft.com/office/drawing/2014/main" id="{96EF3DCC-05F4-4182-9964-E0B73C205174}"/>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28">
            <a:extLst>
              <a:ext uri="{FF2B5EF4-FFF2-40B4-BE49-F238E27FC236}">
                <a16:creationId xmlns:a16="http://schemas.microsoft.com/office/drawing/2014/main" id="{6F935633-189A-4ACF-85B7-127C59285D2F}"/>
              </a:ext>
            </a:extLst>
          </p:cNvPr>
          <p:cNvGrpSpPr/>
          <p:nvPr/>
        </p:nvGrpSpPr>
        <p:grpSpPr>
          <a:xfrm>
            <a:off x="5943095" y="1225026"/>
            <a:ext cx="5852678" cy="1051086"/>
            <a:chOff x="585217" y="3326331"/>
            <a:chExt cx="5852678" cy="1051086"/>
          </a:xfrm>
        </p:grpSpPr>
        <p:sp>
          <p:nvSpPr>
            <p:cNvPr id="16" name="Text Placeholder 1">
              <a:extLst>
                <a:ext uri="{FF2B5EF4-FFF2-40B4-BE49-F238E27FC236}">
                  <a16:creationId xmlns:a16="http://schemas.microsoft.com/office/drawing/2014/main" id="{F13D4AD9-40D9-4A4A-979B-4952DA95736E}"/>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a:rPr>
                <a:t>Appointment Scheduling</a:t>
              </a:r>
            </a:p>
          </p:txBody>
        </p:sp>
        <p:sp>
          <p:nvSpPr>
            <p:cNvPr id="17" name="Text Placeholder 1">
              <a:extLst>
                <a:ext uri="{FF2B5EF4-FFF2-40B4-BE49-F238E27FC236}">
                  <a16:creationId xmlns:a16="http://schemas.microsoft.com/office/drawing/2014/main" id="{FC56171E-3BC5-4B21-ADB3-42D630DF914D}"/>
                </a:ext>
              </a:extLst>
            </p:cNvPr>
            <p:cNvSpPr txBox="1">
              <a:spLocks/>
            </p:cNvSpPr>
            <p:nvPr/>
          </p:nvSpPr>
          <p:spPr>
            <a:xfrm>
              <a:off x="585217" y="3903441"/>
              <a:ext cx="5852678" cy="4739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19" name="Straight Connector 31">
              <a:extLst>
                <a:ext uri="{FF2B5EF4-FFF2-40B4-BE49-F238E27FC236}">
                  <a16:creationId xmlns:a16="http://schemas.microsoft.com/office/drawing/2014/main" id="{92D092BB-0C6C-4FC3-890E-2EED6BFBE539}"/>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 name="Text Placeholder 1">
            <a:extLst>
              <a:ext uri="{FF2B5EF4-FFF2-40B4-BE49-F238E27FC236}">
                <a16:creationId xmlns:a16="http://schemas.microsoft.com/office/drawing/2014/main" id="{091348F5-662C-4163-89BF-57A71636DC86}"/>
              </a:ext>
            </a:extLst>
          </p:cNvPr>
          <p:cNvSpPr txBox="1">
            <a:spLocks/>
          </p:cNvSpPr>
          <p:nvPr/>
        </p:nvSpPr>
        <p:spPr>
          <a:xfrm>
            <a:off x="5943095" y="1802136"/>
            <a:ext cx="5852678"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Organizing external appointments via Mail only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Loosing overview of different scheduling processes, e.g. when setting up job interviews or customer appointments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Difficulties to coordinate multi-participant appointments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May be paying for a third-party booking service without knowing about Microsoft Booking as part of Microsoft 365 Business Standard</a:t>
            </a:r>
          </a:p>
        </p:txBody>
      </p:sp>
      <p:sp>
        <p:nvSpPr>
          <p:cNvPr id="6" name="Text Placeholder 1">
            <a:extLst>
              <a:ext uri="{FF2B5EF4-FFF2-40B4-BE49-F238E27FC236}">
                <a16:creationId xmlns:a16="http://schemas.microsoft.com/office/drawing/2014/main" id="{9D09F18A-3866-4C0F-92EE-C311054BB330}"/>
              </a:ext>
            </a:extLst>
          </p:cNvPr>
          <p:cNvSpPr txBox="1">
            <a:spLocks/>
          </p:cNvSpPr>
          <p:nvPr/>
        </p:nvSpPr>
        <p:spPr>
          <a:xfrm>
            <a:off x="588263" y="1802136"/>
            <a:ext cx="4595530" cy="25853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Limited user experience as Office Web Apps do not employ all functionalities Desktop Apps do</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Semilight" panose="020B0402040204020203" pitchFamily="34" charset="0"/>
              </a:rPr>
              <a:t>Connecting Outlook Web App with multiple mail accounts or external mail providers not possible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Semilight" panose="020B0402040204020203" pitchFamily="34" charset="0"/>
              </a:rPr>
              <a:t>No ability to edit and work on files without Internet, since you are relying on the web applications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Semilight" panose="020B0402040204020203" pitchFamily="34" charset="0"/>
              </a:rPr>
              <a:t>Advanced features missing across Excel, Word, PowerPoint and OneNote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Semilight" panose="020B0402040204020203" pitchFamily="34" charset="0"/>
              </a:rPr>
              <a:t>You do not have the Publisher and Access applications, as these are desktop only</a:t>
            </a:r>
            <a:endParaRPr kumimoji="0" lang="en-US" sz="10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sp>
        <p:nvSpPr>
          <p:cNvPr id="32" name="Text Placeholder 1">
            <a:extLst>
              <a:ext uri="{FF2B5EF4-FFF2-40B4-BE49-F238E27FC236}">
                <a16:creationId xmlns:a16="http://schemas.microsoft.com/office/drawing/2014/main" id="{233F4F04-797E-465E-AE96-ADEDFBC4467A}"/>
              </a:ext>
            </a:extLst>
          </p:cNvPr>
          <p:cNvSpPr txBox="1">
            <a:spLocks/>
          </p:cNvSpPr>
          <p:nvPr/>
        </p:nvSpPr>
        <p:spPr>
          <a:xfrm>
            <a:off x="588263" y="5025936"/>
            <a:ext cx="4919908" cy="90486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lumMod val="85000"/>
                  </a:srgbClr>
                </a:solidFill>
                <a:effectLst/>
                <a:uLnTx/>
                <a:uFillTx/>
                <a:latin typeface="Segoe UI" panose="020B0502040204020203" pitchFamily="34" charset="0"/>
                <a:ea typeface="+mn-ea"/>
                <a:cs typeface="Segoe UI Semilight" panose="020B0402040204020203" pitchFamily="34" charset="0"/>
              </a:rPr>
              <a:t>Manual tracking and reporting of deductible and reimbursable miles driven</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lumMod val="85000"/>
                  </a:srgbClr>
                </a:solidFill>
                <a:effectLst/>
                <a:uLnTx/>
                <a:uFillTx/>
                <a:latin typeface="Segoe UI" panose="020B0502040204020203" pitchFamily="34" charset="0"/>
                <a:ea typeface="+mn-ea"/>
                <a:cs typeface="Segoe UI Semilight" panose="020B0402040204020203" pitchFamily="34" charset="0"/>
              </a:rPr>
              <a:t>Separate subscription to MileIQ or similar mileage-logging services</a:t>
            </a:r>
            <a:endParaRPr kumimoji="0" lang="en-US" sz="1400" b="0" i="0" u="none" strike="noStrike" kern="1200" cap="none" spc="0" normalizeH="0" baseline="0" noProof="0" dirty="0">
              <a:ln>
                <a:noFill/>
              </a:ln>
              <a:solidFill>
                <a:srgbClr val="FFFFFF">
                  <a:lumMod val="85000"/>
                </a:srgbClr>
              </a:solidFill>
              <a:effectLst/>
              <a:uLnTx/>
              <a:uFillTx/>
              <a:latin typeface="Arial" panose="020B0604020202020204" pitchFamily="34" charset="0"/>
              <a:ea typeface="+mn-ea"/>
              <a:cs typeface="Segoe UI Semilight" panose="020B0402040204020203" pitchFamily="34" charset="0"/>
            </a:endParaRPr>
          </a:p>
        </p:txBody>
      </p:sp>
      <p:sp>
        <p:nvSpPr>
          <p:cNvPr id="3" name="Text Placeholder 1">
            <a:extLst>
              <a:ext uri="{FF2B5EF4-FFF2-40B4-BE49-F238E27FC236}">
                <a16:creationId xmlns:a16="http://schemas.microsoft.com/office/drawing/2014/main" id="{1222F206-77E0-4A28-9585-17E8C41B0A73}"/>
              </a:ext>
            </a:extLst>
          </p:cNvPr>
          <p:cNvSpPr txBox="1">
            <a:spLocks/>
          </p:cNvSpPr>
          <p:nvPr/>
        </p:nvSpPr>
        <p:spPr>
          <a:xfrm>
            <a:off x="5943095" y="3521549"/>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a:rPr>
              <a:t>Productivity</a:t>
            </a:r>
          </a:p>
        </p:txBody>
      </p:sp>
      <p:cxnSp>
        <p:nvCxnSpPr>
          <p:cNvPr id="4" name="Straight Connector 31">
            <a:extLst>
              <a:ext uri="{FF2B5EF4-FFF2-40B4-BE49-F238E27FC236}">
                <a16:creationId xmlns:a16="http://schemas.microsoft.com/office/drawing/2014/main" id="{82826CE0-92CB-4B50-99CB-CD9D927D5126}"/>
              </a:ext>
              <a:ext uri="{C183D7F6-B498-43B3-948B-1728B52AA6E4}">
                <adec:decorative xmlns:adec="http://schemas.microsoft.com/office/drawing/2017/decorative" val="1"/>
              </a:ext>
            </a:extLst>
          </p:cNvPr>
          <p:cNvCxnSpPr>
            <a:cxnSpLocks/>
          </p:cNvCxnSpPr>
          <p:nvPr/>
        </p:nvCxnSpPr>
        <p:spPr>
          <a:xfrm>
            <a:off x="5943095" y="3973945"/>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0DFC9643-6924-47C6-B18E-1C193E4C1D21}"/>
              </a:ext>
            </a:extLst>
          </p:cNvPr>
          <p:cNvSpPr txBox="1">
            <a:spLocks/>
          </p:cNvSpPr>
          <p:nvPr/>
        </p:nvSpPr>
        <p:spPr>
          <a:xfrm>
            <a:off x="5943095" y="4177148"/>
            <a:ext cx="5852678" cy="185281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Unable to do advanced business analysis in Excel (connecting external data sources, Power Pivot, slicers, what-if analysis </a:t>
            </a:r>
            <a:r>
              <a:rPr kumimoji="0" lang="en-US" sz="1400" b="0" i="0" u="none" strike="noStrike" kern="1200" cap="none" spc="0" normalizeH="0" baseline="0" noProof="0" dirty="0" err="1">
                <a:ln>
                  <a:noFill/>
                </a:ln>
                <a:solidFill>
                  <a:srgbClr val="171717"/>
                </a:solidFill>
                <a:effectLst/>
                <a:uLnTx/>
                <a:uFillTx/>
                <a:latin typeface="Segoe UI" panose="020B0502040204020203" pitchFamily="34" charset="0"/>
                <a:ea typeface="+mn-ea"/>
                <a:cs typeface="Segoe UI Semilight" panose="020B0402040204020203" pitchFamily="34" charset="0"/>
              </a:rPr>
              <a:t>etc</a:t>
            </a: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rPr>
              <a:t>Missing advanced collaboration features in Word (track changes, merge etc.) to make it easier to work together on documents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Understand customers spend and use of databases, as they can be created without need for deep developer skills with Access, which you can also connect to LOB business specific apps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Create professional, low-cost publications with Publisher </a:t>
            </a:r>
            <a:endParaRPr kumimoji="0" lang="en-US" sz="14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438519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nodeType="withEffect">
                                  <p:stCondLst>
                                    <p:cond delay="250"/>
                                  </p:stCondLst>
                                  <p:childTnLst>
                                    <p:animMotion origin="layout" path="M 1.25E-6 0 L 1.25E-6 0.01898 " pathEditMode="relative" rAng="0" ptsTypes="AA">
                                      <p:cBhvr>
                                        <p:cTn id="14" dur="700" spd="-100000" fill="hold"/>
                                        <p:tgtEl>
                                          <p:spTgt spid="18"/>
                                        </p:tgtEl>
                                        <p:attrNameLst>
                                          <p:attrName>ppt_x</p:attrName>
                                          <p:attrName>ppt_y</p:attrName>
                                        </p:attrNameLst>
                                      </p:cBhvr>
                                      <p:rCtr x="0" y="949"/>
                                    </p:animMotion>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250"/>
                                  </p:stCondLst>
                                  <p:childTnLst>
                                    <p:animMotion origin="layout" path="M 0 -1.48148E-6 L 0 0.01898 " pathEditMode="relative" rAng="0" ptsTypes="AA">
                                      <p:cBhvr>
                                        <p:cTn id="19" dur="700" spd="-100000" fill="hold"/>
                                        <p:tgtEl>
                                          <p:spTgt spid="7"/>
                                        </p:tgtEl>
                                        <p:attrNameLst>
                                          <p:attrName>ppt_x</p:attrName>
                                          <p:attrName>ppt_y</p:attrName>
                                        </p:attrNameLst>
                                      </p:cBhvr>
                                      <p:rCtr x="0" y="949"/>
                                    </p:animMotion>
                                  </p:childTnLst>
                                </p:cTn>
                              </p:par>
                              <p:par>
                                <p:cTn id="20" presetID="10" presetClass="entr" presetSubtype="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nodeType="withEffect">
                                  <p:stCondLst>
                                    <p:cond delay="500"/>
                                  </p:stCondLst>
                                  <p:childTnLst>
                                    <p:animMotion origin="layout" path="M -3.95833E-6 -4.07407E-6 L -3.95833E-6 0.01899 " pathEditMode="relative" rAng="0" ptsTypes="AA">
                                      <p:cBhvr>
                                        <p:cTn id="24" dur="700" spd="-100000" fill="hold"/>
                                        <p:tgtEl>
                                          <p:spTgt spid="1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27">
            <a:extLst>
              <a:ext uri="{FF2B5EF4-FFF2-40B4-BE49-F238E27FC236}">
                <a16:creationId xmlns:a16="http://schemas.microsoft.com/office/drawing/2014/main" id="{1ACAE64F-140D-4917-A2BD-0542625D057F}"/>
              </a:ext>
            </a:extLst>
          </p:cNvPr>
          <p:cNvGraphicFramePr>
            <a:graphicFrameLocks noGrp="1"/>
          </p:cNvGraphicFramePr>
          <p:nvPr>
            <p:extLst>
              <p:ext uri="{D42A27DB-BD31-4B8C-83A1-F6EECF244321}">
                <p14:modId xmlns:p14="http://schemas.microsoft.com/office/powerpoint/2010/main" val="3068447038"/>
              </p:ext>
            </p:extLst>
          </p:nvPr>
        </p:nvGraphicFramePr>
        <p:xfrm>
          <a:off x="472647" y="1286105"/>
          <a:ext cx="11272800" cy="4854322"/>
        </p:xfrm>
        <a:graphic>
          <a:graphicData uri="http://schemas.openxmlformats.org/drawingml/2006/table">
            <a:tbl>
              <a:tblPr>
                <a:tableStyleId>{5C22544A-7EE6-4342-B048-85BDC9FD1C3A}</a:tableStyleId>
              </a:tblPr>
              <a:tblGrid>
                <a:gridCol w="1362204">
                  <a:extLst>
                    <a:ext uri="{9D8B030D-6E8A-4147-A177-3AD203B41FA5}">
                      <a16:colId xmlns:a16="http://schemas.microsoft.com/office/drawing/2014/main" val="4184359211"/>
                    </a:ext>
                  </a:extLst>
                </a:gridCol>
                <a:gridCol w="3985379">
                  <a:extLst>
                    <a:ext uri="{9D8B030D-6E8A-4147-A177-3AD203B41FA5}">
                      <a16:colId xmlns:a16="http://schemas.microsoft.com/office/drawing/2014/main" val="1221889518"/>
                    </a:ext>
                  </a:extLst>
                </a:gridCol>
                <a:gridCol w="1490050">
                  <a:extLst>
                    <a:ext uri="{9D8B030D-6E8A-4147-A177-3AD203B41FA5}">
                      <a16:colId xmlns:a16="http://schemas.microsoft.com/office/drawing/2014/main" val="3694550101"/>
                    </a:ext>
                  </a:extLst>
                </a:gridCol>
                <a:gridCol w="4435167">
                  <a:extLst>
                    <a:ext uri="{9D8B030D-6E8A-4147-A177-3AD203B41FA5}">
                      <a16:colId xmlns:a16="http://schemas.microsoft.com/office/drawing/2014/main" val="1207666038"/>
                    </a:ext>
                  </a:extLst>
                </a:gridCol>
              </a:tblGrid>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t>Personalized, intelligent inbox helps you focus on what matters most – by grouping your most important emails together. Quickly view, edit and share documents even on the go with deep integration of all Office apps. </a:t>
                      </a:r>
                      <a:endParaRPr lang="en-GB" sz="100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Design and publish customized materials for any purpose. </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21075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panose="020B0502040204020203" pitchFamily="34" charset="0"/>
                        </a:rPr>
                        <a:t>Create, edit and view PivotTables. Draw insights with functions such as New data types, Ideas, and XLOOKUP.</a:t>
                      </a: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Build and share databases in just a few seconds. Run reports and queries to put your data into the format you want. Integrate data between Access and line-of-business apps using the Access connector library. </a:t>
                      </a:r>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210755">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panose="020B0502040204020203" pitchFamily="34" charset="0"/>
                          <a:ea typeface="+mn-ea"/>
                          <a:cs typeface="+mn-cs"/>
                        </a:rPr>
                        <a:t>Enhance your content with Editor, Designer, Tap or the Presenter Coach and choose from various, customizable animations. Make use of rich formatting options for texts and shapes.</a:t>
                      </a:r>
                    </a:p>
                    <a:p>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9050" cap="flat" cmpd="sng" algn="ctr">
                      <a:solidFill>
                        <a:schemeClr val="bg1">
                          <a:lumMod val="7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panose="020B0502040204020203" pitchFamily="34" charset="0"/>
                          <a:ea typeface="+mn-ea"/>
                          <a:cs typeface="+mn-cs"/>
                        </a:rPr>
                        <a:t>Streamline appointment scheduling and management with an easy to customize tool. Help your staff stay on top of their schedule and avoid double-bookings. An easy to navigate webpage lets your customers find and book appointments around the clock.</a:t>
                      </a: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22205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panose="020B0502040204020203" pitchFamily="34" charset="0"/>
                        </a:rPr>
                        <a:t>Add captions, citations and bibliography and get support for advanced collaboration to merge, compare and combine documents. Work more time-efficient with features like Dictation, Researcher and always stay up-to-date with Version History, Shared with Me or While You Were Away feature.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chemeClr val="bg1">
                            <a:lumMod val="75000"/>
                          </a:schemeClr>
                        </a:solidFill>
                      </a:endParaRPr>
                    </a:p>
                  </a:txBody>
                  <a:tcPr>
                    <a:lnL w="19050" cap="flat" cmpd="sng" algn="ctr">
                      <a:solidFill>
                        <a:schemeClr val="bg1">
                          <a:lumMod val="7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kern="1200" dirty="0">
                        <a:solidFill>
                          <a:schemeClr val="bg2">
                            <a:lumMod val="10000"/>
                          </a:schemeClr>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sp>
        <p:nvSpPr>
          <p:cNvPr id="26" name="Title 1">
            <a:extLst>
              <a:ext uri="{FF2B5EF4-FFF2-40B4-BE49-F238E27FC236}">
                <a16:creationId xmlns:a16="http://schemas.microsoft.com/office/drawing/2014/main" id="{9399327D-D666-4E17-9B9B-9388C7B81A2D}"/>
              </a:ext>
            </a:extLst>
          </p:cNvPr>
          <p:cNvSpPr txBox="1">
            <a:spLocks/>
          </p:cNvSpPr>
          <p:nvPr/>
        </p:nvSpPr>
        <p:spPr>
          <a:xfrm>
            <a:off x="483013" y="363440"/>
            <a:ext cx="3936587"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360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t>Additional Value</a:t>
            </a:r>
            <a:b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br>
            <a:r>
              <a:rPr kumimoji="0" lang="en-GB" sz="1600" b="0" i="0" u="none" strike="noStrike" kern="1200" cap="none" spc="-50" normalizeH="0" baseline="0" noProof="0">
                <a:ln w="3175">
                  <a:noFill/>
                </a:ln>
                <a:solidFill>
                  <a:srgbClr val="000000"/>
                </a:solidFill>
                <a:effectLst/>
                <a:uLnTx/>
                <a:uFillTx/>
                <a:latin typeface="Segoe UI"/>
                <a:ea typeface="+mn-ea"/>
                <a:cs typeface="Segoe UI" pitchFamily="34" charset="0"/>
              </a:rPr>
              <a:t>…to </a:t>
            </a:r>
            <a:r>
              <a:rPr kumimoji="0" lang="en-GB" sz="1600" b="0" i="0" u="none" strike="noStrike" kern="1200" cap="none" spc="-50" normalizeH="0" baseline="0" noProof="0">
                <a:ln w="3175">
                  <a:noFill/>
                </a:ln>
                <a:solidFill>
                  <a:srgbClr val="0078D4"/>
                </a:solidFill>
                <a:effectLst/>
                <a:uLnTx/>
                <a:uFillTx/>
                <a:latin typeface="Segoe UI Semibold"/>
                <a:ea typeface="+mn-ea"/>
                <a:cs typeface="Segoe UI" pitchFamily="34" charset="0"/>
              </a:rPr>
              <a:t>Office 365 E3</a:t>
            </a:r>
            <a:endParaRPr kumimoji="0" lang="en-GB" sz="1800" b="0" i="0" u="none" strike="noStrike" kern="1200" cap="none" spc="-50" normalizeH="0" baseline="0" noProof="0">
              <a:ln w="3175">
                <a:noFill/>
              </a:ln>
              <a:solidFill>
                <a:srgbClr val="1A1A1A"/>
              </a:solidFill>
              <a:effectLst/>
              <a:uLnTx/>
              <a:uFillTx/>
              <a:latin typeface="Segoe UI Semibold"/>
              <a:ea typeface="+mn-ea"/>
              <a:cs typeface="Segoe UI" pitchFamily="34" charset="0"/>
            </a:endParaRPr>
          </a:p>
        </p:txBody>
      </p:sp>
      <p:pic>
        <p:nvPicPr>
          <p:cNvPr id="75" name="Picture 74" descr="Logo&#10;&#10;Description automatically generated">
            <a:extLst>
              <a:ext uri="{FF2B5EF4-FFF2-40B4-BE49-F238E27FC236}">
                <a16:creationId xmlns:a16="http://schemas.microsoft.com/office/drawing/2014/main" id="{309BE543-7F80-450A-B101-F49DB4231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612" y="3880617"/>
            <a:ext cx="804502" cy="804502"/>
          </a:xfrm>
          <a:prstGeom prst="rect">
            <a:avLst/>
          </a:prstGeom>
        </p:spPr>
      </p:pic>
      <p:pic>
        <p:nvPicPr>
          <p:cNvPr id="2" name="Picture 1" descr="A picture containing clock&#10;&#10;Description automatically generated">
            <a:extLst>
              <a:ext uri="{FF2B5EF4-FFF2-40B4-BE49-F238E27FC236}">
                <a16:creationId xmlns:a16="http://schemas.microsoft.com/office/drawing/2014/main" id="{710A9DC2-732B-40F2-9102-4BDDEC1728EE}"/>
              </a:ext>
            </a:extLst>
          </p:cNvPr>
          <p:cNvPicPr>
            <a:picLocks noChangeAspect="1"/>
          </p:cNvPicPr>
          <p:nvPr/>
        </p:nvPicPr>
        <p:blipFill>
          <a:blip r:embed="rId4"/>
          <a:stretch>
            <a:fillRect/>
          </a:stretch>
        </p:blipFill>
        <p:spPr>
          <a:xfrm>
            <a:off x="606384" y="2569561"/>
            <a:ext cx="952949" cy="952949"/>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4BB5EEA-81BB-4487-ABCB-DCFF9E97720F}"/>
              </a:ext>
            </a:extLst>
          </p:cNvPr>
          <p:cNvPicPr>
            <a:picLocks noChangeAspect="1"/>
          </p:cNvPicPr>
          <p:nvPr/>
        </p:nvPicPr>
        <p:blipFill>
          <a:blip r:embed="rId5"/>
          <a:stretch>
            <a:fillRect/>
          </a:stretch>
        </p:blipFill>
        <p:spPr>
          <a:xfrm>
            <a:off x="5974192" y="2579563"/>
            <a:ext cx="952949" cy="952949"/>
          </a:xfrm>
          <a:prstGeom prst="rect">
            <a:avLst/>
          </a:prstGeom>
        </p:spPr>
      </p:pic>
      <p:pic>
        <p:nvPicPr>
          <p:cNvPr id="5" name="Picture 4" descr="A close up of a logo&#10;&#10;Description automatically generated">
            <a:extLst>
              <a:ext uri="{FF2B5EF4-FFF2-40B4-BE49-F238E27FC236}">
                <a16:creationId xmlns:a16="http://schemas.microsoft.com/office/drawing/2014/main" id="{72DFF1C4-CFE4-4B33-9FF3-9D896C0AD02B}"/>
              </a:ext>
            </a:extLst>
          </p:cNvPr>
          <p:cNvPicPr>
            <a:picLocks noChangeAspect="1"/>
          </p:cNvPicPr>
          <p:nvPr/>
        </p:nvPicPr>
        <p:blipFill>
          <a:blip r:embed="rId6"/>
          <a:stretch>
            <a:fillRect/>
          </a:stretch>
        </p:blipFill>
        <p:spPr>
          <a:xfrm>
            <a:off x="640290" y="1308872"/>
            <a:ext cx="952949" cy="952949"/>
          </a:xfrm>
          <a:prstGeom prst="rect">
            <a:avLst/>
          </a:prstGeom>
        </p:spPr>
      </p:pic>
      <p:pic>
        <p:nvPicPr>
          <p:cNvPr id="6" name="Picture 5" descr="A close up of a logo&#10;&#10;Description automatically generated">
            <a:extLst>
              <a:ext uri="{FF2B5EF4-FFF2-40B4-BE49-F238E27FC236}">
                <a16:creationId xmlns:a16="http://schemas.microsoft.com/office/drawing/2014/main" id="{C44DCC61-8357-4AD9-AE40-B8FD3918CC8A}"/>
              </a:ext>
            </a:extLst>
          </p:cNvPr>
          <p:cNvPicPr>
            <a:picLocks noChangeAspect="1"/>
          </p:cNvPicPr>
          <p:nvPr/>
        </p:nvPicPr>
        <p:blipFill>
          <a:blip r:embed="rId7"/>
          <a:stretch>
            <a:fillRect/>
          </a:stretch>
        </p:blipFill>
        <p:spPr>
          <a:xfrm>
            <a:off x="640290" y="3754842"/>
            <a:ext cx="952949" cy="952949"/>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83BC1622-E8E2-4B69-96B5-854AF1FDBDD3}"/>
              </a:ext>
            </a:extLst>
          </p:cNvPr>
          <p:cNvPicPr>
            <a:picLocks noChangeAspect="1"/>
          </p:cNvPicPr>
          <p:nvPr/>
        </p:nvPicPr>
        <p:blipFill>
          <a:blip r:embed="rId8"/>
          <a:stretch>
            <a:fillRect/>
          </a:stretch>
        </p:blipFill>
        <p:spPr>
          <a:xfrm>
            <a:off x="6041968" y="1308872"/>
            <a:ext cx="952949" cy="952949"/>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53B70CF6-EEB7-4899-B933-E89CBCE94396}"/>
              </a:ext>
            </a:extLst>
          </p:cNvPr>
          <p:cNvPicPr>
            <a:picLocks noChangeAspect="1"/>
          </p:cNvPicPr>
          <p:nvPr/>
        </p:nvPicPr>
        <p:blipFill>
          <a:blip r:embed="rId9"/>
          <a:stretch>
            <a:fillRect/>
          </a:stretch>
        </p:blipFill>
        <p:spPr>
          <a:xfrm>
            <a:off x="622776" y="5010150"/>
            <a:ext cx="952949" cy="952949"/>
          </a:xfrm>
          <a:prstGeom prst="rect">
            <a:avLst/>
          </a:prstGeom>
        </p:spPr>
      </p:pic>
      <p:sp>
        <p:nvSpPr>
          <p:cNvPr id="9" name="TextBox 8">
            <a:extLst>
              <a:ext uri="{FF2B5EF4-FFF2-40B4-BE49-F238E27FC236}">
                <a16:creationId xmlns:a16="http://schemas.microsoft.com/office/drawing/2014/main" id="{94249E1A-86D8-4D9E-8A13-0C45713B84BE}"/>
              </a:ext>
            </a:extLst>
          </p:cNvPr>
          <p:cNvSpPr txBox="1"/>
          <p:nvPr/>
        </p:nvSpPr>
        <p:spPr>
          <a:xfrm>
            <a:off x="717799" y="2105907"/>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0" name="TextBox 9">
            <a:extLst>
              <a:ext uri="{FF2B5EF4-FFF2-40B4-BE49-F238E27FC236}">
                <a16:creationId xmlns:a16="http://schemas.microsoft.com/office/drawing/2014/main" id="{2CA82843-912E-451F-839E-202A75E2069B}"/>
              </a:ext>
            </a:extLst>
          </p:cNvPr>
          <p:cNvSpPr txBox="1"/>
          <p:nvPr/>
        </p:nvSpPr>
        <p:spPr>
          <a:xfrm>
            <a:off x="717799" y="5807185"/>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Word Desktop</a:t>
            </a:r>
          </a:p>
        </p:txBody>
      </p:sp>
      <p:sp>
        <p:nvSpPr>
          <p:cNvPr id="11" name="TextBox 10">
            <a:extLst>
              <a:ext uri="{FF2B5EF4-FFF2-40B4-BE49-F238E27FC236}">
                <a16:creationId xmlns:a16="http://schemas.microsoft.com/office/drawing/2014/main" id="{922087B8-9B44-474B-8483-DC1B5D2232DD}"/>
              </a:ext>
            </a:extLst>
          </p:cNvPr>
          <p:cNvSpPr txBox="1"/>
          <p:nvPr/>
        </p:nvSpPr>
        <p:spPr>
          <a:xfrm>
            <a:off x="735312" y="3366596"/>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Excel Desktop</a:t>
            </a:r>
          </a:p>
        </p:txBody>
      </p:sp>
      <p:sp>
        <p:nvSpPr>
          <p:cNvPr id="12" name="TextBox 11">
            <a:extLst>
              <a:ext uri="{FF2B5EF4-FFF2-40B4-BE49-F238E27FC236}">
                <a16:creationId xmlns:a16="http://schemas.microsoft.com/office/drawing/2014/main" id="{E36B300E-F70C-4150-98E6-44039778ABCC}"/>
              </a:ext>
            </a:extLst>
          </p:cNvPr>
          <p:cNvSpPr txBox="1"/>
          <p:nvPr/>
        </p:nvSpPr>
        <p:spPr>
          <a:xfrm>
            <a:off x="709999" y="4513119"/>
            <a:ext cx="849334" cy="2492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PowerPoint Desktop</a:t>
            </a:r>
          </a:p>
        </p:txBody>
      </p:sp>
      <p:sp>
        <p:nvSpPr>
          <p:cNvPr id="13" name="TextBox 12">
            <a:extLst>
              <a:ext uri="{FF2B5EF4-FFF2-40B4-BE49-F238E27FC236}">
                <a16:creationId xmlns:a16="http://schemas.microsoft.com/office/drawing/2014/main" id="{7EA65906-3C2B-4BEB-A922-3F3EB4BD94F0}"/>
              </a:ext>
            </a:extLst>
          </p:cNvPr>
          <p:cNvSpPr txBox="1"/>
          <p:nvPr/>
        </p:nvSpPr>
        <p:spPr>
          <a:xfrm>
            <a:off x="6109722" y="2105907"/>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4" name="TextBox 13">
            <a:extLst>
              <a:ext uri="{FF2B5EF4-FFF2-40B4-BE49-F238E27FC236}">
                <a16:creationId xmlns:a16="http://schemas.microsoft.com/office/drawing/2014/main" id="{1859E92A-9E33-4898-B97D-426E4D3102EC}"/>
              </a:ext>
            </a:extLst>
          </p:cNvPr>
          <p:cNvSpPr txBox="1"/>
          <p:nvPr/>
        </p:nvSpPr>
        <p:spPr>
          <a:xfrm>
            <a:off x="6041968" y="3376679"/>
            <a:ext cx="762902" cy="12465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Access</a:t>
            </a:r>
          </a:p>
        </p:txBody>
      </p:sp>
      <p:sp>
        <p:nvSpPr>
          <p:cNvPr id="16" name="TextBox 15">
            <a:extLst>
              <a:ext uri="{FF2B5EF4-FFF2-40B4-BE49-F238E27FC236}">
                <a16:creationId xmlns:a16="http://schemas.microsoft.com/office/drawing/2014/main" id="{6FBA4F63-2C73-46E7-819E-C90782F5C8C0}"/>
              </a:ext>
            </a:extLst>
          </p:cNvPr>
          <p:cNvSpPr txBox="1"/>
          <p:nvPr/>
        </p:nvSpPr>
        <p:spPr>
          <a:xfrm>
            <a:off x="5950110" y="4582506"/>
            <a:ext cx="1136663"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rgbClr val="282828"/>
                </a:solidFill>
                <a:effectLst/>
                <a:uLnTx/>
                <a:uFillTx/>
                <a:latin typeface="Segoe UI"/>
                <a:ea typeface="+mn-ea"/>
                <a:cs typeface="+mn-cs"/>
              </a:rPr>
              <a:t>Bookings</a:t>
            </a:r>
          </a:p>
        </p:txBody>
      </p:sp>
    </p:spTree>
    <p:extLst>
      <p:ext uri="{BB962C8B-B14F-4D97-AF65-F5344CB8AC3E}">
        <p14:creationId xmlns:p14="http://schemas.microsoft.com/office/powerpoint/2010/main" val="421202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353664" y="249019"/>
            <a:ext cx="11480420" cy="430887"/>
          </a:xfrm>
        </p:spPr>
        <p:txBody>
          <a:bodyPr/>
          <a:lstStyle/>
          <a:p>
            <a:r>
              <a:rPr lang="en-US" dirty="0">
                <a:cs typeface="Segoe UI"/>
              </a:rPr>
              <a:t>Probing Questions</a:t>
            </a:r>
            <a:endParaRPr lang="en-US"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357919" y="745867"/>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0C0"/>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411467" y="1176791"/>
            <a:ext cx="5349519" cy="404418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Improve productivity with the Desktop Apps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Edit files without Internet connection with the Desktop Applications of Word, Excel, OneNote &amp; PowerPoint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More collaboration features in Word, like turning on track changes, merge, compare, and combine documents to make it easier to work together on documents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Enable advanced Excel capabilities to enable in-depth analysis and improved productivity with features such as external data connections, advanced analysis views (Power View, Power Pivot, Slicers), formula tools, what-if analysis, offline viewing and more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Allow customers to schedule time with you via Customer Bookings in a customizable scheduling web page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Create your own database apps easily with Access and connect to business specific apps and create professional, low-cost publications with Publisher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357919" y="1106374"/>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9572EA-3150-436C-B480-02FAAF89D8F1}"/>
              </a:ext>
            </a:extLst>
          </p:cNvPr>
          <p:cNvSpPr txBox="1"/>
          <p:nvPr/>
        </p:nvSpPr>
        <p:spPr>
          <a:xfrm>
            <a:off x="355790" y="5137725"/>
            <a:ext cx="11407321" cy="1508105"/>
          </a:xfrm>
          <a:prstGeom prst="rect">
            <a:avLst/>
          </a:prstGeom>
          <a:noFill/>
        </p:spPr>
        <p:txBody>
          <a:bodyPr wrap="square" lIns="0" tIns="0" rIns="0" bIns="0" rtlCol="0">
            <a:spAutoFit/>
          </a:bodyPr>
          <a:lstStyle/>
          <a:p>
            <a:pPr marL="0" marR="0" lvl="0" indent="0" algn="ctr" defTabSz="932742" rtl="0" eaLnBrk="1" fontAlgn="base" latinLnBrk="0" hangingPunct="1">
              <a:lnSpc>
                <a:spcPct val="100000"/>
              </a:lnSpc>
              <a:spcBef>
                <a:spcPct val="20000"/>
              </a:spcBef>
              <a:spcAft>
                <a:spcPts val="0"/>
              </a:spcAft>
              <a:buClr>
                <a:srgbClr val="0078D4"/>
              </a:buClr>
              <a:buSzPct val="100000"/>
              <a:buFontTx/>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Improve productivity and lower your IT spend by consolidating solutions! </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Point solutions are expensive and time consuming to manage. Microsoft 365 is the best of breed and the best platform. Consolidate &amp; save!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Google Workspace Business Starter (equivalent to M365 Business Basic / O365 E1) costs 21% more</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Customer booking solutions can be replaced with Bookings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Database related costs can potentially be reduced with Access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Publishing costs can potentially be reduced with Publisher</a:t>
            </a:r>
          </a:p>
        </p:txBody>
      </p: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357916" y="1197264"/>
            <a:ext cx="5651995" cy="31454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Productivity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Currently, you are relying on the web applications of Word, Excel and PowerPoint. Tell me about your experience.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can your employees collaborate on files without Internet connection (while travelling etc)?</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manage customer appointments and bookings?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 bit about how and for what purposes your employees currently use Excel, PowerPoint, OneNote and Word</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Do you manage large amounts of data in Excel?</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 work with data and how you rely on databases? (sales, marketing etc)</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Do you rely on publishing needs?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408760" y="773698"/>
            <a:ext cx="5009818"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dirty="0">
                <a:ln>
                  <a:noFill/>
                </a:ln>
                <a:solidFill>
                  <a:srgbClr val="0070C0"/>
                </a:solidFill>
                <a:effectLst/>
                <a:uLnTx/>
                <a:uFillTx/>
                <a:latin typeface="Segoe UI Semibold"/>
                <a:ea typeface="+mn-ea"/>
                <a:cs typeface="Segoe UI"/>
              </a:rPr>
              <a:t>Office 365 E3 Solutions</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355790" y="5041578"/>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57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tx1"/>
                </a:solidFill>
              </a:rPr>
              <a:t>Expand your possibilities with </a:t>
            </a:r>
            <a:r>
              <a:rPr lang="en-US" sz="3200">
                <a:solidFill>
                  <a:schemeClr val="accent1"/>
                </a:solidFill>
              </a:rPr>
              <a:t>desktop apps </a:t>
            </a:r>
          </a:p>
        </p:txBody>
      </p:sp>
      <p:pic>
        <p:nvPicPr>
          <p:cNvPr id="7" name="Picture 6">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36180" y="1397739"/>
            <a:ext cx="3362720" cy="1800775"/>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250837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Easy milage tracking</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rPr>
              <a:t>Track miles automatically with MileIQ </a:t>
            </a:r>
            <a:r>
              <a:rPr kumimoji="0" lang="en-US" sz="1400" b="0" i="0" u="none" strike="noStrike" kern="0" cap="none" spc="0" normalizeH="0" noProof="0">
                <a:ln>
                  <a:noFill/>
                </a:ln>
                <a:solidFill>
                  <a:srgbClr val="FFFFFF"/>
                </a:solidFill>
                <a:effectLst/>
                <a:uLnTx/>
                <a:uFillTx/>
              </a:rPr>
              <a:t>running in the background </a:t>
            </a:r>
          </a:p>
          <a:p>
            <a:pPr marL="0" lvl="0" indent="0" defTabSz="932472" fontAlgn="base">
              <a:spcBef>
                <a:spcPct val="0"/>
              </a:spcBef>
              <a:spcAft>
                <a:spcPts val="1200"/>
              </a:spcAft>
              <a:buClr>
                <a:srgbClr val="0078D4"/>
              </a:buClr>
              <a:buSzTx/>
              <a:buNone/>
              <a:defRPr/>
            </a:pPr>
            <a:r>
              <a:rPr lang="en-US" sz="1400" kern="0">
                <a:solidFill>
                  <a:srgbClr val="FFFFFF"/>
                </a:solidFill>
              </a:rPr>
              <a:t>Classify drives (private/business) easily</a:t>
            </a:r>
          </a:p>
          <a:p>
            <a:pPr marL="0" lvl="0" indent="0" defTabSz="932472" fontAlgn="base">
              <a:spcBef>
                <a:spcPct val="0"/>
              </a:spcBef>
              <a:spcAft>
                <a:spcPts val="1200"/>
              </a:spcAft>
              <a:buClr>
                <a:srgbClr val="0078D4"/>
              </a:buClr>
              <a:buSzTx/>
              <a:buNone/>
              <a:defRPr/>
            </a:pPr>
            <a:r>
              <a:rPr lang="en-US" sz="1400" kern="0">
                <a:solidFill>
                  <a:srgbClr val="FFFFFF"/>
                </a:solidFill>
              </a:rPr>
              <a:t>Generate accurate mileage reports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942" y="1397739"/>
            <a:ext cx="3362720" cy="1803486"/>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49855" cy="263149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More Office</a:t>
            </a:r>
            <a:r>
              <a:rPr kumimoji="0" lang="en-US" sz="20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rPr>
              <a:t> </a:t>
            </a: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features</a:t>
            </a:r>
          </a:p>
          <a:p>
            <a:pPr marL="0" lvl="0" indent="0" defTabSz="932472" fontAlgn="base">
              <a:spcBef>
                <a:spcPct val="0"/>
              </a:spcBef>
              <a:spcAft>
                <a:spcPts val="1200"/>
              </a:spcAft>
              <a:buClr>
                <a:srgbClr val="0078D4"/>
              </a:buClr>
              <a:buSzTx/>
              <a:buNone/>
              <a:defRPr/>
            </a:pPr>
            <a:r>
              <a:rPr lang="en-US" sz="1400" kern="0">
                <a:solidFill>
                  <a:srgbClr val="FFFFFF"/>
                </a:solidFill>
              </a:rPr>
              <a:t>Install desktop apps on up to 5 PCs/Macs, 5 tablets and 5 mobile devices</a:t>
            </a:r>
          </a:p>
          <a:p>
            <a:pPr marL="0" lvl="0" indent="0" defTabSz="932472" fontAlgn="base">
              <a:spcBef>
                <a:spcPct val="0"/>
              </a:spcBef>
              <a:spcAft>
                <a:spcPts val="1200"/>
              </a:spcAft>
              <a:buClr>
                <a:srgbClr val="0078D4"/>
              </a:buClr>
              <a:buSzTx/>
              <a:buNone/>
              <a:defRPr/>
            </a:pPr>
            <a:r>
              <a:rPr lang="en-US" sz="1400" kern="0">
                <a:solidFill>
                  <a:srgbClr val="FFFFFF"/>
                </a:solidFill>
              </a:rPr>
              <a:t>Create content more easily with Editor, Designer, Tap or Presenter Coach </a:t>
            </a:r>
          </a:p>
          <a:p>
            <a:pPr marL="0" lvl="0" indent="0" defTabSz="932472" fontAlgn="base">
              <a:spcBef>
                <a:spcPct val="0"/>
              </a:spcBef>
              <a:spcAft>
                <a:spcPts val="1200"/>
              </a:spcAft>
              <a:buClr>
                <a:srgbClr val="0078D4"/>
              </a:buClr>
              <a:buSzTx/>
              <a:buNone/>
              <a:defRPr/>
            </a:pPr>
            <a:r>
              <a:rPr lang="en-US" sz="1400" kern="0">
                <a:solidFill>
                  <a:srgbClr val="FFFFFF"/>
                </a:solidFill>
              </a:rPr>
              <a:t>Work more time-efficient with Dictation, Researcher, Insert Data from Picture</a:t>
            </a:r>
          </a:p>
        </p:txBody>
      </p:sp>
      <p:pic>
        <p:nvPicPr>
          <p:cNvPr id="5" name="Picture 4" descr="A person using a computer&#10;&#10;Description automatically generated">
            <a:extLst>
              <a:ext uri="{FF2B5EF4-FFF2-40B4-BE49-F238E27FC236}">
                <a16:creationId xmlns:a16="http://schemas.microsoft.com/office/drawing/2014/main" id="{02109F23-D0D6-4555-BF8B-F7F91A2FE3A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11994" y="1399627"/>
            <a:ext cx="3365730" cy="1798888"/>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43143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Streamlining</a:t>
            </a:r>
            <a:r>
              <a:rPr kumimoji="0" lang="en-US" sz="2000" b="0" i="0" u="none" strike="noStrike" kern="0" cap="none" spc="0" normalizeH="0" noProof="0">
                <a:ln>
                  <a:noFill/>
                </a:ln>
                <a:solidFill>
                  <a:srgbClr val="FFFFFF"/>
                </a:solidFill>
                <a:effectLst/>
                <a:uLnTx/>
                <a:uFillTx/>
                <a:latin typeface="Segoe UI Semibold"/>
                <a:ea typeface="+mn-ea"/>
                <a:cs typeface="Segoe UI Semilight"/>
              </a:rPr>
              <a:t> appointments</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lang="en-US" sz="1400">
                <a:solidFill>
                  <a:srgbClr val="FFFFFF"/>
                </a:solidFill>
                <a:cs typeface="Segoe UI Semilight"/>
              </a:rPr>
              <a:t>Make use of Bookings app across all organizational levels</a:t>
            </a:r>
          </a:p>
          <a:p>
            <a:pPr marL="0" lvl="0" indent="0" fontAlgn="base">
              <a:spcBef>
                <a:spcPts val="0"/>
              </a:spcBef>
              <a:spcAft>
                <a:spcPts val="600"/>
              </a:spcAft>
              <a:buNone/>
              <a:defRPr/>
            </a:pPr>
            <a:r>
              <a:rPr lang="en-US" sz="1400">
                <a:solidFill>
                  <a:srgbClr val="FFFFFF"/>
                </a:solidFill>
                <a:cs typeface="Segoe UI Semilight"/>
              </a:rPr>
              <a:t>Find available time slots quickly with Office calendar integration to ensure staff are not double-booked</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lang="en-US" sz="1400">
              <a:solidFill>
                <a:srgbClr val="FFFFFF"/>
              </a:solidFill>
              <a:latin typeface="Segoe UI Semibold"/>
              <a:cs typeface="Segoe UI Semilight"/>
            </a:endParaRP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Semilight"/>
            </a:endParaRPr>
          </a:p>
        </p:txBody>
      </p:sp>
    </p:spTree>
    <p:extLst>
      <p:ext uri="{BB962C8B-B14F-4D97-AF65-F5344CB8AC3E}">
        <p14:creationId xmlns:p14="http://schemas.microsoft.com/office/powerpoint/2010/main" val="145633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8.33333E-7 -1.85185E-6 L 8.33333E-7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1.48148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4.07407E-6 L -2.08333E-7 0.01899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281DAB-1361-4F7B-B21C-838F40E3CFCD}"/>
              </a:ext>
            </a:extLst>
          </p:cNvPr>
          <p:cNvSpPr/>
          <p:nvPr/>
        </p:nvSpPr>
        <p:spPr bwMode="auto">
          <a:xfrm>
            <a:off x="5728562" y="3195375"/>
            <a:ext cx="896815" cy="64633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TextBox 52">
            <a:extLst>
              <a:ext uri="{FF2B5EF4-FFF2-40B4-BE49-F238E27FC236}">
                <a16:creationId xmlns:a16="http://schemas.microsoft.com/office/drawing/2014/main" id="{698CF7B8-3456-4053-9692-0408C2A01973}"/>
              </a:ext>
            </a:extLst>
          </p:cNvPr>
          <p:cNvSpPr txBox="1"/>
          <p:nvPr/>
        </p:nvSpPr>
        <p:spPr>
          <a:xfrm>
            <a:off x="8169782" y="4347065"/>
            <a:ext cx="3094910"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Productivity Suites (without desktop apps)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Appointment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Milage Tracking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gradFill>
                <a:gsLst>
                  <a:gs pos="2917">
                    <a:srgbClr val="1A1A1A"/>
                  </a:gs>
                  <a:gs pos="30000">
                    <a:srgbClr val="1A1A1A"/>
                  </a:gs>
                </a:gsLst>
                <a:lin ang="5400000" scaled="0"/>
              </a:gradFill>
              <a:effectLst/>
              <a:highlight>
                <a:srgbClr val="FFFF00"/>
              </a:highligh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2917">
                      <a:srgbClr val="1A1A1A"/>
                    </a:gs>
                    <a:gs pos="30000">
                      <a:srgbClr val="1A1A1A"/>
                    </a:gs>
                  </a:gsLst>
                  <a:lin ang="5400000" scaled="0"/>
                </a:gradFill>
                <a:effectLst/>
                <a:highlight>
                  <a:srgbClr val="FFFF00"/>
                </a:highlight>
                <a:uLnTx/>
                <a:uFillTx/>
                <a:latin typeface="Segoe UI"/>
                <a:ea typeface="+mn-ea"/>
                <a:cs typeface="+mn-cs"/>
              </a:rPr>
              <a:t>	</a:t>
            </a:r>
            <a:endParaRPr kumimoji="0" lang="en-GB" sz="1600" b="0" i="0" u="none" strike="noStrike" kern="1200" cap="none" spc="0" normalizeH="0" baseline="0" noProof="0">
              <a:ln>
                <a:noFill/>
              </a:ln>
              <a:solidFill>
                <a:srgbClr val="1A1A1A"/>
              </a:solidFill>
              <a:effectLst/>
              <a:highlight>
                <a:srgbClr val="FFFF00"/>
              </a:highlight>
              <a:uLnTx/>
              <a:uFillTx/>
              <a:latin typeface="Segoe UI"/>
              <a:ea typeface="+mn-ea"/>
              <a:cs typeface="+mn-cs"/>
            </a:endParaRPr>
          </a:p>
        </p:txBody>
      </p:sp>
      <p:sp>
        <p:nvSpPr>
          <p:cNvPr id="5" name="Rectangle 4">
            <a:extLst>
              <a:ext uri="{FF2B5EF4-FFF2-40B4-BE49-F238E27FC236}">
                <a16:creationId xmlns:a16="http://schemas.microsoft.com/office/drawing/2014/main" id="{7AC2DE54-E228-4818-89F7-2ED1293660B1}"/>
              </a:ext>
            </a:extLst>
          </p:cNvPr>
          <p:cNvSpPr/>
          <p:nvPr/>
        </p:nvSpPr>
        <p:spPr bwMode="auto">
          <a:xfrm>
            <a:off x="5728565" y="3843349"/>
            <a:ext cx="896815" cy="17873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4" name="Rectangle 3">
            <a:extLst>
              <a:ext uri="{FF2B5EF4-FFF2-40B4-BE49-F238E27FC236}">
                <a16:creationId xmlns:a16="http://schemas.microsoft.com/office/drawing/2014/main" id="{6AFF57A1-EE75-4CCB-A4B3-4392F85E2C23}"/>
              </a:ext>
            </a:extLst>
          </p:cNvPr>
          <p:cNvSpPr/>
          <p:nvPr/>
        </p:nvSpPr>
        <p:spPr bwMode="auto">
          <a:xfrm>
            <a:off x="927308" y="5017561"/>
            <a:ext cx="896815" cy="5979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E643457-0A30-4285-874F-C1C6B69113D2}"/>
              </a:ext>
            </a:extLst>
          </p:cNvPr>
          <p:cNvSpPr txBox="1"/>
          <p:nvPr/>
        </p:nvSpPr>
        <p:spPr>
          <a:xfrm>
            <a:off x="815467" y="5809003"/>
            <a:ext cx="1120500"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Office 365 E1</a:t>
            </a:r>
          </a:p>
        </p:txBody>
      </p:sp>
      <p:sp>
        <p:nvSpPr>
          <p:cNvPr id="8" name="TextBox 7">
            <a:extLst>
              <a:ext uri="{FF2B5EF4-FFF2-40B4-BE49-F238E27FC236}">
                <a16:creationId xmlns:a16="http://schemas.microsoft.com/office/drawing/2014/main" id="{58FA7C4A-C2AE-4758-9448-71638E6C533B}"/>
              </a:ext>
            </a:extLst>
          </p:cNvPr>
          <p:cNvSpPr txBox="1"/>
          <p:nvPr/>
        </p:nvSpPr>
        <p:spPr>
          <a:xfrm>
            <a:off x="3365188" y="5809003"/>
            <a:ext cx="14297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Office 365 E3</a:t>
            </a: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3479203"/>
            <a:ext cx="896815" cy="213628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TextBox 53">
            <a:extLst>
              <a:ext uri="{FF2B5EF4-FFF2-40B4-BE49-F238E27FC236}">
                <a16:creationId xmlns:a16="http://schemas.microsoft.com/office/drawing/2014/main" id="{709B1041-3037-4433-8193-00E261E00575}"/>
              </a:ext>
            </a:extLst>
          </p:cNvPr>
          <p:cNvSpPr txBox="1"/>
          <p:nvPr/>
        </p:nvSpPr>
        <p:spPr>
          <a:xfrm>
            <a:off x="1039920" y="4695716"/>
            <a:ext cx="67158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$8.00</a:t>
            </a:r>
          </a:p>
        </p:txBody>
      </p:sp>
      <p:sp>
        <p:nvSpPr>
          <p:cNvPr id="56" name="TextBox 55">
            <a:extLst>
              <a:ext uri="{FF2B5EF4-FFF2-40B4-BE49-F238E27FC236}">
                <a16:creationId xmlns:a16="http://schemas.microsoft.com/office/drawing/2014/main" id="{9E3EB784-0396-4B90-9E7A-7486D097CF88}"/>
              </a:ext>
            </a:extLst>
          </p:cNvPr>
          <p:cNvSpPr txBox="1"/>
          <p:nvPr/>
        </p:nvSpPr>
        <p:spPr>
          <a:xfrm>
            <a:off x="3691286" y="3121223"/>
            <a:ext cx="78419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gradFill>
                  <a:gsLst>
                    <a:gs pos="2917">
                      <a:srgbClr val="1A1A1A"/>
                    </a:gs>
                    <a:gs pos="30000">
                      <a:srgbClr val="1A1A1A"/>
                    </a:gs>
                  </a:gsLst>
                  <a:lin ang="5400000" scaled="0"/>
                </a:gradFill>
                <a:latin typeface="Segoe UI"/>
              </a:rPr>
              <a:t>$20.00</a:t>
            </a:r>
            <a:endPar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9" name="TextBox 18">
            <a:extLst>
              <a:ext uri="{FF2B5EF4-FFF2-40B4-BE49-F238E27FC236}">
                <a16:creationId xmlns:a16="http://schemas.microsoft.com/office/drawing/2014/main" id="{60B9E4E6-836A-4143-9052-DD8E5FAE79C0}"/>
              </a:ext>
            </a:extLst>
          </p:cNvPr>
          <p:cNvSpPr txBox="1"/>
          <p:nvPr/>
        </p:nvSpPr>
        <p:spPr>
          <a:xfrm>
            <a:off x="5779948" y="2066794"/>
            <a:ext cx="79404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$31.00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268482" y="5809003"/>
            <a:ext cx="182780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gradFill>
                  <a:gsLst>
                    <a:gs pos="2917">
                      <a:srgbClr val="1A1A1A"/>
                    </a:gs>
                    <a:gs pos="30000">
                      <a:srgbClr val="1A1A1A"/>
                    </a:gs>
                  </a:gsLst>
                  <a:lin ang="5400000" scaled="0"/>
                </a:gradFill>
                <a:latin typeface="Segoe UI"/>
              </a:rPr>
              <a:t>(without desktop apps)</a:t>
            </a:r>
            <a:endPar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34" name="TextBox 33">
            <a:extLst>
              <a:ext uri="{FF2B5EF4-FFF2-40B4-BE49-F238E27FC236}">
                <a16:creationId xmlns:a16="http://schemas.microsoft.com/office/drawing/2014/main" id="{123EB76B-6DAE-4943-A31F-188ED91E6571}"/>
              </a:ext>
            </a:extLst>
          </p:cNvPr>
          <p:cNvSpPr txBox="1"/>
          <p:nvPr/>
        </p:nvSpPr>
        <p:spPr>
          <a:xfrm>
            <a:off x="8082229" y="1647975"/>
            <a:ext cx="203870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Step up and save</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1374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780401" y="1371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537355" y="1371987"/>
            <a:ext cx="133575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Alternative</a:t>
            </a:r>
          </a:p>
        </p:txBody>
      </p:sp>
      <p:cxnSp>
        <p:nvCxnSpPr>
          <p:cNvPr id="50" name="Straight Connector 49">
            <a:extLst>
              <a:ext uri="{FF2B5EF4-FFF2-40B4-BE49-F238E27FC236}">
                <a16:creationId xmlns:a16="http://schemas.microsoft.com/office/drawing/2014/main" id="{DDDCA1C6-42ED-4B3A-AF8F-2218592BB5F3}"/>
              </a:ext>
            </a:extLst>
          </p:cNvPr>
          <p:cNvCxnSpPr>
            <a:cxnSpLocks/>
          </p:cNvCxnSpPr>
          <p:nvPr/>
        </p:nvCxnSpPr>
        <p:spPr>
          <a:xfrm>
            <a:off x="5763589" y="3479203"/>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A2E13A4-2D4C-494A-B48C-4C3C40D92AAD}"/>
              </a:ext>
            </a:extLst>
          </p:cNvPr>
          <p:cNvSpPr txBox="1"/>
          <p:nvPr/>
        </p:nvSpPr>
        <p:spPr>
          <a:xfrm>
            <a:off x="5841177" y="2441281"/>
            <a:ext cx="67158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egoe UI"/>
                <a:ea typeface="+mn-ea"/>
                <a:cs typeface="+mn-cs"/>
              </a:rPr>
              <a:t>+24%</a:t>
            </a:r>
          </a:p>
        </p:txBody>
      </p:sp>
      <p:sp>
        <p:nvSpPr>
          <p:cNvPr id="6" name="TextBox 5">
            <a:extLst>
              <a:ext uri="{FF2B5EF4-FFF2-40B4-BE49-F238E27FC236}">
                <a16:creationId xmlns:a16="http://schemas.microsoft.com/office/drawing/2014/main" id="{9ACC492C-A99A-43B4-A794-B2A785A63AEA}"/>
              </a:ext>
            </a:extLst>
          </p:cNvPr>
          <p:cNvSpPr txBox="1"/>
          <p:nvPr/>
        </p:nvSpPr>
        <p:spPr>
          <a:xfrm>
            <a:off x="8342156" y="2124901"/>
            <a:ext cx="3989031" cy="1661993"/>
          </a:xfrm>
          <a:prstGeom prst="rect">
            <a:avLst/>
          </a:prstGeom>
          <a:noFill/>
        </p:spPr>
        <p:txBody>
          <a:bodyPr wrap="square" lIns="0" tIns="0" rIns="0" bIns="0" rtlCol="0">
            <a:spAutoFit/>
          </a:bodyPr>
          <a:lstStyle/>
          <a:p>
            <a:pPr marL="0" marR="0" lvl="0" indent="0" algn="l" defTabSz="86677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Office 365 E3</a:t>
            </a: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Office 365 E1		($8.00)</a:t>
            </a:r>
          </a:p>
          <a:p>
            <a:pPr defTabSz="866775">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$20.00</a:t>
            </a:r>
            <a:endParaRPr lang="en-GB" sz="1200" b="1">
              <a:gradFill>
                <a:gsLst>
                  <a:gs pos="2917">
                    <a:srgbClr val="1A1A1A"/>
                  </a:gs>
                  <a:gs pos="30000">
                    <a:srgbClr val="1A1A1A"/>
                  </a:gs>
                </a:gsLst>
                <a:lin ang="5400000" scaled="0"/>
              </a:gradFill>
              <a:latin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 Apps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for Enterprise		($12.00)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solidFill>
                  <a:srgbClr val="0070C0"/>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Bookings &amp; MileIQ</a:t>
            </a:r>
            <a:b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endPar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4" name="TextBox 13">
            <a:extLst>
              <a:ext uri="{FF2B5EF4-FFF2-40B4-BE49-F238E27FC236}">
                <a16:creationId xmlns:a16="http://schemas.microsoft.com/office/drawing/2014/main" id="{5EADC3D3-3DD9-472C-B73F-5169CBE2EAEC}"/>
              </a:ext>
            </a:extLst>
          </p:cNvPr>
          <p:cNvSpPr txBox="1"/>
          <p:nvPr/>
        </p:nvSpPr>
        <p:spPr>
          <a:xfrm>
            <a:off x="8071482" y="3853300"/>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sp>
        <p:nvSpPr>
          <p:cNvPr id="16" name="Rectangle 15">
            <a:extLst>
              <a:ext uri="{FF2B5EF4-FFF2-40B4-BE49-F238E27FC236}">
                <a16:creationId xmlns:a16="http://schemas.microsoft.com/office/drawing/2014/main" id="{47940AF8-147C-4BE0-98E3-50E9627D5C53}"/>
              </a:ext>
            </a:extLst>
          </p:cNvPr>
          <p:cNvSpPr/>
          <p:nvPr/>
        </p:nvSpPr>
        <p:spPr bwMode="auto">
          <a:xfrm>
            <a:off x="5728563" y="2408593"/>
            <a:ext cx="896815" cy="773340"/>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6E3572BC-768D-43CB-989D-8F0477679827}"/>
              </a:ext>
            </a:extLst>
          </p:cNvPr>
          <p:cNvPicPr>
            <a:picLocks noChangeAspect="1"/>
          </p:cNvPicPr>
          <p:nvPr/>
        </p:nvPicPr>
        <p:blipFill>
          <a:blip r:embed="rId3"/>
          <a:stretch>
            <a:fillRect/>
          </a:stretch>
        </p:blipFill>
        <p:spPr>
          <a:xfrm>
            <a:off x="8198219" y="5335157"/>
            <a:ext cx="1130358" cy="285765"/>
          </a:xfrm>
          <a:prstGeom prst="rect">
            <a:avLst/>
          </a:prstGeom>
        </p:spPr>
      </p:pic>
      <p:pic>
        <p:nvPicPr>
          <p:cNvPr id="24" name="Picture 23">
            <a:extLst>
              <a:ext uri="{FF2B5EF4-FFF2-40B4-BE49-F238E27FC236}">
                <a16:creationId xmlns:a16="http://schemas.microsoft.com/office/drawing/2014/main" id="{02C0BB49-8BBF-4C9F-BC2D-DD166AB59F10}"/>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8198219" y="5975025"/>
            <a:ext cx="810687" cy="373173"/>
          </a:xfrm>
          <a:prstGeom prst="rect">
            <a:avLst/>
          </a:prstGeom>
        </p:spPr>
      </p:pic>
      <p:sp>
        <p:nvSpPr>
          <p:cNvPr id="26" name="Right Brace 25">
            <a:extLst>
              <a:ext uri="{FF2B5EF4-FFF2-40B4-BE49-F238E27FC236}">
                <a16:creationId xmlns:a16="http://schemas.microsoft.com/office/drawing/2014/main" id="{5DC18EB3-DCFB-4C94-9E5C-5AB381E31436}"/>
              </a:ext>
            </a:extLst>
          </p:cNvPr>
          <p:cNvSpPr/>
          <p:nvPr/>
        </p:nvSpPr>
        <p:spPr>
          <a:xfrm>
            <a:off x="10793211" y="2432539"/>
            <a:ext cx="81115" cy="874500"/>
          </a:xfrm>
          <a:prstGeom prst="rightBrace">
            <a:avLst>
              <a:gd name="adj1" fmla="val 8333"/>
              <a:gd name="adj2" fmla="val 38739"/>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0B6D13CE-5BA8-4997-8370-FDA798B665F7}"/>
              </a:ext>
            </a:extLst>
          </p:cNvPr>
          <p:cNvSpPr txBox="1"/>
          <p:nvPr/>
        </p:nvSpPr>
        <p:spPr>
          <a:xfrm>
            <a:off x="9465443" y="4617581"/>
            <a:ext cx="216731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71596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Premium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	</a:t>
            </a:r>
            <a:r>
              <a:rPr lang="en-GB" sz="1200" b="1">
                <a:gradFill>
                  <a:gsLst>
                    <a:gs pos="2917">
                      <a:srgbClr val="1A1A1A"/>
                    </a:gs>
                    <a:gs pos="30000">
                      <a:srgbClr val="1A1A1A"/>
                    </a:gs>
                  </a:gsLst>
                  <a:lin ang="5400000" scaled="0"/>
                </a:gradFill>
                <a:latin typeface="Segoe UI"/>
              </a:rPr>
              <a:t>$10.00</a:t>
            </a:r>
            <a:endParaRPr kumimoji="0" lang="en-GB" sz="1200" b="0" i="0" u="none" strike="noStrike" kern="1200" cap="none" spc="0" normalizeH="0" baseline="0" noProof="0">
              <a:ln>
                <a:noFill/>
              </a:ln>
              <a:solidFill>
                <a:srgbClr val="1A1A1A"/>
              </a:solidFill>
              <a:effectLst/>
              <a:uLnTx/>
              <a:uFillTx/>
              <a:latin typeface="Segoe UI"/>
              <a:ea typeface="+mn-ea"/>
              <a:cs typeface="+mn-cs"/>
            </a:endParaRPr>
          </a:p>
        </p:txBody>
      </p:sp>
      <p:sp>
        <p:nvSpPr>
          <p:cNvPr id="49" name="Right Brace 48">
            <a:extLst>
              <a:ext uri="{FF2B5EF4-FFF2-40B4-BE49-F238E27FC236}">
                <a16:creationId xmlns:a16="http://schemas.microsoft.com/office/drawing/2014/main" id="{7402C16B-CDA5-41D9-AD19-2F275A6C457B}"/>
              </a:ext>
            </a:extLst>
          </p:cNvPr>
          <p:cNvSpPr/>
          <p:nvPr/>
        </p:nvSpPr>
        <p:spPr>
          <a:xfrm>
            <a:off x="6762124" y="2399068"/>
            <a:ext cx="74036" cy="1080135"/>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22CBECF-647D-4E5B-8FA7-8BD72BCA00A6}"/>
              </a:ext>
            </a:extLst>
          </p:cNvPr>
          <p:cNvSpPr txBox="1"/>
          <p:nvPr/>
        </p:nvSpPr>
        <p:spPr>
          <a:xfrm>
            <a:off x="6963406" y="2784486"/>
            <a:ext cx="98933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 +</a:t>
            </a:r>
            <a:r>
              <a:rPr lang="en-GB" sz="1400" dirty="0">
                <a:gradFill>
                  <a:gsLst>
                    <a:gs pos="2917">
                      <a:srgbClr val="1A1A1A"/>
                    </a:gs>
                    <a:gs pos="30000">
                      <a:srgbClr val="1A1A1A"/>
                    </a:gs>
                  </a:gsLst>
                  <a:lin ang="5400000" scaled="0"/>
                </a:gradFill>
                <a:latin typeface="Segoe UI"/>
              </a:rPr>
              <a:t>55</a:t>
            </a:r>
            <a:r>
              <a:rPr kumimoji="0" lang="en-GB"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a:t>
            </a:r>
            <a:endParaRPr kumimoji="0" lang="en-GB" sz="1400" b="0" i="0" u="none" strike="noStrike" kern="1200" cap="none" spc="0" normalizeH="0" baseline="0" noProof="0" dirty="0">
              <a:ln>
                <a:noFill/>
              </a:ln>
              <a:solidFill>
                <a:srgbClr val="1A1A1A"/>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BE4836E-084A-4F51-8F5C-2519DE161F22}"/>
              </a:ext>
            </a:extLst>
          </p:cNvPr>
          <p:cNvPicPr>
            <a:picLocks noChangeAspect="1"/>
          </p:cNvPicPr>
          <p:nvPr/>
        </p:nvPicPr>
        <p:blipFill>
          <a:blip r:embed="rId5"/>
          <a:stretch>
            <a:fillRect/>
          </a:stretch>
        </p:blipFill>
        <p:spPr>
          <a:xfrm>
            <a:off x="8218629" y="4627106"/>
            <a:ext cx="1282766" cy="254013"/>
          </a:xfrm>
          <a:prstGeom prst="rect">
            <a:avLst/>
          </a:prstGeom>
        </p:spPr>
      </p:pic>
      <p:sp>
        <p:nvSpPr>
          <p:cNvPr id="23" name="Rechteck 22">
            <a:extLst>
              <a:ext uri="{FF2B5EF4-FFF2-40B4-BE49-F238E27FC236}">
                <a16:creationId xmlns:a16="http://schemas.microsoft.com/office/drawing/2014/main" id="{38E9E86C-9F89-4F64-AD10-35170686AA9C}"/>
              </a:ext>
            </a:extLst>
          </p:cNvPr>
          <p:cNvSpPr/>
          <p:nvPr/>
        </p:nvSpPr>
        <p:spPr bwMode="auto">
          <a:xfrm>
            <a:off x="8198219" y="4347065"/>
            <a:ext cx="3346081" cy="61247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hteck 24">
            <a:extLst>
              <a:ext uri="{FF2B5EF4-FFF2-40B4-BE49-F238E27FC236}">
                <a16:creationId xmlns:a16="http://schemas.microsoft.com/office/drawing/2014/main" id="{01996D64-AB2D-473E-87A0-5586B72F3E15}"/>
              </a:ext>
            </a:extLst>
          </p:cNvPr>
          <p:cNvSpPr/>
          <p:nvPr/>
        </p:nvSpPr>
        <p:spPr bwMode="auto">
          <a:xfrm>
            <a:off x="8198218" y="5013482"/>
            <a:ext cx="3346081" cy="673332"/>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de-DE" sz="20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15">
            <a:extLst>
              <a:ext uri="{FF2B5EF4-FFF2-40B4-BE49-F238E27FC236}">
                <a16:creationId xmlns:a16="http://schemas.microsoft.com/office/drawing/2014/main" id="{C192A10B-6F66-4676-8984-1532445E8035}"/>
              </a:ext>
            </a:extLst>
          </p:cNvPr>
          <p:cNvSpPr/>
          <p:nvPr/>
        </p:nvSpPr>
        <p:spPr bwMode="auto">
          <a:xfrm>
            <a:off x="8198218" y="5727316"/>
            <a:ext cx="3346081" cy="673332"/>
          </a:xfrm>
          <a:prstGeom prst="rect">
            <a:avLst/>
          </a:prstGeom>
          <a:no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6801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1652953"/>
            <a:chOff x="585216" y="1649945"/>
            <a:chExt cx="7096841" cy="1652953"/>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116339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b="1"/>
                <a:t>Q: “I’m concerned about training and implementation costs.”</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a:t>A: Office integration enables your workers to use the Office apps that are deeply familiar to many—like Word, Excel, PowerPoint, Outlook, etc. New software makes remote work more available to employees, which is critical for maintaining productivity in the current economic landscape.</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US" sz="1400"/>
                <a:t> Direct customers to https://aka.ms/SmallBusinessHelpAndLearning for additional help and learning resources. </a:t>
              </a: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371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3.33333E-6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429544" y="2099260"/>
            <a:ext cx="9401560" cy="2723839"/>
          </a:xfrm>
        </p:spPr>
        <p:txBody>
          <a:bodyPr/>
          <a:lstStyle/>
          <a:p>
            <a:pPr>
              <a:spcAft>
                <a:spcPts val="3600"/>
              </a:spcAft>
            </a:pPr>
            <a:r>
              <a:rPr lang="en-GB" sz="4000">
                <a:latin typeface="+mn-lt"/>
              </a:rPr>
              <a:t>From </a:t>
            </a:r>
            <a:r>
              <a:rPr lang="en-GB" sz="4000">
                <a:solidFill>
                  <a:schemeClr val="accent1"/>
                </a:solidFill>
              </a:rPr>
              <a:t>Office 365 E3</a:t>
            </a:r>
            <a:br>
              <a:rPr lang="en-GB" sz="4000"/>
            </a:br>
            <a:br>
              <a:rPr lang="en-GB" sz="4000"/>
            </a:br>
            <a:br>
              <a:rPr lang="en-GB" sz="4000"/>
            </a:br>
            <a:r>
              <a:rPr lang="en-GB" sz="4000">
                <a:latin typeface="+mn-lt"/>
              </a:rPr>
              <a:t>to </a:t>
            </a:r>
            <a:r>
              <a:rPr lang="en-GB" sz="4000">
                <a:solidFill>
                  <a:schemeClr val="accent1"/>
                </a:solidFill>
              </a:rPr>
              <a:t>Microsoft 365 E3</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429544" y="1935571"/>
            <a:ext cx="9401560" cy="365670"/>
          </a:xfrm>
        </p:spPr>
        <p:txBody>
          <a:bodyPr/>
          <a:lstStyle/>
          <a:p>
            <a:r>
              <a:rPr lang="en-GB" sz="1800" dirty="0"/>
              <a:t>Scenario 4</a:t>
            </a:r>
          </a:p>
        </p:txBody>
      </p:sp>
      <p:pic>
        <p:nvPicPr>
          <p:cNvPr id="60" name="Picture 59" descr="A picture containing clock&#10;&#10;Description automatically generated">
            <a:extLst>
              <a:ext uri="{FF2B5EF4-FFF2-40B4-BE49-F238E27FC236}">
                <a16:creationId xmlns:a16="http://schemas.microsoft.com/office/drawing/2014/main" id="{1B7ACD54-E595-4FE3-A872-FB6E440D987F}"/>
              </a:ext>
            </a:extLst>
          </p:cNvPr>
          <p:cNvPicPr>
            <a:picLocks noChangeAspect="1"/>
          </p:cNvPicPr>
          <p:nvPr/>
        </p:nvPicPr>
        <p:blipFill>
          <a:blip r:embed="rId3"/>
          <a:stretch>
            <a:fillRect/>
          </a:stretch>
        </p:blipFill>
        <p:spPr>
          <a:xfrm>
            <a:off x="296422" y="2930418"/>
            <a:ext cx="677664" cy="677664"/>
          </a:xfrm>
          <a:prstGeom prst="rect">
            <a:avLst/>
          </a:prstGeom>
          <a:ln>
            <a:noFill/>
            <a:prstDash val="dash"/>
          </a:ln>
        </p:spPr>
      </p:pic>
      <p:pic>
        <p:nvPicPr>
          <p:cNvPr id="61" name="Picture 60" descr="A picture containing clock&#10;&#10;Description automatically generated">
            <a:extLst>
              <a:ext uri="{FF2B5EF4-FFF2-40B4-BE49-F238E27FC236}">
                <a16:creationId xmlns:a16="http://schemas.microsoft.com/office/drawing/2014/main" id="{7DB91245-02D2-45AF-A80A-E3E4E488E287}"/>
              </a:ext>
            </a:extLst>
          </p:cNvPr>
          <p:cNvPicPr>
            <a:picLocks noChangeAspect="1"/>
          </p:cNvPicPr>
          <p:nvPr/>
        </p:nvPicPr>
        <p:blipFill>
          <a:blip r:embed="rId4"/>
          <a:stretch>
            <a:fillRect/>
          </a:stretch>
        </p:blipFill>
        <p:spPr>
          <a:xfrm>
            <a:off x="5632255" y="2940466"/>
            <a:ext cx="677664" cy="677664"/>
          </a:xfrm>
          <a:prstGeom prst="rect">
            <a:avLst/>
          </a:prstGeom>
        </p:spPr>
      </p:pic>
      <p:pic>
        <p:nvPicPr>
          <p:cNvPr id="62" name="Picture 61" descr="A picture containing drawing&#10;&#10;Description automatically generated">
            <a:extLst>
              <a:ext uri="{FF2B5EF4-FFF2-40B4-BE49-F238E27FC236}">
                <a16:creationId xmlns:a16="http://schemas.microsoft.com/office/drawing/2014/main" id="{EA58DC37-1F92-4EDD-881A-82193B105FD5}"/>
              </a:ext>
            </a:extLst>
          </p:cNvPr>
          <p:cNvPicPr>
            <a:picLocks noChangeAspect="1"/>
          </p:cNvPicPr>
          <p:nvPr/>
        </p:nvPicPr>
        <p:blipFill>
          <a:blip r:embed="rId5"/>
          <a:stretch>
            <a:fillRect/>
          </a:stretch>
        </p:blipFill>
        <p:spPr>
          <a:xfrm>
            <a:off x="7309308" y="2940385"/>
            <a:ext cx="677664" cy="677664"/>
          </a:xfrm>
          <a:prstGeom prst="rect">
            <a:avLst/>
          </a:prstGeom>
        </p:spPr>
      </p:pic>
      <p:pic>
        <p:nvPicPr>
          <p:cNvPr id="63" name="Picture 62" descr="A picture containing clock&#10;&#10;Description automatically generated">
            <a:extLst>
              <a:ext uri="{FF2B5EF4-FFF2-40B4-BE49-F238E27FC236}">
                <a16:creationId xmlns:a16="http://schemas.microsoft.com/office/drawing/2014/main" id="{3887C8F2-A877-4EE6-8A4D-B6EAB7A9B087}"/>
              </a:ext>
            </a:extLst>
          </p:cNvPr>
          <p:cNvPicPr>
            <a:picLocks noChangeAspect="1"/>
          </p:cNvPicPr>
          <p:nvPr/>
        </p:nvPicPr>
        <p:blipFill>
          <a:blip r:embed="rId6"/>
          <a:stretch>
            <a:fillRect/>
          </a:stretch>
        </p:blipFill>
        <p:spPr>
          <a:xfrm>
            <a:off x="855439" y="2930418"/>
            <a:ext cx="677664" cy="677664"/>
          </a:xfrm>
          <a:prstGeom prst="rect">
            <a:avLst/>
          </a:prstGeom>
        </p:spPr>
      </p:pic>
      <p:pic>
        <p:nvPicPr>
          <p:cNvPr id="64" name="Picture 63" descr="A close up of a logo&#10;&#10;Description automatically generated">
            <a:extLst>
              <a:ext uri="{FF2B5EF4-FFF2-40B4-BE49-F238E27FC236}">
                <a16:creationId xmlns:a16="http://schemas.microsoft.com/office/drawing/2014/main" id="{28992E8F-EFB2-45B7-B6A5-AD4A356D3B0E}"/>
              </a:ext>
            </a:extLst>
          </p:cNvPr>
          <p:cNvPicPr>
            <a:picLocks noChangeAspect="1"/>
          </p:cNvPicPr>
          <p:nvPr/>
        </p:nvPicPr>
        <p:blipFill>
          <a:blip r:embed="rId7"/>
          <a:stretch>
            <a:fillRect/>
          </a:stretch>
        </p:blipFill>
        <p:spPr>
          <a:xfrm>
            <a:off x="3866302" y="2940466"/>
            <a:ext cx="677664" cy="677664"/>
          </a:xfrm>
          <a:prstGeom prst="rect">
            <a:avLst/>
          </a:prstGeom>
        </p:spPr>
      </p:pic>
      <p:pic>
        <p:nvPicPr>
          <p:cNvPr id="66" name="Picture 65" descr="A close up of a logo&#10;&#10;Description automatically generated">
            <a:extLst>
              <a:ext uri="{FF2B5EF4-FFF2-40B4-BE49-F238E27FC236}">
                <a16:creationId xmlns:a16="http://schemas.microsoft.com/office/drawing/2014/main" id="{A3F7EC4A-C71B-485B-8A3D-3F333DF8C4E5}"/>
              </a:ext>
            </a:extLst>
          </p:cNvPr>
          <p:cNvPicPr>
            <a:picLocks noChangeAspect="1"/>
          </p:cNvPicPr>
          <p:nvPr/>
        </p:nvPicPr>
        <p:blipFill>
          <a:blip r:embed="rId8"/>
          <a:stretch>
            <a:fillRect/>
          </a:stretch>
        </p:blipFill>
        <p:spPr>
          <a:xfrm>
            <a:off x="4514220" y="2940466"/>
            <a:ext cx="677664" cy="677664"/>
          </a:xfrm>
          <a:prstGeom prst="rect">
            <a:avLst/>
          </a:prstGeom>
        </p:spPr>
      </p:pic>
      <p:pic>
        <p:nvPicPr>
          <p:cNvPr id="68" name="Picture 67" descr="A close up of a logo&#10;&#10;Description automatically generated">
            <a:extLst>
              <a:ext uri="{FF2B5EF4-FFF2-40B4-BE49-F238E27FC236}">
                <a16:creationId xmlns:a16="http://schemas.microsoft.com/office/drawing/2014/main" id="{5BCC6070-0394-4908-B3B6-5A5C92D755F3}"/>
              </a:ext>
            </a:extLst>
          </p:cNvPr>
          <p:cNvPicPr>
            <a:picLocks noChangeAspect="1"/>
          </p:cNvPicPr>
          <p:nvPr/>
        </p:nvPicPr>
        <p:blipFill>
          <a:blip r:embed="rId9"/>
          <a:stretch>
            <a:fillRect/>
          </a:stretch>
        </p:blipFill>
        <p:spPr>
          <a:xfrm>
            <a:off x="6191273" y="2940466"/>
            <a:ext cx="677664" cy="677664"/>
          </a:xfrm>
          <a:prstGeom prst="rect">
            <a:avLst/>
          </a:prstGeom>
        </p:spPr>
      </p:pic>
      <p:pic>
        <p:nvPicPr>
          <p:cNvPr id="70" name="Picture 69" descr="A picture containing clock&#10;&#10;Description automatically generated">
            <a:extLst>
              <a:ext uri="{FF2B5EF4-FFF2-40B4-BE49-F238E27FC236}">
                <a16:creationId xmlns:a16="http://schemas.microsoft.com/office/drawing/2014/main" id="{35E6BBA6-04AF-4E67-9683-247AB098330B}"/>
              </a:ext>
            </a:extLst>
          </p:cNvPr>
          <p:cNvPicPr>
            <a:picLocks noChangeAspect="1"/>
          </p:cNvPicPr>
          <p:nvPr/>
        </p:nvPicPr>
        <p:blipFill>
          <a:blip r:embed="rId10"/>
          <a:stretch>
            <a:fillRect/>
          </a:stretch>
        </p:blipFill>
        <p:spPr>
          <a:xfrm>
            <a:off x="6750290" y="2940466"/>
            <a:ext cx="677664" cy="677664"/>
          </a:xfrm>
          <a:prstGeom prst="rect">
            <a:avLst/>
          </a:prstGeom>
        </p:spPr>
      </p:pic>
      <p:pic>
        <p:nvPicPr>
          <p:cNvPr id="72" name="Picture 71" descr="A close up of a logo&#10;&#10;Description automatically generated">
            <a:extLst>
              <a:ext uri="{FF2B5EF4-FFF2-40B4-BE49-F238E27FC236}">
                <a16:creationId xmlns:a16="http://schemas.microsoft.com/office/drawing/2014/main" id="{F0ABBDDB-852C-4A89-AAE0-630C0C73AE60}"/>
              </a:ext>
            </a:extLst>
          </p:cNvPr>
          <p:cNvPicPr>
            <a:picLocks noChangeAspect="1"/>
          </p:cNvPicPr>
          <p:nvPr/>
        </p:nvPicPr>
        <p:blipFill>
          <a:blip r:embed="rId11"/>
          <a:stretch>
            <a:fillRect/>
          </a:stretch>
        </p:blipFill>
        <p:spPr>
          <a:xfrm>
            <a:off x="1414457" y="2930418"/>
            <a:ext cx="677664" cy="677664"/>
          </a:xfrm>
          <a:prstGeom prst="rect">
            <a:avLst/>
          </a:prstGeom>
        </p:spPr>
      </p:pic>
      <p:pic>
        <p:nvPicPr>
          <p:cNvPr id="74" name="Picture 73" descr="A picture containing clock&#10;&#10;Description automatically generated">
            <a:extLst>
              <a:ext uri="{FF2B5EF4-FFF2-40B4-BE49-F238E27FC236}">
                <a16:creationId xmlns:a16="http://schemas.microsoft.com/office/drawing/2014/main" id="{CB03B4B1-FCC3-4152-ABCF-AAAE8D9D0D87}"/>
              </a:ext>
            </a:extLst>
          </p:cNvPr>
          <p:cNvPicPr>
            <a:picLocks noChangeAspect="1"/>
          </p:cNvPicPr>
          <p:nvPr/>
        </p:nvPicPr>
        <p:blipFill>
          <a:blip r:embed="rId12"/>
          <a:stretch>
            <a:fillRect/>
          </a:stretch>
        </p:blipFill>
        <p:spPr>
          <a:xfrm>
            <a:off x="5073237" y="2940466"/>
            <a:ext cx="677664" cy="677664"/>
          </a:xfrm>
          <a:prstGeom prst="rect">
            <a:avLst/>
          </a:prstGeom>
        </p:spPr>
      </p:pic>
      <p:sp>
        <p:nvSpPr>
          <p:cNvPr id="76" name="TextBox 75">
            <a:extLst>
              <a:ext uri="{FF2B5EF4-FFF2-40B4-BE49-F238E27FC236}">
                <a16:creationId xmlns:a16="http://schemas.microsoft.com/office/drawing/2014/main" id="{B48372CB-E074-43D7-91CE-02A142BB53E8}"/>
              </a:ext>
            </a:extLst>
          </p:cNvPr>
          <p:cNvSpPr txBox="1"/>
          <p:nvPr/>
        </p:nvSpPr>
        <p:spPr>
          <a:xfrm>
            <a:off x="380490" y="349629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78" name="TextBox 77">
            <a:extLst>
              <a:ext uri="{FF2B5EF4-FFF2-40B4-BE49-F238E27FC236}">
                <a16:creationId xmlns:a16="http://schemas.microsoft.com/office/drawing/2014/main" id="{E2A5A348-4E9D-4FB4-B8E0-7C5A6C2D5A17}"/>
              </a:ext>
            </a:extLst>
          </p:cNvPr>
          <p:cNvSpPr txBox="1"/>
          <p:nvPr/>
        </p:nvSpPr>
        <p:spPr>
          <a:xfrm>
            <a:off x="923034" y="349629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80" name="TextBox 79">
            <a:extLst>
              <a:ext uri="{FF2B5EF4-FFF2-40B4-BE49-F238E27FC236}">
                <a16:creationId xmlns:a16="http://schemas.microsoft.com/office/drawing/2014/main" id="{55E84EF8-A29F-48ED-B2A6-519198C4C7EB}"/>
              </a:ext>
            </a:extLst>
          </p:cNvPr>
          <p:cNvSpPr txBox="1"/>
          <p:nvPr/>
        </p:nvSpPr>
        <p:spPr>
          <a:xfrm>
            <a:off x="1482074" y="3496293"/>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82" name="TextBox 81">
            <a:extLst>
              <a:ext uri="{FF2B5EF4-FFF2-40B4-BE49-F238E27FC236}">
                <a16:creationId xmlns:a16="http://schemas.microsoft.com/office/drawing/2014/main" id="{91200ED2-FDA2-4902-BCB8-44FF1226BAE9}"/>
              </a:ext>
            </a:extLst>
          </p:cNvPr>
          <p:cNvSpPr txBox="1"/>
          <p:nvPr/>
        </p:nvSpPr>
        <p:spPr>
          <a:xfrm>
            <a:off x="393394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84" name="TextBox 83">
            <a:extLst>
              <a:ext uri="{FF2B5EF4-FFF2-40B4-BE49-F238E27FC236}">
                <a16:creationId xmlns:a16="http://schemas.microsoft.com/office/drawing/2014/main" id="{A2072794-BDBA-4BBF-82BB-D22C9785E94C}"/>
              </a:ext>
            </a:extLst>
          </p:cNvPr>
          <p:cNvSpPr txBox="1"/>
          <p:nvPr/>
        </p:nvSpPr>
        <p:spPr>
          <a:xfrm>
            <a:off x="458188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85" name="TextBox 84">
            <a:extLst>
              <a:ext uri="{FF2B5EF4-FFF2-40B4-BE49-F238E27FC236}">
                <a16:creationId xmlns:a16="http://schemas.microsoft.com/office/drawing/2014/main" id="{06A3FB57-65D4-4348-9C9C-DB93559FF6AC}"/>
              </a:ext>
            </a:extLst>
          </p:cNvPr>
          <p:cNvSpPr txBox="1"/>
          <p:nvPr/>
        </p:nvSpPr>
        <p:spPr>
          <a:xfrm>
            <a:off x="514092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86" name="TextBox 85">
            <a:extLst>
              <a:ext uri="{FF2B5EF4-FFF2-40B4-BE49-F238E27FC236}">
                <a16:creationId xmlns:a16="http://schemas.microsoft.com/office/drawing/2014/main" id="{9C421C0D-5F1C-4C7A-9110-9718A0867AB4}"/>
              </a:ext>
            </a:extLst>
          </p:cNvPr>
          <p:cNvSpPr txBox="1"/>
          <p:nvPr/>
        </p:nvSpPr>
        <p:spPr>
          <a:xfrm>
            <a:off x="569996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87" name="TextBox 86">
            <a:extLst>
              <a:ext uri="{FF2B5EF4-FFF2-40B4-BE49-F238E27FC236}">
                <a16:creationId xmlns:a16="http://schemas.microsoft.com/office/drawing/2014/main" id="{6366E451-710E-4F7E-8142-0F40683BDE25}"/>
              </a:ext>
            </a:extLst>
          </p:cNvPr>
          <p:cNvSpPr txBox="1"/>
          <p:nvPr/>
        </p:nvSpPr>
        <p:spPr>
          <a:xfrm>
            <a:off x="6228271" y="3506341"/>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88" name="TextBox 87">
            <a:extLst>
              <a:ext uri="{FF2B5EF4-FFF2-40B4-BE49-F238E27FC236}">
                <a16:creationId xmlns:a16="http://schemas.microsoft.com/office/drawing/2014/main" id="{B1DE6C6E-9846-48DC-A348-A2575824DE5A}"/>
              </a:ext>
            </a:extLst>
          </p:cNvPr>
          <p:cNvSpPr txBox="1"/>
          <p:nvPr/>
        </p:nvSpPr>
        <p:spPr>
          <a:xfrm>
            <a:off x="681804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89" name="TextBox 88">
            <a:extLst>
              <a:ext uri="{FF2B5EF4-FFF2-40B4-BE49-F238E27FC236}">
                <a16:creationId xmlns:a16="http://schemas.microsoft.com/office/drawing/2014/main" id="{62DF8D6B-E2F3-4E70-B59C-933166177808}"/>
              </a:ext>
            </a:extLst>
          </p:cNvPr>
          <p:cNvSpPr txBox="1"/>
          <p:nvPr/>
        </p:nvSpPr>
        <p:spPr>
          <a:xfrm>
            <a:off x="7377083" y="3506341"/>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90" name="Picture 12" descr="See the source image">
            <a:extLst>
              <a:ext uri="{FF2B5EF4-FFF2-40B4-BE49-F238E27FC236}">
                <a16:creationId xmlns:a16="http://schemas.microsoft.com/office/drawing/2014/main" id="{16927843-29C6-4529-AD18-318F7AB672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8006" y="3114208"/>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51F12826-92D4-4E93-8A17-627AF6B52DAE}"/>
              </a:ext>
            </a:extLst>
          </p:cNvPr>
          <p:cNvSpPr txBox="1"/>
          <p:nvPr/>
        </p:nvSpPr>
        <p:spPr>
          <a:xfrm>
            <a:off x="2105517" y="3449782"/>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8" name="Picture 8" descr="See the source image">
            <a:extLst>
              <a:ext uri="{FF2B5EF4-FFF2-40B4-BE49-F238E27FC236}">
                <a16:creationId xmlns:a16="http://schemas.microsoft.com/office/drawing/2014/main" id="{52F7ADE2-B864-4378-9A22-E9D40D1E908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250" r="27713"/>
          <a:stretch/>
        </p:blipFill>
        <p:spPr bwMode="auto">
          <a:xfrm>
            <a:off x="2741286" y="3098155"/>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5EDF88-F910-46FC-AAE0-689EFE3E4B61}"/>
              </a:ext>
            </a:extLst>
          </p:cNvPr>
          <p:cNvSpPr txBox="1"/>
          <p:nvPr/>
        </p:nvSpPr>
        <p:spPr>
          <a:xfrm>
            <a:off x="2592332" y="3507864"/>
            <a:ext cx="535407" cy="100521"/>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79" name="Group 78">
            <a:extLst>
              <a:ext uri="{FF2B5EF4-FFF2-40B4-BE49-F238E27FC236}">
                <a16:creationId xmlns:a16="http://schemas.microsoft.com/office/drawing/2014/main" id="{AF7F991A-CE83-4990-9D0E-E3010D3B9917}"/>
              </a:ext>
            </a:extLst>
          </p:cNvPr>
          <p:cNvGrpSpPr/>
          <p:nvPr/>
        </p:nvGrpSpPr>
        <p:grpSpPr>
          <a:xfrm>
            <a:off x="8824686" y="-20712"/>
            <a:ext cx="3380745" cy="3921664"/>
            <a:chOff x="8824686" y="-20712"/>
            <a:chExt cx="3380745" cy="3921664"/>
          </a:xfrm>
        </p:grpSpPr>
        <p:sp>
          <p:nvSpPr>
            <p:cNvPr id="81" name="Isosceles Triangle 80">
              <a:extLst>
                <a:ext uri="{FF2B5EF4-FFF2-40B4-BE49-F238E27FC236}">
                  <a16:creationId xmlns:a16="http://schemas.microsoft.com/office/drawing/2014/main" id="{51B7287D-746C-4E12-B109-B60A5F2939F3}"/>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Isosceles Triangle 82">
              <a:extLst>
                <a:ext uri="{FF2B5EF4-FFF2-40B4-BE49-F238E27FC236}">
                  <a16:creationId xmlns:a16="http://schemas.microsoft.com/office/drawing/2014/main" id="{74745AD9-66DC-4B7F-BBC7-2C5AFFAD2423}"/>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8" name="Group 97">
            <a:extLst>
              <a:ext uri="{FF2B5EF4-FFF2-40B4-BE49-F238E27FC236}">
                <a16:creationId xmlns:a16="http://schemas.microsoft.com/office/drawing/2014/main" id="{D05F6289-B088-4990-9AEC-21E860B28D6D}"/>
              </a:ext>
            </a:extLst>
          </p:cNvPr>
          <p:cNvGrpSpPr/>
          <p:nvPr/>
        </p:nvGrpSpPr>
        <p:grpSpPr>
          <a:xfrm>
            <a:off x="3318999" y="3070088"/>
            <a:ext cx="419329" cy="413798"/>
            <a:chOff x="6476801" y="488780"/>
            <a:chExt cx="963217" cy="950515"/>
          </a:xfrm>
        </p:grpSpPr>
        <p:pic>
          <p:nvPicPr>
            <p:cNvPr id="99" name="Picture 98">
              <a:extLst>
                <a:ext uri="{FF2B5EF4-FFF2-40B4-BE49-F238E27FC236}">
                  <a16:creationId xmlns:a16="http://schemas.microsoft.com/office/drawing/2014/main" id="{CD459C6C-DA79-4D2F-8358-F074AAFA2026}"/>
                </a:ext>
              </a:extLst>
            </p:cNvPr>
            <p:cNvPicPr>
              <a:picLocks noChangeAspect="1"/>
            </p:cNvPicPr>
            <p:nvPr/>
          </p:nvPicPr>
          <p:blipFill rotWithShape="1">
            <a:blip r:embed="rId15"/>
            <a:srcRect l="60866" r="30240"/>
            <a:stretch/>
          </p:blipFill>
          <p:spPr>
            <a:xfrm>
              <a:off x="6476801" y="488780"/>
              <a:ext cx="725503" cy="604547"/>
            </a:xfrm>
            <a:prstGeom prst="rect">
              <a:avLst/>
            </a:prstGeom>
          </p:spPr>
        </p:pic>
        <p:pic>
          <p:nvPicPr>
            <p:cNvPr id="100" name="Picture 99">
              <a:extLst>
                <a:ext uri="{FF2B5EF4-FFF2-40B4-BE49-F238E27FC236}">
                  <a16:creationId xmlns:a16="http://schemas.microsoft.com/office/drawing/2014/main" id="{A5A47085-6FDF-411E-AF6A-B7635A1B5E14}"/>
                </a:ext>
              </a:extLst>
            </p:cNvPr>
            <p:cNvPicPr>
              <a:picLocks noChangeAspect="1"/>
            </p:cNvPicPr>
            <p:nvPr/>
          </p:nvPicPr>
          <p:blipFill rotWithShape="1">
            <a:blip r:embed="rId15"/>
            <a:srcRect l="-102" r="92030"/>
            <a:stretch/>
          </p:blipFill>
          <p:spPr>
            <a:xfrm>
              <a:off x="6812406" y="863128"/>
              <a:ext cx="627612" cy="576167"/>
            </a:xfrm>
            <a:prstGeom prst="diamond">
              <a:avLst/>
            </a:prstGeom>
          </p:spPr>
        </p:pic>
      </p:grpSp>
      <p:sp>
        <p:nvSpPr>
          <p:cNvPr id="101" name="TextBox 100">
            <a:extLst>
              <a:ext uri="{FF2B5EF4-FFF2-40B4-BE49-F238E27FC236}">
                <a16:creationId xmlns:a16="http://schemas.microsoft.com/office/drawing/2014/main" id="{FE614494-379D-481A-BA90-57705A9D2874}"/>
              </a:ext>
            </a:extLst>
          </p:cNvPr>
          <p:cNvSpPr txBox="1"/>
          <p:nvPr/>
        </p:nvSpPr>
        <p:spPr>
          <a:xfrm>
            <a:off x="3119747" y="3489827"/>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0" name="Picture 9">
            <a:extLst>
              <a:ext uri="{FF2B5EF4-FFF2-40B4-BE49-F238E27FC236}">
                <a16:creationId xmlns:a16="http://schemas.microsoft.com/office/drawing/2014/main" id="{8713AA87-32F2-43A1-91C5-523C5D5C5B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83936" y="3039727"/>
            <a:ext cx="463442" cy="463442"/>
          </a:xfrm>
          <a:prstGeom prst="rect">
            <a:avLst/>
          </a:prstGeom>
        </p:spPr>
      </p:pic>
      <p:sp>
        <p:nvSpPr>
          <p:cNvPr id="12" name="TextBox 11">
            <a:extLst>
              <a:ext uri="{FF2B5EF4-FFF2-40B4-BE49-F238E27FC236}">
                <a16:creationId xmlns:a16="http://schemas.microsoft.com/office/drawing/2014/main" id="{9F223ED3-2982-4BD7-808B-175754D7EFAB}"/>
              </a:ext>
            </a:extLst>
          </p:cNvPr>
          <p:cNvSpPr txBox="1"/>
          <p:nvPr/>
        </p:nvSpPr>
        <p:spPr>
          <a:xfrm>
            <a:off x="8360092" y="3512538"/>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29" name="Picture 28">
            <a:extLst>
              <a:ext uri="{FF2B5EF4-FFF2-40B4-BE49-F238E27FC236}">
                <a16:creationId xmlns:a16="http://schemas.microsoft.com/office/drawing/2014/main" id="{6FFDF86B-05AC-4FAD-A4C9-3013F7AB61F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34199" y="2977381"/>
            <a:ext cx="365457" cy="365457"/>
          </a:xfrm>
          <a:prstGeom prst="rect">
            <a:avLst/>
          </a:prstGeom>
        </p:spPr>
      </p:pic>
      <p:sp>
        <p:nvSpPr>
          <p:cNvPr id="30" name="TextBox 29">
            <a:extLst>
              <a:ext uri="{FF2B5EF4-FFF2-40B4-BE49-F238E27FC236}">
                <a16:creationId xmlns:a16="http://schemas.microsoft.com/office/drawing/2014/main" id="{92F1EDBB-953E-411C-A60B-68DB6775B969}"/>
              </a:ext>
            </a:extLst>
          </p:cNvPr>
          <p:cNvSpPr txBox="1"/>
          <p:nvPr/>
        </p:nvSpPr>
        <p:spPr>
          <a:xfrm>
            <a:off x="7883035" y="3475720"/>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31" name="Picture 30">
            <a:extLst>
              <a:ext uri="{FF2B5EF4-FFF2-40B4-BE49-F238E27FC236}">
                <a16:creationId xmlns:a16="http://schemas.microsoft.com/office/drawing/2014/main" id="{9A471F85-819A-407E-8DE0-637DF50E23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18384" y="3150755"/>
            <a:ext cx="347920" cy="347920"/>
          </a:xfrm>
          <a:prstGeom prst="rect">
            <a:avLst/>
          </a:prstGeom>
        </p:spPr>
      </p:pic>
      <p:pic>
        <p:nvPicPr>
          <p:cNvPr id="102" name="Picture 101" descr="A picture containing clock&#10;&#10;Description automatically generated">
            <a:extLst>
              <a:ext uri="{FF2B5EF4-FFF2-40B4-BE49-F238E27FC236}">
                <a16:creationId xmlns:a16="http://schemas.microsoft.com/office/drawing/2014/main" id="{AFFAD3CC-4F27-4FF4-A252-4F1F8AF6E971}"/>
              </a:ext>
            </a:extLst>
          </p:cNvPr>
          <p:cNvPicPr>
            <a:picLocks noChangeAspect="1"/>
          </p:cNvPicPr>
          <p:nvPr/>
        </p:nvPicPr>
        <p:blipFill>
          <a:blip r:embed="rId3"/>
          <a:stretch>
            <a:fillRect/>
          </a:stretch>
        </p:blipFill>
        <p:spPr>
          <a:xfrm>
            <a:off x="296422" y="4620025"/>
            <a:ext cx="677664" cy="677664"/>
          </a:xfrm>
          <a:prstGeom prst="rect">
            <a:avLst/>
          </a:prstGeom>
          <a:ln>
            <a:noFill/>
            <a:prstDash val="dash"/>
          </a:ln>
        </p:spPr>
      </p:pic>
      <p:pic>
        <p:nvPicPr>
          <p:cNvPr id="103" name="Picture 102" descr="A picture containing clock&#10;&#10;Description automatically generated">
            <a:extLst>
              <a:ext uri="{FF2B5EF4-FFF2-40B4-BE49-F238E27FC236}">
                <a16:creationId xmlns:a16="http://schemas.microsoft.com/office/drawing/2014/main" id="{5B288459-CCAE-4A0A-A84E-74F70B6B35B8}"/>
              </a:ext>
            </a:extLst>
          </p:cNvPr>
          <p:cNvPicPr>
            <a:picLocks noChangeAspect="1"/>
          </p:cNvPicPr>
          <p:nvPr/>
        </p:nvPicPr>
        <p:blipFill>
          <a:blip r:embed="rId4"/>
          <a:stretch>
            <a:fillRect/>
          </a:stretch>
        </p:blipFill>
        <p:spPr>
          <a:xfrm>
            <a:off x="5460322" y="4630073"/>
            <a:ext cx="677664" cy="677664"/>
          </a:xfrm>
          <a:prstGeom prst="rect">
            <a:avLst/>
          </a:prstGeom>
        </p:spPr>
      </p:pic>
      <p:pic>
        <p:nvPicPr>
          <p:cNvPr id="104" name="Picture 103" descr="A picture containing drawing&#10;&#10;Description automatically generated">
            <a:extLst>
              <a:ext uri="{FF2B5EF4-FFF2-40B4-BE49-F238E27FC236}">
                <a16:creationId xmlns:a16="http://schemas.microsoft.com/office/drawing/2014/main" id="{C8A145F4-81B9-4B2C-8C71-156E42B8BE33}"/>
              </a:ext>
            </a:extLst>
          </p:cNvPr>
          <p:cNvPicPr>
            <a:picLocks noChangeAspect="1"/>
          </p:cNvPicPr>
          <p:nvPr/>
        </p:nvPicPr>
        <p:blipFill>
          <a:blip r:embed="rId5"/>
          <a:stretch>
            <a:fillRect/>
          </a:stretch>
        </p:blipFill>
        <p:spPr>
          <a:xfrm>
            <a:off x="7137375" y="4629992"/>
            <a:ext cx="677664" cy="677664"/>
          </a:xfrm>
          <a:prstGeom prst="rect">
            <a:avLst/>
          </a:prstGeom>
        </p:spPr>
      </p:pic>
      <p:pic>
        <p:nvPicPr>
          <p:cNvPr id="105" name="Picture 104" descr="A picture containing clock&#10;&#10;Description automatically generated">
            <a:extLst>
              <a:ext uri="{FF2B5EF4-FFF2-40B4-BE49-F238E27FC236}">
                <a16:creationId xmlns:a16="http://schemas.microsoft.com/office/drawing/2014/main" id="{77460154-3413-4642-901D-D48171751C4D}"/>
              </a:ext>
            </a:extLst>
          </p:cNvPr>
          <p:cNvPicPr>
            <a:picLocks noChangeAspect="1"/>
          </p:cNvPicPr>
          <p:nvPr/>
        </p:nvPicPr>
        <p:blipFill>
          <a:blip r:embed="rId6"/>
          <a:stretch>
            <a:fillRect/>
          </a:stretch>
        </p:blipFill>
        <p:spPr>
          <a:xfrm>
            <a:off x="855439" y="4620025"/>
            <a:ext cx="677664" cy="677664"/>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56AE9C4C-473A-40C7-B7C5-48EB30FA28A8}"/>
              </a:ext>
            </a:extLst>
          </p:cNvPr>
          <p:cNvPicPr>
            <a:picLocks noChangeAspect="1"/>
          </p:cNvPicPr>
          <p:nvPr/>
        </p:nvPicPr>
        <p:blipFill>
          <a:blip r:embed="rId7"/>
          <a:stretch>
            <a:fillRect/>
          </a:stretch>
        </p:blipFill>
        <p:spPr>
          <a:xfrm>
            <a:off x="3819412" y="4630073"/>
            <a:ext cx="677664" cy="677664"/>
          </a:xfrm>
          <a:prstGeom prst="rect">
            <a:avLst/>
          </a:prstGeom>
        </p:spPr>
      </p:pic>
      <p:pic>
        <p:nvPicPr>
          <p:cNvPr id="107" name="Picture 106" descr="A close up of a logo&#10;&#10;Description automatically generated">
            <a:extLst>
              <a:ext uri="{FF2B5EF4-FFF2-40B4-BE49-F238E27FC236}">
                <a16:creationId xmlns:a16="http://schemas.microsoft.com/office/drawing/2014/main" id="{02AC40FC-42BF-45F3-8F43-725C794E37E8}"/>
              </a:ext>
            </a:extLst>
          </p:cNvPr>
          <p:cNvPicPr>
            <a:picLocks noChangeAspect="1"/>
          </p:cNvPicPr>
          <p:nvPr/>
        </p:nvPicPr>
        <p:blipFill>
          <a:blip r:embed="rId8"/>
          <a:stretch>
            <a:fillRect/>
          </a:stretch>
        </p:blipFill>
        <p:spPr>
          <a:xfrm>
            <a:off x="4342287" y="4630073"/>
            <a:ext cx="677664" cy="677664"/>
          </a:xfrm>
          <a:prstGeom prst="rect">
            <a:avLst/>
          </a:prstGeom>
        </p:spPr>
      </p:pic>
      <p:pic>
        <p:nvPicPr>
          <p:cNvPr id="108" name="Picture 107" descr="A close up of a logo&#10;&#10;Description automatically generated">
            <a:extLst>
              <a:ext uri="{FF2B5EF4-FFF2-40B4-BE49-F238E27FC236}">
                <a16:creationId xmlns:a16="http://schemas.microsoft.com/office/drawing/2014/main" id="{8000DC63-F39F-47C3-973C-95E7E784BEC1}"/>
              </a:ext>
            </a:extLst>
          </p:cNvPr>
          <p:cNvPicPr>
            <a:picLocks noChangeAspect="1"/>
          </p:cNvPicPr>
          <p:nvPr/>
        </p:nvPicPr>
        <p:blipFill>
          <a:blip r:embed="rId9"/>
          <a:stretch>
            <a:fillRect/>
          </a:stretch>
        </p:blipFill>
        <p:spPr>
          <a:xfrm>
            <a:off x="6019340" y="4630073"/>
            <a:ext cx="677664" cy="677664"/>
          </a:xfrm>
          <a:prstGeom prst="rect">
            <a:avLst/>
          </a:prstGeom>
        </p:spPr>
      </p:pic>
      <p:pic>
        <p:nvPicPr>
          <p:cNvPr id="109" name="Picture 108" descr="A picture containing clock&#10;&#10;Description automatically generated">
            <a:extLst>
              <a:ext uri="{FF2B5EF4-FFF2-40B4-BE49-F238E27FC236}">
                <a16:creationId xmlns:a16="http://schemas.microsoft.com/office/drawing/2014/main" id="{09B3E4DB-6DC7-4652-BAF9-9B53CABC6312}"/>
              </a:ext>
            </a:extLst>
          </p:cNvPr>
          <p:cNvPicPr>
            <a:picLocks noChangeAspect="1"/>
          </p:cNvPicPr>
          <p:nvPr/>
        </p:nvPicPr>
        <p:blipFill>
          <a:blip r:embed="rId10"/>
          <a:stretch>
            <a:fillRect/>
          </a:stretch>
        </p:blipFill>
        <p:spPr>
          <a:xfrm>
            <a:off x="6578357" y="4630073"/>
            <a:ext cx="677664" cy="677664"/>
          </a:xfrm>
          <a:prstGeom prst="rect">
            <a:avLst/>
          </a:prstGeom>
        </p:spPr>
      </p:pic>
      <p:pic>
        <p:nvPicPr>
          <p:cNvPr id="110" name="Picture 109" descr="A close up of a logo&#10;&#10;Description automatically generated">
            <a:extLst>
              <a:ext uri="{FF2B5EF4-FFF2-40B4-BE49-F238E27FC236}">
                <a16:creationId xmlns:a16="http://schemas.microsoft.com/office/drawing/2014/main" id="{B4298716-04D0-4F37-BAA7-F06BA38D7320}"/>
              </a:ext>
            </a:extLst>
          </p:cNvPr>
          <p:cNvPicPr>
            <a:picLocks noChangeAspect="1"/>
          </p:cNvPicPr>
          <p:nvPr/>
        </p:nvPicPr>
        <p:blipFill>
          <a:blip r:embed="rId11"/>
          <a:stretch>
            <a:fillRect/>
          </a:stretch>
        </p:blipFill>
        <p:spPr>
          <a:xfrm>
            <a:off x="1414457" y="4620025"/>
            <a:ext cx="677664" cy="677664"/>
          </a:xfrm>
          <a:prstGeom prst="rect">
            <a:avLst/>
          </a:prstGeom>
        </p:spPr>
      </p:pic>
      <p:pic>
        <p:nvPicPr>
          <p:cNvPr id="111" name="Picture 110" descr="A picture containing clock&#10;&#10;Description automatically generated">
            <a:extLst>
              <a:ext uri="{FF2B5EF4-FFF2-40B4-BE49-F238E27FC236}">
                <a16:creationId xmlns:a16="http://schemas.microsoft.com/office/drawing/2014/main" id="{D6F79AF0-A642-4690-B970-ED84367213F5}"/>
              </a:ext>
            </a:extLst>
          </p:cNvPr>
          <p:cNvPicPr>
            <a:picLocks noChangeAspect="1"/>
          </p:cNvPicPr>
          <p:nvPr/>
        </p:nvPicPr>
        <p:blipFill>
          <a:blip r:embed="rId12"/>
          <a:stretch>
            <a:fillRect/>
          </a:stretch>
        </p:blipFill>
        <p:spPr>
          <a:xfrm>
            <a:off x="4901304" y="4630073"/>
            <a:ext cx="677664" cy="677664"/>
          </a:xfrm>
          <a:prstGeom prst="rect">
            <a:avLst/>
          </a:prstGeom>
        </p:spPr>
      </p:pic>
      <p:sp>
        <p:nvSpPr>
          <p:cNvPr id="113" name="TextBox 112">
            <a:extLst>
              <a:ext uri="{FF2B5EF4-FFF2-40B4-BE49-F238E27FC236}">
                <a16:creationId xmlns:a16="http://schemas.microsoft.com/office/drawing/2014/main" id="{97896046-4719-4B67-85E8-95E85BC8C910}"/>
              </a:ext>
            </a:extLst>
          </p:cNvPr>
          <p:cNvSpPr txBox="1"/>
          <p:nvPr/>
        </p:nvSpPr>
        <p:spPr>
          <a:xfrm>
            <a:off x="380490"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14" name="TextBox 113">
            <a:extLst>
              <a:ext uri="{FF2B5EF4-FFF2-40B4-BE49-F238E27FC236}">
                <a16:creationId xmlns:a16="http://schemas.microsoft.com/office/drawing/2014/main" id="{3BD1B795-5613-4113-9ED3-536AA738D9FD}"/>
              </a:ext>
            </a:extLst>
          </p:cNvPr>
          <p:cNvSpPr txBox="1"/>
          <p:nvPr/>
        </p:nvSpPr>
        <p:spPr>
          <a:xfrm>
            <a:off x="923034"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15" name="TextBox 114">
            <a:extLst>
              <a:ext uri="{FF2B5EF4-FFF2-40B4-BE49-F238E27FC236}">
                <a16:creationId xmlns:a16="http://schemas.microsoft.com/office/drawing/2014/main" id="{901534F0-2E13-4C2D-902A-EA2F360B3045}"/>
              </a:ext>
            </a:extLst>
          </p:cNvPr>
          <p:cNvSpPr txBox="1"/>
          <p:nvPr/>
        </p:nvSpPr>
        <p:spPr>
          <a:xfrm>
            <a:off x="1482074"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16" name="TextBox 115">
            <a:extLst>
              <a:ext uri="{FF2B5EF4-FFF2-40B4-BE49-F238E27FC236}">
                <a16:creationId xmlns:a16="http://schemas.microsoft.com/office/drawing/2014/main" id="{BFB8DE0C-DFD9-4C87-8107-DCF4659A0B26}"/>
              </a:ext>
            </a:extLst>
          </p:cNvPr>
          <p:cNvSpPr txBox="1"/>
          <p:nvPr/>
        </p:nvSpPr>
        <p:spPr>
          <a:xfrm>
            <a:off x="388705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117" name="TextBox 116">
            <a:extLst>
              <a:ext uri="{FF2B5EF4-FFF2-40B4-BE49-F238E27FC236}">
                <a16:creationId xmlns:a16="http://schemas.microsoft.com/office/drawing/2014/main" id="{D3B83257-B409-48A5-9F7F-1C1887213098}"/>
              </a:ext>
            </a:extLst>
          </p:cNvPr>
          <p:cNvSpPr txBox="1"/>
          <p:nvPr/>
        </p:nvSpPr>
        <p:spPr>
          <a:xfrm>
            <a:off x="440995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18" name="TextBox 117">
            <a:extLst>
              <a:ext uri="{FF2B5EF4-FFF2-40B4-BE49-F238E27FC236}">
                <a16:creationId xmlns:a16="http://schemas.microsoft.com/office/drawing/2014/main" id="{78FE5A66-A1A0-447E-B0EF-3F6685F445B9}"/>
              </a:ext>
            </a:extLst>
          </p:cNvPr>
          <p:cNvSpPr txBox="1"/>
          <p:nvPr/>
        </p:nvSpPr>
        <p:spPr>
          <a:xfrm>
            <a:off x="496899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19" name="TextBox 118">
            <a:extLst>
              <a:ext uri="{FF2B5EF4-FFF2-40B4-BE49-F238E27FC236}">
                <a16:creationId xmlns:a16="http://schemas.microsoft.com/office/drawing/2014/main" id="{8AD5B4F6-A3D6-4318-B8F4-AA041BDDFE2F}"/>
              </a:ext>
            </a:extLst>
          </p:cNvPr>
          <p:cNvSpPr txBox="1"/>
          <p:nvPr/>
        </p:nvSpPr>
        <p:spPr>
          <a:xfrm>
            <a:off x="552803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20" name="TextBox 119">
            <a:extLst>
              <a:ext uri="{FF2B5EF4-FFF2-40B4-BE49-F238E27FC236}">
                <a16:creationId xmlns:a16="http://schemas.microsoft.com/office/drawing/2014/main" id="{0A327B44-CE74-4A23-A8AB-ACDB96F31F93}"/>
              </a:ext>
            </a:extLst>
          </p:cNvPr>
          <p:cNvSpPr txBox="1"/>
          <p:nvPr/>
        </p:nvSpPr>
        <p:spPr>
          <a:xfrm>
            <a:off x="6056338" y="5195948"/>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121" name="TextBox 120">
            <a:extLst>
              <a:ext uri="{FF2B5EF4-FFF2-40B4-BE49-F238E27FC236}">
                <a16:creationId xmlns:a16="http://schemas.microsoft.com/office/drawing/2014/main" id="{D9B7A3E8-4856-4F29-B740-8325446AC237}"/>
              </a:ext>
            </a:extLst>
          </p:cNvPr>
          <p:cNvSpPr txBox="1"/>
          <p:nvPr/>
        </p:nvSpPr>
        <p:spPr>
          <a:xfrm>
            <a:off x="664611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22" name="TextBox 121">
            <a:extLst>
              <a:ext uri="{FF2B5EF4-FFF2-40B4-BE49-F238E27FC236}">
                <a16:creationId xmlns:a16="http://schemas.microsoft.com/office/drawing/2014/main" id="{5F538862-19EC-4162-9AD0-77A2A9D911A9}"/>
              </a:ext>
            </a:extLst>
          </p:cNvPr>
          <p:cNvSpPr txBox="1"/>
          <p:nvPr/>
        </p:nvSpPr>
        <p:spPr>
          <a:xfrm>
            <a:off x="720515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133" name="Picture 12" descr="See the source image">
            <a:extLst>
              <a:ext uri="{FF2B5EF4-FFF2-40B4-BE49-F238E27FC236}">
                <a16:creationId xmlns:a16="http://schemas.microsoft.com/office/drawing/2014/main" id="{3C61132E-A1F1-4964-8964-C0151EA19D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8006" y="4803815"/>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8FADEDF6-95C2-446C-A4A8-701939F58A32}"/>
              </a:ext>
            </a:extLst>
          </p:cNvPr>
          <p:cNvSpPr txBox="1"/>
          <p:nvPr/>
        </p:nvSpPr>
        <p:spPr>
          <a:xfrm>
            <a:off x="2105517" y="5139389"/>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6" name="Picture 8" descr="See the source image">
            <a:extLst>
              <a:ext uri="{FF2B5EF4-FFF2-40B4-BE49-F238E27FC236}">
                <a16:creationId xmlns:a16="http://schemas.microsoft.com/office/drawing/2014/main" id="{6265BC70-38C8-4574-8692-490B6518625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250" r="27713"/>
          <a:stretch/>
        </p:blipFill>
        <p:spPr bwMode="auto">
          <a:xfrm>
            <a:off x="2712421" y="4812224"/>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A30E87-7E46-488B-A5BC-356C491E7CA2}"/>
              </a:ext>
            </a:extLst>
          </p:cNvPr>
          <p:cNvSpPr txBox="1"/>
          <p:nvPr/>
        </p:nvSpPr>
        <p:spPr>
          <a:xfrm>
            <a:off x="2511643" y="5216221"/>
            <a:ext cx="535407" cy="11080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145" name="Group 144">
            <a:extLst>
              <a:ext uri="{FF2B5EF4-FFF2-40B4-BE49-F238E27FC236}">
                <a16:creationId xmlns:a16="http://schemas.microsoft.com/office/drawing/2014/main" id="{17F866C6-3F76-4136-B72A-E17A08C1F21D}"/>
              </a:ext>
            </a:extLst>
          </p:cNvPr>
          <p:cNvGrpSpPr/>
          <p:nvPr/>
        </p:nvGrpSpPr>
        <p:grpSpPr>
          <a:xfrm>
            <a:off x="3289881" y="4795477"/>
            <a:ext cx="419329" cy="413798"/>
            <a:chOff x="6476801" y="488780"/>
            <a:chExt cx="963217" cy="950515"/>
          </a:xfrm>
        </p:grpSpPr>
        <p:pic>
          <p:nvPicPr>
            <p:cNvPr id="146" name="Picture 145">
              <a:extLst>
                <a:ext uri="{FF2B5EF4-FFF2-40B4-BE49-F238E27FC236}">
                  <a16:creationId xmlns:a16="http://schemas.microsoft.com/office/drawing/2014/main" id="{D49F92ED-8102-461A-9D13-34DFDB000CDA}"/>
                </a:ext>
              </a:extLst>
            </p:cNvPr>
            <p:cNvPicPr>
              <a:picLocks noChangeAspect="1"/>
            </p:cNvPicPr>
            <p:nvPr/>
          </p:nvPicPr>
          <p:blipFill rotWithShape="1">
            <a:blip r:embed="rId15"/>
            <a:srcRect l="60866" r="30240"/>
            <a:stretch/>
          </p:blipFill>
          <p:spPr>
            <a:xfrm>
              <a:off x="6476801" y="488780"/>
              <a:ext cx="725503" cy="604547"/>
            </a:xfrm>
            <a:prstGeom prst="rect">
              <a:avLst/>
            </a:prstGeom>
          </p:spPr>
        </p:pic>
        <p:pic>
          <p:nvPicPr>
            <p:cNvPr id="147" name="Picture 146">
              <a:extLst>
                <a:ext uri="{FF2B5EF4-FFF2-40B4-BE49-F238E27FC236}">
                  <a16:creationId xmlns:a16="http://schemas.microsoft.com/office/drawing/2014/main" id="{A6BE8F9E-64AE-4722-B64D-7713889890A2}"/>
                </a:ext>
              </a:extLst>
            </p:cNvPr>
            <p:cNvPicPr>
              <a:picLocks noChangeAspect="1"/>
            </p:cNvPicPr>
            <p:nvPr/>
          </p:nvPicPr>
          <p:blipFill rotWithShape="1">
            <a:blip r:embed="rId15"/>
            <a:srcRect l="-102" r="92030"/>
            <a:stretch/>
          </p:blipFill>
          <p:spPr>
            <a:xfrm>
              <a:off x="6812406" y="863128"/>
              <a:ext cx="627612" cy="576167"/>
            </a:xfrm>
            <a:prstGeom prst="diamond">
              <a:avLst/>
            </a:prstGeom>
          </p:spPr>
        </p:pic>
      </p:grpSp>
      <p:sp>
        <p:nvSpPr>
          <p:cNvPr id="148" name="TextBox 147">
            <a:extLst>
              <a:ext uri="{FF2B5EF4-FFF2-40B4-BE49-F238E27FC236}">
                <a16:creationId xmlns:a16="http://schemas.microsoft.com/office/drawing/2014/main" id="{4E3993DD-EC9D-44C7-81B2-B5F4AAC1C3BF}"/>
              </a:ext>
            </a:extLst>
          </p:cNvPr>
          <p:cNvSpPr txBox="1"/>
          <p:nvPr/>
        </p:nvSpPr>
        <p:spPr>
          <a:xfrm>
            <a:off x="3090629" y="5215216"/>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sp>
        <p:nvSpPr>
          <p:cNvPr id="17" name="TextBox 16">
            <a:extLst>
              <a:ext uri="{FF2B5EF4-FFF2-40B4-BE49-F238E27FC236}">
                <a16:creationId xmlns:a16="http://schemas.microsoft.com/office/drawing/2014/main" id="{706A5766-F1B3-4C48-BD7B-515C2B526362}"/>
              </a:ext>
            </a:extLst>
          </p:cNvPr>
          <p:cNvSpPr txBox="1"/>
          <p:nvPr/>
        </p:nvSpPr>
        <p:spPr>
          <a:xfrm>
            <a:off x="944828" y="5934879"/>
            <a:ext cx="521939"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Endpoint Manager</a:t>
            </a:r>
          </a:p>
        </p:txBody>
      </p:sp>
      <p:pic>
        <p:nvPicPr>
          <p:cNvPr id="18" name="Graphic 17">
            <a:extLst>
              <a:ext uri="{FF2B5EF4-FFF2-40B4-BE49-F238E27FC236}">
                <a16:creationId xmlns:a16="http://schemas.microsoft.com/office/drawing/2014/main" id="{1F713312-4AC5-4117-AFB1-AD4EB3F1534D}"/>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53261" t="-53261" r="-53261" b="-53261"/>
          <a:stretch/>
        </p:blipFill>
        <p:spPr>
          <a:xfrm>
            <a:off x="1462015" y="5393358"/>
            <a:ext cx="652122" cy="652119"/>
          </a:xfrm>
          <a:prstGeom prst="rect">
            <a:avLst/>
          </a:prstGeom>
        </p:spPr>
      </p:pic>
      <p:sp>
        <p:nvSpPr>
          <p:cNvPr id="19" name="TextBox 18">
            <a:extLst>
              <a:ext uri="{FF2B5EF4-FFF2-40B4-BE49-F238E27FC236}">
                <a16:creationId xmlns:a16="http://schemas.microsoft.com/office/drawing/2014/main" id="{63933B82-B4C8-4D0A-9D50-CCB1EB8E6E76}"/>
              </a:ext>
            </a:extLst>
          </p:cNvPr>
          <p:cNvSpPr txBox="1"/>
          <p:nvPr/>
        </p:nvSpPr>
        <p:spPr>
          <a:xfrm>
            <a:off x="1311236" y="5937927"/>
            <a:ext cx="891160"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20" name="TextBox 19">
            <a:extLst>
              <a:ext uri="{FF2B5EF4-FFF2-40B4-BE49-F238E27FC236}">
                <a16:creationId xmlns:a16="http://schemas.microsoft.com/office/drawing/2014/main" id="{A702FC5D-BE11-49EA-B0EB-364AC695B607}"/>
              </a:ext>
            </a:extLst>
          </p:cNvPr>
          <p:cNvSpPr txBox="1"/>
          <p:nvPr/>
        </p:nvSpPr>
        <p:spPr>
          <a:xfrm>
            <a:off x="2056451" y="5944021"/>
            <a:ext cx="521939"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21" name="Graphic 20">
            <a:extLst>
              <a:ext uri="{FF2B5EF4-FFF2-40B4-BE49-F238E27FC236}">
                <a16:creationId xmlns:a16="http://schemas.microsoft.com/office/drawing/2014/main" id="{E9808221-01BE-443C-8335-17FC5A4A479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158294" y="5554876"/>
            <a:ext cx="298308" cy="298308"/>
          </a:xfrm>
          <a:prstGeom prst="rect">
            <a:avLst/>
          </a:prstGeom>
        </p:spPr>
      </p:pic>
      <p:sp>
        <p:nvSpPr>
          <p:cNvPr id="22" name="TextBox 21">
            <a:extLst>
              <a:ext uri="{FF2B5EF4-FFF2-40B4-BE49-F238E27FC236}">
                <a16:creationId xmlns:a16="http://schemas.microsoft.com/office/drawing/2014/main" id="{91CD50C0-E793-4036-B15D-A1FDE4FD6C1E}"/>
              </a:ext>
            </a:extLst>
          </p:cNvPr>
          <p:cNvSpPr txBox="1"/>
          <p:nvPr/>
        </p:nvSpPr>
        <p:spPr>
          <a:xfrm>
            <a:off x="3266554" y="5936267"/>
            <a:ext cx="521939" cy="43447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23" name="TextBox 22">
            <a:extLst>
              <a:ext uri="{FF2B5EF4-FFF2-40B4-BE49-F238E27FC236}">
                <a16:creationId xmlns:a16="http://schemas.microsoft.com/office/drawing/2014/main" id="{4E0AC756-646A-4CFB-B15D-9042C1DE0CF1}"/>
              </a:ext>
            </a:extLst>
          </p:cNvPr>
          <p:cNvSpPr txBox="1"/>
          <p:nvPr/>
        </p:nvSpPr>
        <p:spPr>
          <a:xfrm>
            <a:off x="2544911" y="5944021"/>
            <a:ext cx="686546" cy="20900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Dsktp</a:t>
            </a:r>
          </a:p>
        </p:txBody>
      </p:sp>
      <p:pic>
        <p:nvPicPr>
          <p:cNvPr id="24" name="Picture 23" descr="A picture containing drawing&#10;&#10;Description automatically generated">
            <a:extLst>
              <a:ext uri="{FF2B5EF4-FFF2-40B4-BE49-F238E27FC236}">
                <a16:creationId xmlns:a16="http://schemas.microsoft.com/office/drawing/2014/main" id="{A165B364-6CD1-4125-A8C6-0C3338798E33}"/>
              </a:ext>
            </a:extLst>
          </p:cNvPr>
          <p:cNvPicPr>
            <a:picLocks noChangeAspect="1"/>
          </p:cNvPicPr>
          <p:nvPr/>
        </p:nvPicPr>
        <p:blipFill>
          <a:blip r:embed="rId23"/>
          <a:stretch>
            <a:fillRect/>
          </a:stretch>
        </p:blipFill>
        <p:spPr>
          <a:xfrm>
            <a:off x="2717261" y="5562643"/>
            <a:ext cx="300836" cy="300837"/>
          </a:xfrm>
          <a:prstGeom prst="rect">
            <a:avLst/>
          </a:prstGeom>
        </p:spPr>
      </p:pic>
      <p:pic>
        <p:nvPicPr>
          <p:cNvPr id="25" name="Picture 14" descr="Blue shield icon">
            <a:extLst>
              <a:ext uri="{FF2B5EF4-FFF2-40B4-BE49-F238E27FC236}">
                <a16:creationId xmlns:a16="http://schemas.microsoft.com/office/drawing/2014/main" id="{505503D6-AD40-418C-BEFE-C409539D9F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82087" y="5562643"/>
            <a:ext cx="300836" cy="316953"/>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a:extLst>
              <a:ext uri="{FF2B5EF4-FFF2-40B4-BE49-F238E27FC236}">
                <a16:creationId xmlns:a16="http://schemas.microsoft.com/office/drawing/2014/main" id="{C1BA36A2-63D6-4F2A-BBAA-EE69A3D62CA7}"/>
              </a:ext>
            </a:extLst>
          </p:cNvPr>
          <p:cNvPicPr>
            <a:picLocks noChangeAspect="1"/>
          </p:cNvPicPr>
          <p:nvPr/>
        </p:nvPicPr>
        <p:blipFill rotWithShape="1">
          <a:blip r:embed="rId25">
            <a:extLst>
              <a:ext uri="{96DAC541-7B7A-43D3-8B79-37D633B846F1}">
                <asvg:svgBlip xmlns:asvg="http://schemas.microsoft.com/office/drawing/2016/SVG/main" r:embed="rId26"/>
              </a:ext>
            </a:extLst>
          </a:blip>
          <a:srcRect l="-42408" t="-42408" r="-42408" b="-42408"/>
          <a:stretch/>
        </p:blipFill>
        <p:spPr>
          <a:xfrm>
            <a:off x="906600" y="5417254"/>
            <a:ext cx="652124" cy="652119"/>
          </a:xfrm>
          <a:prstGeom prst="rect">
            <a:avLst/>
          </a:prstGeom>
        </p:spPr>
      </p:pic>
      <p:grpSp>
        <p:nvGrpSpPr>
          <p:cNvPr id="5" name="Group 4">
            <a:extLst>
              <a:ext uri="{FF2B5EF4-FFF2-40B4-BE49-F238E27FC236}">
                <a16:creationId xmlns:a16="http://schemas.microsoft.com/office/drawing/2014/main" id="{9443D4F9-0210-44C4-91C9-0D10603CDEB3}"/>
              </a:ext>
            </a:extLst>
          </p:cNvPr>
          <p:cNvGrpSpPr/>
          <p:nvPr/>
        </p:nvGrpSpPr>
        <p:grpSpPr>
          <a:xfrm>
            <a:off x="4027272" y="5546587"/>
            <a:ext cx="300836" cy="338182"/>
            <a:chOff x="3400254" y="5529169"/>
            <a:chExt cx="300836" cy="338182"/>
          </a:xfrm>
        </p:grpSpPr>
        <p:sp>
          <p:nvSpPr>
            <p:cNvPr id="162" name="Oval 161">
              <a:extLst>
                <a:ext uri="{FF2B5EF4-FFF2-40B4-BE49-F238E27FC236}">
                  <a16:creationId xmlns:a16="http://schemas.microsoft.com/office/drawing/2014/main" id="{445569AA-B569-47E1-8E9C-C79FDBD97252}"/>
                </a:ext>
              </a:extLst>
            </p:cNvPr>
            <p:cNvSpPr/>
            <p:nvPr/>
          </p:nvSpPr>
          <p:spPr bwMode="auto">
            <a:xfrm>
              <a:off x="3400254" y="5529169"/>
              <a:ext cx="300836" cy="338182"/>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384">
                <a:spcBef>
                  <a:spcPct val="0"/>
                </a:spcBef>
                <a:spcAft>
                  <a:spcPts val="1199"/>
                </a:spcAft>
              </a:pPr>
              <a:endParaRPr lang="en-US" sz="1631" err="1">
                <a:ln w="3175">
                  <a:noFill/>
                </a:ln>
                <a:gradFill>
                  <a:gsLst>
                    <a:gs pos="0">
                      <a:srgbClr val="0078D4"/>
                    </a:gs>
                    <a:gs pos="100000">
                      <a:srgbClr val="0078D4"/>
                    </a:gs>
                  </a:gsLst>
                  <a:lin ang="5400000" scaled="0"/>
                </a:gradFill>
                <a:latin typeface="Segoe UI Semibold"/>
                <a:cs typeface="Segoe UI Semilight" panose="020B0402040204020203" pitchFamily="34" charset="0"/>
              </a:endParaRPr>
            </a:p>
          </p:txBody>
        </p:sp>
        <p:pic>
          <p:nvPicPr>
            <p:cNvPr id="163" name="Graphic 162">
              <a:extLst>
                <a:ext uri="{FF2B5EF4-FFF2-40B4-BE49-F238E27FC236}">
                  <a16:creationId xmlns:a16="http://schemas.microsoft.com/office/drawing/2014/main" id="{138201F5-816B-48F6-BF9F-EACBDDEDB2E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483568" y="5632665"/>
              <a:ext cx="134208" cy="131190"/>
            </a:xfrm>
            <a:prstGeom prst="rect">
              <a:avLst/>
            </a:prstGeom>
          </p:spPr>
        </p:pic>
      </p:grpSp>
      <p:sp>
        <p:nvSpPr>
          <p:cNvPr id="164" name="TextBox 163">
            <a:extLst>
              <a:ext uri="{FF2B5EF4-FFF2-40B4-BE49-F238E27FC236}">
                <a16:creationId xmlns:a16="http://schemas.microsoft.com/office/drawing/2014/main" id="{4538514C-998A-4B1B-A0C0-86DFA33C46C7}"/>
              </a:ext>
            </a:extLst>
          </p:cNvPr>
          <p:cNvSpPr txBox="1"/>
          <p:nvPr/>
        </p:nvSpPr>
        <p:spPr>
          <a:xfrm>
            <a:off x="3880975" y="5942891"/>
            <a:ext cx="593430" cy="21723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Data classification</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32" name="Picture 31">
            <a:extLst>
              <a:ext uri="{FF2B5EF4-FFF2-40B4-BE49-F238E27FC236}">
                <a16:creationId xmlns:a16="http://schemas.microsoft.com/office/drawing/2014/main" id="{80CA9583-B206-44DD-A5DB-8EB311E87C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10136" y="4724260"/>
            <a:ext cx="463442" cy="463442"/>
          </a:xfrm>
          <a:prstGeom prst="rect">
            <a:avLst/>
          </a:prstGeom>
        </p:spPr>
      </p:pic>
      <p:sp>
        <p:nvSpPr>
          <p:cNvPr id="33" name="TextBox 32">
            <a:extLst>
              <a:ext uri="{FF2B5EF4-FFF2-40B4-BE49-F238E27FC236}">
                <a16:creationId xmlns:a16="http://schemas.microsoft.com/office/drawing/2014/main" id="{F4D17550-F77F-4FB7-92C9-57A3C35BE025}"/>
              </a:ext>
            </a:extLst>
          </p:cNvPr>
          <p:cNvSpPr txBox="1"/>
          <p:nvPr/>
        </p:nvSpPr>
        <p:spPr>
          <a:xfrm>
            <a:off x="8186292" y="5197071"/>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71" name="Picture 170">
            <a:extLst>
              <a:ext uri="{FF2B5EF4-FFF2-40B4-BE49-F238E27FC236}">
                <a16:creationId xmlns:a16="http://schemas.microsoft.com/office/drawing/2014/main" id="{090C4EAF-7FE9-433D-B88B-B8DB0B150D9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73134" y="4693204"/>
            <a:ext cx="365457" cy="365457"/>
          </a:xfrm>
          <a:prstGeom prst="rect">
            <a:avLst/>
          </a:prstGeom>
        </p:spPr>
      </p:pic>
      <p:sp>
        <p:nvSpPr>
          <p:cNvPr id="173" name="TextBox 172">
            <a:extLst>
              <a:ext uri="{FF2B5EF4-FFF2-40B4-BE49-F238E27FC236}">
                <a16:creationId xmlns:a16="http://schemas.microsoft.com/office/drawing/2014/main" id="{7991B6A3-2BCB-46AF-99EE-A63944D9292F}"/>
              </a:ext>
            </a:extLst>
          </p:cNvPr>
          <p:cNvSpPr txBox="1"/>
          <p:nvPr/>
        </p:nvSpPr>
        <p:spPr>
          <a:xfrm>
            <a:off x="7721970" y="5191543"/>
            <a:ext cx="521939"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Yammer &amp; Delve</a:t>
            </a:r>
          </a:p>
        </p:txBody>
      </p:sp>
      <p:pic>
        <p:nvPicPr>
          <p:cNvPr id="175" name="Picture 174">
            <a:extLst>
              <a:ext uri="{FF2B5EF4-FFF2-40B4-BE49-F238E27FC236}">
                <a16:creationId xmlns:a16="http://schemas.microsoft.com/office/drawing/2014/main" id="{36ECE351-1B96-4C25-89F7-8EC66537C3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57319" y="4866578"/>
            <a:ext cx="347920" cy="347920"/>
          </a:xfrm>
          <a:prstGeom prst="rect">
            <a:avLst/>
          </a:prstGeom>
        </p:spPr>
      </p:pic>
      <p:pic>
        <p:nvPicPr>
          <p:cNvPr id="177" name="Picture 176">
            <a:extLst>
              <a:ext uri="{FF2B5EF4-FFF2-40B4-BE49-F238E27FC236}">
                <a16:creationId xmlns:a16="http://schemas.microsoft.com/office/drawing/2014/main" id="{D11CC991-F16E-4759-A259-F2DDD24A1AE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30929" y="4732864"/>
            <a:ext cx="457200" cy="457200"/>
          </a:xfrm>
          <a:prstGeom prst="rect">
            <a:avLst/>
          </a:prstGeom>
        </p:spPr>
      </p:pic>
      <p:sp>
        <p:nvSpPr>
          <p:cNvPr id="179" name="TextBox 178">
            <a:extLst>
              <a:ext uri="{FF2B5EF4-FFF2-40B4-BE49-F238E27FC236}">
                <a16:creationId xmlns:a16="http://schemas.microsoft.com/office/drawing/2014/main" id="{5D9F13D4-F70B-418D-88EA-579769B3AB1D}"/>
              </a:ext>
            </a:extLst>
          </p:cNvPr>
          <p:cNvSpPr txBox="1"/>
          <p:nvPr/>
        </p:nvSpPr>
        <p:spPr>
          <a:xfrm>
            <a:off x="8790100" y="5192018"/>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81" name="Picture 180">
            <a:extLst>
              <a:ext uri="{FF2B5EF4-FFF2-40B4-BE49-F238E27FC236}">
                <a16:creationId xmlns:a16="http://schemas.microsoft.com/office/drawing/2014/main" id="{F90610B9-9312-46A4-9FA2-5B46FF968D6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996432" y="3045969"/>
            <a:ext cx="457200" cy="457200"/>
          </a:xfrm>
          <a:prstGeom prst="rect">
            <a:avLst/>
          </a:prstGeom>
        </p:spPr>
      </p:pic>
      <p:sp>
        <p:nvSpPr>
          <p:cNvPr id="183" name="TextBox 182">
            <a:extLst>
              <a:ext uri="{FF2B5EF4-FFF2-40B4-BE49-F238E27FC236}">
                <a16:creationId xmlns:a16="http://schemas.microsoft.com/office/drawing/2014/main" id="{C3CB9280-9DE2-49AF-9DA1-F4DBA2EF2967}"/>
              </a:ext>
            </a:extLst>
          </p:cNvPr>
          <p:cNvSpPr txBox="1"/>
          <p:nvPr/>
        </p:nvSpPr>
        <p:spPr>
          <a:xfrm>
            <a:off x="8955603" y="3505123"/>
            <a:ext cx="52193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pic>
        <p:nvPicPr>
          <p:cNvPr id="13" name="Picture 12">
            <a:extLst>
              <a:ext uri="{FF2B5EF4-FFF2-40B4-BE49-F238E27FC236}">
                <a16:creationId xmlns:a16="http://schemas.microsoft.com/office/drawing/2014/main" id="{E42C4ACF-FC11-474B-97AB-E1D39D07A7DD}"/>
              </a:ext>
            </a:extLst>
          </p:cNvPr>
          <p:cNvPicPr>
            <a:picLocks noChangeAspect="1"/>
          </p:cNvPicPr>
          <p:nvPr/>
        </p:nvPicPr>
        <p:blipFill>
          <a:blip r:embed="rId30"/>
          <a:stretch>
            <a:fillRect/>
          </a:stretch>
        </p:blipFill>
        <p:spPr>
          <a:xfrm>
            <a:off x="375540" y="5465117"/>
            <a:ext cx="520352" cy="469762"/>
          </a:xfrm>
          <a:prstGeom prst="rect">
            <a:avLst/>
          </a:prstGeom>
        </p:spPr>
      </p:pic>
      <p:sp>
        <p:nvSpPr>
          <p:cNvPr id="14" name="TextBox 13">
            <a:extLst>
              <a:ext uri="{FF2B5EF4-FFF2-40B4-BE49-F238E27FC236}">
                <a16:creationId xmlns:a16="http://schemas.microsoft.com/office/drawing/2014/main" id="{B29C4A35-0FAE-40A5-90B5-C5DC9D93E8B5}"/>
              </a:ext>
            </a:extLst>
          </p:cNvPr>
          <p:cNvSpPr txBox="1"/>
          <p:nvPr/>
        </p:nvSpPr>
        <p:spPr>
          <a:xfrm>
            <a:off x="217813" y="5942891"/>
            <a:ext cx="891160"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10 Enterprise</a:t>
            </a:r>
          </a:p>
        </p:txBody>
      </p:sp>
      <p:pic>
        <p:nvPicPr>
          <p:cNvPr id="3" name="Picture 17" descr="Logo&#10;&#10;Description automatically generated">
            <a:extLst>
              <a:ext uri="{FF2B5EF4-FFF2-40B4-BE49-F238E27FC236}">
                <a16:creationId xmlns:a16="http://schemas.microsoft.com/office/drawing/2014/main" id="{DF774A3F-0EB7-4741-A5EF-F7E3C19B528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288129" y="4740903"/>
            <a:ext cx="493169" cy="493169"/>
          </a:xfrm>
          <a:prstGeom prst="rect">
            <a:avLst/>
          </a:prstGeom>
        </p:spPr>
      </p:pic>
      <p:sp>
        <p:nvSpPr>
          <p:cNvPr id="11" name="TextBox 19">
            <a:extLst>
              <a:ext uri="{FF2B5EF4-FFF2-40B4-BE49-F238E27FC236}">
                <a16:creationId xmlns:a16="http://schemas.microsoft.com/office/drawing/2014/main" id="{E68E7BB3-346C-465F-9ADC-3322175B335E}"/>
              </a:ext>
            </a:extLst>
          </p:cNvPr>
          <p:cNvSpPr txBox="1"/>
          <p:nvPr/>
        </p:nvSpPr>
        <p:spPr>
          <a:xfrm>
            <a:off x="9193095" y="5194001"/>
            <a:ext cx="675149" cy="108619"/>
          </a:xfrm>
          <a:prstGeom prst="rect">
            <a:avLst/>
          </a:prstGeom>
          <a:noFill/>
        </p:spPr>
        <p:txBody>
          <a:bodyPr wrap="square" lIns="0" tIns="0" rIns="0" bIns="0" rtlCol="0">
            <a:spAutoFit/>
          </a:bodyPr>
          <a:lstStyle>
            <a:defPPr>
              <a:defRPr lang="en-US"/>
            </a:defPPr>
            <a:lvl1pPr marR="0" lvl="0" indent="0" algn="ctr" defTabSz="914314" fontAlgn="auto">
              <a:lnSpc>
                <a:spcPct val="90000"/>
              </a:lnSpc>
              <a:spcBef>
                <a:spcPts val="0"/>
              </a:spcBef>
              <a:spcAft>
                <a:spcPts val="588"/>
              </a:spcAft>
              <a:buClrTx/>
              <a:buSzTx/>
              <a:buFontTx/>
              <a:buNone/>
              <a:tabLst/>
              <a:defRPr kumimoji="0" sz="784" b="0" i="0" u="none" strike="noStrike" cap="none" spc="0" normalizeH="0" baseline="0">
                <a:ln>
                  <a:noFill/>
                </a:ln>
                <a:solidFill>
                  <a:srgbClr val="282828"/>
                </a:solidFill>
                <a:effectLst/>
                <a:uLnTx/>
                <a:uFillTx/>
                <a:latin typeface="Segoe UI"/>
              </a:defRPr>
            </a:lvl1pPr>
          </a:lstStyle>
          <a:p>
            <a:r>
              <a:rPr lang="en-US"/>
              <a:t>Bookings</a:t>
            </a:r>
          </a:p>
        </p:txBody>
      </p:sp>
      <p:pic>
        <p:nvPicPr>
          <p:cNvPr id="15" name="Picture 17" descr="Logo&#10;&#10;Description automatically generated">
            <a:extLst>
              <a:ext uri="{FF2B5EF4-FFF2-40B4-BE49-F238E27FC236}">
                <a16:creationId xmlns:a16="http://schemas.microsoft.com/office/drawing/2014/main" id="{D71522EB-CADD-4AB2-94A0-821A0011EAC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420699" y="3053897"/>
            <a:ext cx="493169" cy="493169"/>
          </a:xfrm>
          <a:prstGeom prst="rect">
            <a:avLst/>
          </a:prstGeom>
        </p:spPr>
      </p:pic>
      <p:sp>
        <p:nvSpPr>
          <p:cNvPr id="16" name="TextBox 19">
            <a:extLst>
              <a:ext uri="{FF2B5EF4-FFF2-40B4-BE49-F238E27FC236}">
                <a16:creationId xmlns:a16="http://schemas.microsoft.com/office/drawing/2014/main" id="{D2936274-1A84-4593-9AE1-81E3E9CE0FD9}"/>
              </a:ext>
            </a:extLst>
          </p:cNvPr>
          <p:cNvSpPr txBox="1"/>
          <p:nvPr/>
        </p:nvSpPr>
        <p:spPr>
          <a:xfrm>
            <a:off x="9325665" y="3506995"/>
            <a:ext cx="675149" cy="108619"/>
          </a:xfrm>
          <a:prstGeom prst="rect">
            <a:avLst/>
          </a:prstGeom>
          <a:noFill/>
        </p:spPr>
        <p:txBody>
          <a:bodyPr wrap="square" lIns="0" tIns="0" rIns="0" bIns="0" rtlCol="0">
            <a:spAutoFit/>
          </a:bodyPr>
          <a:lstStyle>
            <a:defPPr>
              <a:defRPr lang="en-US"/>
            </a:defPPr>
            <a:lvl1pPr marR="0" lvl="0" indent="0" algn="ctr" defTabSz="914314" fontAlgn="auto">
              <a:lnSpc>
                <a:spcPct val="90000"/>
              </a:lnSpc>
              <a:spcBef>
                <a:spcPts val="0"/>
              </a:spcBef>
              <a:spcAft>
                <a:spcPts val="588"/>
              </a:spcAft>
              <a:buClrTx/>
              <a:buSzTx/>
              <a:buFontTx/>
              <a:buNone/>
              <a:tabLst/>
              <a:defRPr kumimoji="0" sz="784" b="0" i="0" u="none" strike="noStrike" cap="none" spc="0" normalizeH="0" baseline="0">
                <a:ln>
                  <a:noFill/>
                </a:ln>
                <a:solidFill>
                  <a:srgbClr val="282828"/>
                </a:solidFill>
                <a:effectLst/>
                <a:uLnTx/>
                <a:uFillTx/>
                <a:latin typeface="Segoe UI"/>
              </a:defRPr>
            </a:lvl1pPr>
          </a:lstStyle>
          <a:p>
            <a:r>
              <a:rPr lang="en-US"/>
              <a:t>Bookings</a:t>
            </a:r>
          </a:p>
        </p:txBody>
      </p:sp>
    </p:spTree>
    <p:extLst>
      <p:ext uri="{BB962C8B-B14F-4D97-AF65-F5344CB8AC3E}">
        <p14:creationId xmlns:p14="http://schemas.microsoft.com/office/powerpoint/2010/main" val="330223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76D70BF-8A0D-4DE9-A782-35927DC21048}"/>
              </a:ext>
            </a:extLst>
          </p:cNvPr>
          <p:cNvGraphicFramePr>
            <a:graphicFrameLocks noGrp="1"/>
          </p:cNvGraphicFramePr>
          <p:nvPr/>
        </p:nvGraphicFramePr>
        <p:xfrm>
          <a:off x="1489747" y="288120"/>
          <a:ext cx="10467645" cy="5615940"/>
        </p:xfrm>
        <a:graphic>
          <a:graphicData uri="http://schemas.openxmlformats.org/drawingml/2006/table">
            <a:tbl>
              <a:tblPr firstRow="1" bandRow="1">
                <a:tableStyleId>{5940675A-B579-460E-94D1-54222C63F5DA}</a:tableStyleId>
              </a:tblPr>
              <a:tblGrid>
                <a:gridCol w="3431175">
                  <a:extLst>
                    <a:ext uri="{9D8B030D-6E8A-4147-A177-3AD203B41FA5}">
                      <a16:colId xmlns:a16="http://schemas.microsoft.com/office/drawing/2014/main" val="4072212175"/>
                    </a:ext>
                  </a:extLst>
                </a:gridCol>
                <a:gridCol w="3805980">
                  <a:extLst>
                    <a:ext uri="{9D8B030D-6E8A-4147-A177-3AD203B41FA5}">
                      <a16:colId xmlns:a16="http://schemas.microsoft.com/office/drawing/2014/main" val="611929050"/>
                    </a:ext>
                  </a:extLst>
                </a:gridCol>
                <a:gridCol w="3230490">
                  <a:extLst>
                    <a:ext uri="{9D8B030D-6E8A-4147-A177-3AD203B41FA5}">
                      <a16:colId xmlns:a16="http://schemas.microsoft.com/office/drawing/2014/main" val="2329456530"/>
                    </a:ext>
                  </a:extLst>
                </a:gridCol>
              </a:tblGrid>
              <a:tr h="149922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600" b="1">
                        <a:solidFill>
                          <a:srgbClr val="0070C0"/>
                        </a:solidFill>
                        <a:latin typeface="+mn-lt"/>
                      </a:endParaRP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600" b="1">
                        <a:solidFill>
                          <a:srgbClr val="0070C0"/>
                        </a:solidFill>
                        <a:latin typeface="+mn-lt"/>
                      </a:endParaRPr>
                    </a:p>
                    <a:p>
                      <a:pPr marL="0" marR="0" lvl="0" indent="0" algn="ctr" defTabSz="914400" rtl="0" eaLnBrk="1" fontAlgn="auto" latinLnBrk="0" hangingPunct="1">
                        <a:lnSpc>
                          <a:spcPct val="100000"/>
                        </a:lnSpc>
                        <a:spcBef>
                          <a:spcPts val="0"/>
                        </a:spcBef>
                        <a:spcAft>
                          <a:spcPts val="0"/>
                        </a:spcAft>
                        <a:buClrTx/>
                        <a:buSzTx/>
                        <a:buFont typeface="+mj-lt"/>
                        <a:buNone/>
                        <a:tabLst/>
                        <a:defRPr/>
                      </a:pPr>
                      <a:endParaRPr lang="en-US" sz="1600" b="1">
                        <a:solidFill>
                          <a:srgbClr val="0070C0"/>
                        </a:solidFill>
                        <a:latin typeface="+mn-lt"/>
                      </a:endParaRPr>
                    </a:p>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600" b="1">
                          <a:solidFill>
                            <a:srgbClr val="0070C0"/>
                          </a:solidFill>
                          <a:latin typeface="+mn-lt"/>
                        </a:rPr>
                        <a:t>WE Top Unmanaged Upsell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accent3"/>
                      </a:solidFill>
                      <a:prstDash val="dot"/>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Microsoft 365 E5 Security &amp; Compliance Add-Ons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0070C0"/>
                          </a:solidFill>
                          <a:effectLst/>
                          <a:latin typeface="+mn-lt"/>
                          <a:ea typeface="+mn-ea"/>
                          <a:cs typeface="+mn-cs"/>
                        </a:rPr>
                        <a:t>Unify communication and increase productivity with Teams calling capabilities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b="1" i="0" u="none" strike="noStrike" noProof="0">
                          <a:latin typeface="+mn-lt"/>
                        </a:rPr>
                        <a:t>Sales Play: </a:t>
                      </a:r>
                      <a:endParaRPr lang="en-US" sz="1000" b="0" i="0" u="none" strike="noStrike" kern="1200" noProof="0">
                        <a:solidFill>
                          <a:srgbClr val="282828"/>
                        </a:solidFill>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rId2"/>
                        </a:rPr>
                        <a:t>Unify communications</a:t>
                      </a:r>
                      <a:r>
                        <a:rPr lang="en-US" sz="1000" b="0" i="0" u="none" strike="noStrike" kern="1200" noProof="0">
                          <a:solidFill>
                            <a:srgbClr val="282828"/>
                          </a:solidFill>
                          <a:latin typeface="+mn-lt"/>
                        </a:rPr>
                        <a:t>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rPr>
                        <a:t>Meeting Rooms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rId3"/>
                        </a:rPr>
                        <a:t>Surface</a:t>
                      </a:r>
                      <a:endParaRPr lang="en-US" sz="1000" b="0" i="0" u="none" strike="noStrike" kern="1200" noProof="0">
                        <a:solidFill>
                          <a:srgbClr val="282828"/>
                        </a:solidFill>
                        <a:latin typeface="+mn-lt"/>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4"/>
                        </a:rPr>
                        <a:t>Phone System </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Workshops: Cloud accelerators (Teams Calling, Teams Apps</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     &amp; Solutions &amp; Endpoint Management)  </a:t>
                      </a:r>
                    </a:p>
                  </a:txBody>
                  <a:tcPr>
                    <a:lnT w="12700" cap="flat" cmpd="sng" algn="ctr">
                      <a:solidFill>
                        <a:schemeClr val="tx1"/>
                      </a:solidFill>
                      <a:prstDash val="solid"/>
                      <a:round/>
                      <a:headEnd type="none" w="med" len="med"/>
                      <a:tailEnd type="none" w="med" len="med"/>
                    </a:lnT>
                    <a:lnB w="6350" cap="flat" cmpd="sng" algn="ctr">
                      <a:solidFill>
                        <a:schemeClr val="accent3"/>
                      </a:solidFill>
                      <a:prstDash val="dot"/>
                      <a:round/>
                      <a:headEnd type="none" w="med" len="med"/>
                      <a:tailEnd type="none" w="med" len="med"/>
                    </a:lnB>
                    <a:noFill/>
                  </a:tcPr>
                </a:tc>
                <a:tc rowSpan="3">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Microsoft 365 E5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a:solidFill>
                            <a:srgbClr val="0070C0"/>
                          </a:solidFill>
                          <a:effectLst/>
                          <a:latin typeface="+mn-lt"/>
                          <a:ea typeface="+mn-ea"/>
                          <a:cs typeface="+mn-cs"/>
                        </a:rPr>
                        <a:t>Drive usage, further expand with Surface, Meeting Rooms, Viva, Azure Sentinel &amp; MS Teams devices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b="1" i="0" u="none" strike="noStrike" noProof="0">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hlinkClick r:id="rId3"/>
                        </a:rPr>
                        <a:t>Surface</a:t>
                      </a:r>
                      <a:endParaRPr lang="en-US" sz="1000" b="0" i="0" u="none" strike="noStrike" kern="1200" noProof="0">
                        <a:solidFill>
                          <a:srgbClr val="282828"/>
                        </a:solidFill>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noProof="0">
                          <a:solidFill>
                            <a:srgbClr val="282828"/>
                          </a:solidFill>
                          <a:latin typeface="+mn-lt"/>
                        </a:rPr>
                        <a:t>Viva</a:t>
                      </a:r>
                      <a:endParaRPr lang="en-US" sz="1000" b="1" i="0" u="none" strike="noStrike" noProof="0">
                        <a:latin typeface="+mn-lt"/>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endParaRPr lang="en-US" sz="1000" b="1" i="0" u="none" strike="noStrike" noProof="0">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Workshops: Cloud Accelerator (Teams Apps &amp; Solutions &amp; Azure Sentinel) and Viva Discover Workshop</a:t>
                      </a:r>
                      <a:endParaRPr lang="en-US" sz="1000" b="0" i="0" u="none" strike="noStrike" kern="1200" noProof="0">
                        <a:solidFill>
                          <a:srgbClr val="282828"/>
                        </a:solidFill>
                        <a:latin typeface="+mn-lt"/>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i="0" u="none" strike="noStrike" kern="1200" noProof="0">
                        <a:solidFill>
                          <a:srgbClr val="282828"/>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294882"/>
                  </a:ext>
                </a:extLst>
              </a:tr>
              <a:tr h="1674806">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AAD</a:t>
                      </a:r>
                    </a:p>
                    <a:p>
                      <a:pPr lvl="0">
                        <a:buNone/>
                      </a:pPr>
                      <a:r>
                        <a:rPr lang="en-US" sz="1100" b="1" i="0" u="none" strike="noStrike" kern="1200">
                          <a:solidFill>
                            <a:srgbClr val="0070C0"/>
                          </a:solidFill>
                          <a:effectLst/>
                          <a:latin typeface="+mn-lt"/>
                          <a:ea typeface="+mn-ea"/>
                          <a:cs typeface="+mn-cs"/>
                        </a:rPr>
                        <a:t>Help customers adopt Secure Hybrid Work with M365 E3</a:t>
                      </a:r>
                      <a:endParaRPr lang="en-US" sz="900" b="0">
                        <a:latin typeface="+mn-lt"/>
                      </a:endParaRPr>
                    </a:p>
                    <a:p>
                      <a:pPr marL="0" marR="0" lvl="0" indent="0" algn="l">
                        <a:lnSpc>
                          <a:spcPct val="100000"/>
                        </a:lnSpc>
                        <a:spcBef>
                          <a:spcPts val="0"/>
                        </a:spcBef>
                        <a:spcAft>
                          <a:spcPts val="0"/>
                        </a:spcAft>
                        <a:buNone/>
                      </a:pPr>
                      <a:r>
                        <a:rPr lang="en-US" sz="1000" b="1" i="0" u="none" strike="noStrike" noProof="0">
                          <a:latin typeface="+mn-lt"/>
                        </a:rPr>
                        <a:t>Sales Play: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Teams, Productivity &amp; Meeting Rooms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Security &amp; compliance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5"/>
                        </a:rPr>
                        <a:t>M365 E3</a:t>
                      </a:r>
                      <a:r>
                        <a:rPr kumimoji="0" lang="en-US" sz="1000" b="0" i="0" u="none" strike="noStrike" kern="1200" cap="none" spc="-30" normalizeH="0" baseline="0" noProof="0">
                          <a:ln>
                            <a:noFill/>
                          </a:ln>
                          <a:solidFill>
                            <a:srgbClr val="282828"/>
                          </a:solidFill>
                          <a:effectLst/>
                          <a:uLnTx/>
                          <a:uFillTx/>
                          <a:latin typeface="+mn-lt"/>
                          <a:ea typeface="+mn-ea"/>
                          <a:cs typeface="Segoe UI"/>
                        </a:rPr>
                        <a:t>,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6"/>
                        </a:rPr>
                        <a:t>Secure Score </a:t>
                      </a:r>
                      <a:r>
                        <a:rPr kumimoji="0" lang="en-US" sz="1000" b="0" i="0" u="none" strike="noStrike" kern="1200" cap="none" spc="-30" normalizeH="0" baseline="0" noProof="0">
                          <a:ln>
                            <a:noFill/>
                          </a:ln>
                          <a:solidFill>
                            <a:srgbClr val="282828"/>
                          </a:solidFill>
                          <a:effectLst/>
                          <a:uLnTx/>
                          <a:uFillTx/>
                          <a:latin typeface="+mn-lt"/>
                          <a:ea typeface="+mn-ea"/>
                          <a:cs typeface="Segoe UI"/>
                        </a:rPr>
                        <a:t>&amp; </a:t>
                      </a:r>
                      <a:r>
                        <a:rPr lang="en-US" sz="1000" spc="-30">
                          <a:solidFill>
                            <a:srgbClr val="282828"/>
                          </a:solidFill>
                          <a:cs typeface="Segoe UI"/>
                          <a:hlinkClick r:id="rId7"/>
                        </a:rPr>
                        <a:t>Teams meetings</a:t>
                      </a:r>
                      <a:endParaRPr lang="en-US" sz="1000" spc="-30">
                        <a:solidFill>
                          <a:srgbClr val="282828"/>
                        </a:solidFill>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Workshops: Discover, Solution Assessment as a service (workplace modernization &amp; Cyber Security) and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     Cloud Accelerators (Secure Work from Anywhere)</a:t>
                      </a:r>
                    </a:p>
                  </a:txBody>
                  <a:tcPr>
                    <a:lnL w="12700" cap="flat" cmpd="sng" algn="ctr">
                      <a:solidFill>
                        <a:schemeClr val="tx1"/>
                      </a:solidFill>
                      <a:prstDash val="solid"/>
                      <a:round/>
                      <a:headEnd type="none" w="med" len="med"/>
                      <a:tailEnd type="none" w="med" len="med"/>
                    </a:lnL>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Microsoft 365 E3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noProof="0">
                          <a:solidFill>
                            <a:srgbClr val="0070C0"/>
                          </a:solidFill>
                          <a:effectLst/>
                          <a:latin typeface="+mn-lt"/>
                          <a:ea typeface="+mn-ea"/>
                          <a:cs typeface="+mn-cs"/>
                        </a:rPr>
                        <a:t>Bring Advanced Security and Compliance capabilities with M365 E5 add-ons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noProof="0">
                          <a:latin typeface="+mn-lt"/>
                        </a:rPr>
                        <a:t>Sales Play: </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kern="1200" noProof="0">
                          <a:solidFill>
                            <a:srgbClr val="282828"/>
                          </a:solidFill>
                          <a:latin typeface="+mn-lt"/>
                          <a:hlinkClick r:id="rId8"/>
                        </a:rPr>
                        <a:t>Security</a:t>
                      </a:r>
                      <a:r>
                        <a:rPr lang="en-US" sz="1000" b="0" i="0" u="none" strike="noStrike" kern="1200" noProof="0">
                          <a:solidFill>
                            <a:srgbClr val="282828"/>
                          </a:solidFill>
                          <a:latin typeface="+mn-lt"/>
                        </a:rPr>
                        <a:t> (Upsell)</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kern="1200" noProof="0">
                          <a:solidFill>
                            <a:srgbClr val="282828"/>
                          </a:solidFill>
                          <a:latin typeface="+mn-lt"/>
                          <a:hlinkClick r:id="rId3"/>
                        </a:rPr>
                        <a:t>Surface</a:t>
                      </a:r>
                      <a:r>
                        <a:rPr lang="en-US" sz="1000" b="0" i="0" u="none" strike="noStrike" kern="1200" noProof="0">
                          <a:solidFill>
                            <a:srgbClr val="282828"/>
                          </a:solidFill>
                          <a:latin typeface="+mn-lt"/>
                        </a:rPr>
                        <a:t> </a:t>
                      </a:r>
                    </a:p>
                    <a:p>
                      <a:pPr marL="171450" marR="0" lvl="0" indent="-171450" algn="l">
                        <a:lnSpc>
                          <a:spcPct val="100000"/>
                        </a:lnSpc>
                        <a:spcBef>
                          <a:spcPts val="0"/>
                        </a:spcBef>
                        <a:spcAft>
                          <a:spcPts val="0"/>
                        </a:spcAft>
                        <a:buFont typeface="Arial" panose="020B0604020202020204" pitchFamily="34" charset="0"/>
                        <a:buChar char="•"/>
                      </a:pPr>
                      <a:r>
                        <a:rPr lang="en-US" sz="1000" b="0" i="0" u="none" strike="noStrike" kern="1200" noProof="0">
                          <a:solidFill>
                            <a:srgbClr val="282828"/>
                          </a:solidFill>
                          <a:latin typeface="+mn-lt"/>
                        </a:rPr>
                        <a:t>Meeting Rooms</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9"/>
                        </a:rPr>
                        <a:t>Defender for O365 </a:t>
                      </a:r>
                      <a:r>
                        <a:rPr kumimoji="0" lang="en-US" sz="1000" b="0" i="0" u="none" strike="noStrike" kern="1200" cap="none" spc="-30" normalizeH="0" baseline="0" noProof="0">
                          <a:ln>
                            <a:noFill/>
                          </a:ln>
                          <a:solidFill>
                            <a:srgbClr val="282828"/>
                          </a:solidFill>
                          <a:effectLst/>
                          <a:uLnTx/>
                          <a:uFillTx/>
                          <a:latin typeface="+mn-lt"/>
                          <a:ea typeface="+mn-ea"/>
                          <a:cs typeface="Segoe UI"/>
                        </a:rPr>
                        <a:t>&amp;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6"/>
                        </a:rPr>
                        <a:t>Secure Score </a:t>
                      </a:r>
                      <a:endParaRPr kumimoji="0" lang="en-US" sz="1000" b="0" i="0" u="none" strike="noStrike" kern="1200" cap="none" spc="-30" normalizeH="0" baseline="0" noProof="0">
                        <a:ln>
                          <a:noFill/>
                        </a:ln>
                        <a:solidFill>
                          <a:srgbClr val="282828"/>
                        </a:solidFill>
                        <a:effectLst/>
                        <a:uLnTx/>
                        <a:uFillTx/>
                        <a:latin typeface="+mn-lt"/>
                        <a:ea typeface="+mn-ea"/>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Workshops: Solution Assessment as a service (cyber security) and Cloud Accelerator (Security &amp; Compliance)</a:t>
                      </a:r>
                    </a:p>
                  </a:txBody>
                  <a:tcPr>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noFill/>
                  </a:tcPr>
                </a:tc>
                <a:tc vMerge="1">
                  <a:txBody>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30" normalizeH="0" baseline="0" noProof="0">
                        <a:ln>
                          <a:noFill/>
                        </a:ln>
                        <a:solidFill>
                          <a:srgbClr val="282828"/>
                        </a:solidFill>
                        <a:effectLst/>
                        <a:uLnTx/>
                        <a:uFillTx/>
                        <a:latin typeface="+mn-lt"/>
                        <a:ea typeface="+mn-ea"/>
                        <a:cs typeface="Segoe UI"/>
                      </a:endParaRPr>
                    </a:p>
                  </a:txBody>
                  <a:tcPr>
                    <a:lnR w="12700" cap="flat" cmpd="sng" algn="ctr">
                      <a:solidFill>
                        <a:schemeClr val="tx1"/>
                      </a:solidFill>
                      <a:prstDash val="solid"/>
                      <a:round/>
                      <a:headEnd type="none" w="med" len="med"/>
                      <a:tailEnd type="none" w="med" len="med"/>
                    </a:lnR>
                    <a:lnT w="6350" cap="flat" cmpd="sng" algn="ctr">
                      <a:solidFill>
                        <a:schemeClr val="accent3"/>
                      </a:solidFill>
                      <a:prstDash val="dot"/>
                      <a:round/>
                      <a:headEnd type="none" w="med" len="med"/>
                      <a:tailEnd type="none" w="med" len="med"/>
                    </a:lnT>
                    <a:lnB w="6350" cap="flat" cmpd="sng" algn="ctr">
                      <a:solidFill>
                        <a:schemeClr val="accent3"/>
                      </a:solidFill>
                      <a:prstDash val="dot"/>
                      <a:round/>
                      <a:headEnd type="none" w="med" len="med"/>
                      <a:tailEnd type="none" w="med" len="med"/>
                    </a:lnB>
                    <a:noFill/>
                  </a:tcPr>
                </a:tc>
                <a:extLst>
                  <a:ext uri="{0D108BD9-81ED-4DB2-BD59-A6C34878D82A}">
                    <a16:rowId xmlns:a16="http://schemas.microsoft.com/office/drawing/2014/main" val="2001641136"/>
                  </a:ext>
                </a:extLst>
              </a:tr>
              <a:tr h="1485715">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On-Prem, stand server, E1, Apps for E</a:t>
                      </a:r>
                      <a:endParaRPr lang="en-US" sz="1050" b="0" u="none" strike="noStrike">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u="none" strike="noStrike">
                          <a:solidFill>
                            <a:srgbClr val="0070C0"/>
                          </a:solidFill>
                          <a:effectLst/>
                          <a:latin typeface="+mn-lt"/>
                        </a:rPr>
                        <a:t>Help customers modernize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 normalizeH="0" baseline="0">
                          <a:ln>
                            <a:noFill/>
                          </a:ln>
                          <a:solidFill>
                            <a:srgbClr val="282828"/>
                          </a:solidFill>
                          <a:effectLst/>
                          <a:uLnTx/>
                          <a:uFillTx/>
                          <a:latin typeface="+mn-lt"/>
                          <a:ea typeface="+mn-ea"/>
                          <a:cs typeface="Segoe UI"/>
                        </a:rPr>
                        <a:t>Sales Play: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Teams, Productivity &amp; Meeting Rooms</a:t>
                      </a:r>
                      <a:endParaRPr kumimoji="0" lang="en-US" sz="1000" b="1" i="0" u="none" strike="noStrike" kern="1200" cap="none" spc="-30" normalizeH="0" baseline="0">
                        <a:ln>
                          <a:noFill/>
                        </a:ln>
                        <a:solidFill>
                          <a:srgbClr val="282828"/>
                        </a:solidFill>
                        <a:effectLst/>
                        <a:uLnTx/>
                        <a:uFillTx/>
                        <a:latin typeface="+mn-lt"/>
                        <a:ea typeface="+mn-ea"/>
                        <a:cs typeface="Segoe UI"/>
                      </a:endParaRP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lang="en-US" sz="1000" spc="-30">
                          <a:solidFill>
                            <a:srgbClr val="282828"/>
                          </a:solidFill>
                          <a:cs typeface="Segoe UI"/>
                          <a:hlinkClick r:id="rId10"/>
                        </a:rPr>
                        <a:t>Teamwork CIE </a:t>
                      </a:r>
                      <a:r>
                        <a:rPr lang="en-US" sz="1000" spc="-30">
                          <a:solidFill>
                            <a:srgbClr val="282828"/>
                          </a:solidFill>
                          <a:cs typeface="Segoe UI"/>
                        </a:rPr>
                        <a:t>, </a:t>
                      </a:r>
                      <a:r>
                        <a:rPr lang="en-US" sz="1000" spc="-30">
                          <a:solidFill>
                            <a:srgbClr val="282828"/>
                          </a:solidFill>
                          <a:cs typeface="Segoe UI"/>
                          <a:hlinkClick r:id="rId11"/>
                        </a:rPr>
                        <a:t>Modernizing productivity</a:t>
                      </a:r>
                      <a:r>
                        <a:rPr lang="en-US" sz="1000" spc="-30">
                          <a:solidFill>
                            <a:srgbClr val="282828"/>
                          </a:solidFill>
                          <a:cs typeface="Segoe UI"/>
                        </a:rPr>
                        <a:t>, </a:t>
                      </a:r>
                      <a:r>
                        <a:rPr lang="en-US" sz="1000" spc="-30">
                          <a:solidFill>
                            <a:srgbClr val="282828"/>
                          </a:solidFill>
                          <a:cs typeface="Segoe UI"/>
                          <a:hlinkClick r:id="rId12"/>
                        </a:rPr>
                        <a:t>Teams</a:t>
                      </a:r>
                      <a:r>
                        <a:rPr lang="en-US" sz="1000" spc="-30">
                          <a:solidFill>
                            <a:srgbClr val="282828"/>
                          </a:solidFill>
                          <a:cs typeface="Segoe UI"/>
                        </a:rPr>
                        <a:t> </a:t>
                      </a:r>
                      <a:r>
                        <a:rPr lang="en-US" sz="1000" spc="-30">
                          <a:solidFill>
                            <a:srgbClr val="282828"/>
                          </a:solidFill>
                          <a:cs typeface="Segoe UI"/>
                          <a:hlinkClick r:id="rId7"/>
                        </a:rPr>
                        <a:t>Teams meetings</a:t>
                      </a:r>
                      <a:r>
                        <a:rPr lang="en-US" sz="1000" spc="-30">
                          <a:solidFill>
                            <a:srgbClr val="282828"/>
                          </a:solidFill>
                          <a:cs typeface="Segoe UI"/>
                        </a:rPr>
                        <a:t>, </a:t>
                      </a:r>
                      <a:r>
                        <a:rPr lang="en-US" sz="1000" spc="-30">
                          <a:solidFill>
                            <a:srgbClr val="282828"/>
                          </a:solidFill>
                          <a:cs typeface="Segoe UI"/>
                          <a:hlinkClick r:id="rId13"/>
                        </a:rPr>
                        <a:t>Teams Security</a:t>
                      </a:r>
                      <a:endParaRPr lang="en-US" sz="1000" spc="-30">
                        <a:solidFill>
                          <a:srgbClr val="282828"/>
                        </a:solidFill>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Workshops: Discover, Solution Assessment as a service (workplace modernization) and Cloud Accelerators </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     (Secure Work from Anywhere)</a:t>
                      </a:r>
                    </a:p>
                  </a:txBody>
                  <a:tcPr>
                    <a:lnL w="12700" cap="flat" cmpd="sng" algn="ctr">
                      <a:solidFill>
                        <a:schemeClr val="tx1"/>
                      </a:solidFill>
                      <a:prstDash val="solid"/>
                      <a:round/>
                      <a:headEnd type="none" w="med" len="med"/>
                      <a:tailEnd type="none" w="med" len="med"/>
                    </a:lnL>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Office 365 E3/E5</a:t>
                      </a:r>
                      <a:endParaRPr lang="en-US" sz="1600" b="0" kern="1200">
                        <a:solidFill>
                          <a:schemeClr val="tx1"/>
                        </a:solidFill>
                        <a:latin typeface="+mn-lt"/>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lang="en-US" sz="1050" b="1" i="0" u="none" strike="noStrike" kern="1200">
                          <a:solidFill>
                            <a:srgbClr val="0070C0"/>
                          </a:solidFill>
                          <a:effectLst/>
                          <a:latin typeface="+mn-lt"/>
                          <a:ea typeface="+mn-ea"/>
                          <a:cs typeface="+mn-cs"/>
                        </a:rPr>
                        <a:t>Add Security and Compliance with Microsoft 365 E3, with full EMS E3 and Windows Enterprise E3</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b="1" i="0" u="none" strike="noStrike" kern="1200" cap="none" spc="-30" normalizeH="0" baseline="0" noProof="0">
                          <a:ln>
                            <a:noFill/>
                          </a:ln>
                          <a:solidFill>
                            <a:schemeClr val="tx1"/>
                          </a:solidFill>
                          <a:effectLst/>
                          <a:uLnTx/>
                          <a:uFillTx/>
                          <a:latin typeface="+mn-lt"/>
                          <a:ea typeface="+mn-ea"/>
                          <a:cs typeface="+mn-cs"/>
                        </a:rPr>
                        <a:t>Sales Plays: </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Security &amp; Compliance</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30" normalizeH="0" baseline="0" noProof="0">
                          <a:ln>
                            <a:noFill/>
                          </a:ln>
                          <a:solidFill>
                            <a:srgbClr val="282828"/>
                          </a:solidFill>
                          <a:effectLst/>
                          <a:uLnTx/>
                          <a:uFillTx/>
                          <a:latin typeface="+mn-lt"/>
                          <a:ea typeface="+mn-ea"/>
                          <a:cs typeface="Segoe UI"/>
                        </a:rPr>
                        <a:t>Choose solution &amp; prove the value</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Demo: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5"/>
                        </a:rPr>
                        <a:t>M365 E3</a:t>
                      </a:r>
                      <a:r>
                        <a:rPr kumimoji="0" lang="en-US" sz="1000" b="0" i="0" u="none" strike="noStrike" kern="1200" cap="none" spc="-30" normalizeH="0" baseline="0" noProof="0">
                          <a:ln>
                            <a:noFill/>
                          </a:ln>
                          <a:solidFill>
                            <a:srgbClr val="282828"/>
                          </a:solidFill>
                          <a:effectLst/>
                          <a:uLnTx/>
                          <a:uFillTx/>
                          <a:latin typeface="+mn-lt"/>
                          <a:ea typeface="+mn-ea"/>
                          <a:cs typeface="Segoe UI"/>
                        </a:rPr>
                        <a:t>, </a:t>
                      </a:r>
                      <a:r>
                        <a:rPr kumimoji="0" lang="en-US" sz="1000" b="0" i="0" u="none" strike="noStrike" kern="1200" cap="none" spc="-30" normalizeH="0" baseline="0" noProof="0">
                          <a:ln>
                            <a:noFill/>
                          </a:ln>
                          <a:solidFill>
                            <a:srgbClr val="282828"/>
                          </a:solidFill>
                          <a:effectLst/>
                          <a:uLnTx/>
                          <a:uFillTx/>
                          <a:latin typeface="+mn-lt"/>
                          <a:ea typeface="+mn-ea"/>
                          <a:cs typeface="Segoe UI"/>
                          <a:hlinkClick r:id="rId6"/>
                        </a:rPr>
                        <a:t>Secure Score </a:t>
                      </a:r>
                      <a:r>
                        <a:rPr kumimoji="0" lang="en-US" sz="1000" b="0" i="0" u="none" strike="noStrike" kern="1200" cap="none" spc="-30" normalizeH="0" baseline="0" noProof="0">
                          <a:ln>
                            <a:noFill/>
                          </a:ln>
                          <a:solidFill>
                            <a:srgbClr val="282828"/>
                          </a:solidFill>
                          <a:effectLst/>
                          <a:uLnTx/>
                          <a:uFillTx/>
                          <a:latin typeface="+mn-lt"/>
                          <a:ea typeface="+mn-ea"/>
                          <a:cs typeface="Segoe UI"/>
                        </a:rPr>
                        <a:t>&amp; </a:t>
                      </a:r>
                      <a:r>
                        <a:rPr lang="en-US" sz="1000" spc="-30">
                          <a:solidFill>
                            <a:srgbClr val="282828"/>
                          </a:solidFill>
                          <a:cs typeface="Segoe UI"/>
                          <a:hlinkClick r:id="rId7"/>
                        </a:rPr>
                        <a:t>Teams meetings</a:t>
                      </a:r>
                      <a:endParaRPr lang="en-US" sz="1000" spc="-30">
                        <a:solidFill>
                          <a:srgbClr val="282828"/>
                        </a:solidFill>
                        <a:cs typeface="Segoe UI"/>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30" normalizeH="0" baseline="0" noProof="0">
                          <a:ln>
                            <a:noFill/>
                          </a:ln>
                          <a:solidFill>
                            <a:srgbClr val="282828"/>
                          </a:solidFill>
                          <a:effectLst/>
                          <a:uLnTx/>
                          <a:uFillTx/>
                          <a:latin typeface="+mn-lt"/>
                          <a:ea typeface="+mn-ea"/>
                          <a:cs typeface="Segoe UI"/>
                        </a:rPr>
                        <a:t>Workshops: Solution Assessment as a service (cyber security), Cloud Accelerator (Identity &amp; Security)</a:t>
                      </a:r>
                    </a:p>
                  </a:txBody>
                  <a:tcPr>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rtl="0" eaLnBrk="1" fontAlgn="auto" latinLnBrk="0" hangingPunct="1">
                        <a:lnSpc>
                          <a:spcPct val="100000"/>
                        </a:lnSpc>
                        <a:spcBef>
                          <a:spcPts val="0"/>
                        </a:spcBef>
                        <a:spcAft>
                          <a:spcPts val="0"/>
                        </a:spcAft>
                        <a:buFontTx/>
                        <a:buNone/>
                      </a:pPr>
                      <a:endParaRPr kumimoji="0" lang="en-US" sz="1000" b="0" i="0" u="none" strike="noStrike" kern="1200" cap="none" spc="-30" normalizeH="0" baseline="0" noProof="0">
                        <a:ln>
                          <a:noFill/>
                        </a:ln>
                        <a:solidFill>
                          <a:srgbClr val="282828"/>
                        </a:solidFill>
                        <a:effectLst/>
                        <a:uLnTx/>
                        <a:uFillTx/>
                        <a:latin typeface="+mn-lt"/>
                        <a:ea typeface="+mn-ea"/>
                        <a:cs typeface="Segoe UI"/>
                      </a:endParaRPr>
                    </a:p>
                  </a:txBody>
                  <a:tcPr>
                    <a:lnR w="12700" cap="flat" cmpd="sng" algn="ctr">
                      <a:solidFill>
                        <a:schemeClr val="tx1"/>
                      </a:solidFill>
                      <a:prstDash val="solid"/>
                      <a:round/>
                      <a:headEnd type="none" w="med" len="med"/>
                      <a:tailEnd type="none" w="med" len="med"/>
                    </a:lnR>
                    <a:lnT w="6350" cap="flat" cmpd="sng" algn="ctr">
                      <a:solidFill>
                        <a:schemeClr val="accent3"/>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272291"/>
                  </a:ext>
                </a:extLst>
              </a:tr>
            </a:tbl>
          </a:graphicData>
        </a:graphic>
      </p:graphicFrame>
      <p:sp>
        <p:nvSpPr>
          <p:cNvPr id="4" name="Oval 3">
            <a:extLst>
              <a:ext uri="{FF2B5EF4-FFF2-40B4-BE49-F238E27FC236}">
                <a16:creationId xmlns:a16="http://schemas.microsoft.com/office/drawing/2014/main" id="{BFAB8597-EF78-4CD9-9D83-0C9ED1A3D920}"/>
              </a:ext>
            </a:extLst>
          </p:cNvPr>
          <p:cNvSpPr/>
          <p:nvPr/>
        </p:nvSpPr>
        <p:spPr bwMode="auto">
          <a:xfrm>
            <a:off x="4525298" y="3856909"/>
            <a:ext cx="355456" cy="339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a:t>
            </a:r>
          </a:p>
        </p:txBody>
      </p:sp>
      <p:sp>
        <p:nvSpPr>
          <p:cNvPr id="5" name="Flowchart: Connector 4">
            <a:extLst>
              <a:ext uri="{FF2B5EF4-FFF2-40B4-BE49-F238E27FC236}">
                <a16:creationId xmlns:a16="http://schemas.microsoft.com/office/drawing/2014/main" id="{D64DA607-5426-414E-8844-3CEEC2832A6E}"/>
              </a:ext>
            </a:extLst>
          </p:cNvPr>
          <p:cNvSpPr/>
          <p:nvPr/>
        </p:nvSpPr>
        <p:spPr bwMode="auto">
          <a:xfrm>
            <a:off x="4525298" y="5499272"/>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a:t>
            </a:r>
          </a:p>
        </p:txBody>
      </p:sp>
      <p:sp>
        <p:nvSpPr>
          <p:cNvPr id="6" name="Flowchart: Connector 5">
            <a:extLst>
              <a:ext uri="{FF2B5EF4-FFF2-40B4-BE49-F238E27FC236}">
                <a16:creationId xmlns:a16="http://schemas.microsoft.com/office/drawing/2014/main" id="{9CBCDA7C-E4CC-4DBE-9A9D-663F63157F02}"/>
              </a:ext>
            </a:extLst>
          </p:cNvPr>
          <p:cNvSpPr/>
          <p:nvPr/>
        </p:nvSpPr>
        <p:spPr bwMode="auto">
          <a:xfrm>
            <a:off x="8317459" y="5503551"/>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1B</a:t>
            </a:r>
          </a:p>
        </p:txBody>
      </p:sp>
      <p:sp>
        <p:nvSpPr>
          <p:cNvPr id="9" name="Oval 8">
            <a:extLst>
              <a:ext uri="{FF2B5EF4-FFF2-40B4-BE49-F238E27FC236}">
                <a16:creationId xmlns:a16="http://schemas.microsoft.com/office/drawing/2014/main" id="{AE01D08E-48EC-4269-BB51-24FF355693CF}"/>
              </a:ext>
            </a:extLst>
          </p:cNvPr>
          <p:cNvSpPr/>
          <p:nvPr/>
        </p:nvSpPr>
        <p:spPr bwMode="auto">
          <a:xfrm>
            <a:off x="11492839" y="5499272"/>
            <a:ext cx="355456" cy="339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3C</a:t>
            </a:r>
          </a:p>
        </p:txBody>
      </p:sp>
      <p:sp>
        <p:nvSpPr>
          <p:cNvPr id="10" name="Flowchart: Connector 9">
            <a:extLst>
              <a:ext uri="{FF2B5EF4-FFF2-40B4-BE49-F238E27FC236}">
                <a16:creationId xmlns:a16="http://schemas.microsoft.com/office/drawing/2014/main" id="{68EDF829-994F-42C5-A2B5-98CAF9C0F587}"/>
              </a:ext>
            </a:extLst>
          </p:cNvPr>
          <p:cNvSpPr/>
          <p:nvPr/>
        </p:nvSpPr>
        <p:spPr bwMode="auto">
          <a:xfrm>
            <a:off x="8297586" y="1965911"/>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3B</a:t>
            </a:r>
          </a:p>
        </p:txBody>
      </p:sp>
      <p:sp>
        <p:nvSpPr>
          <p:cNvPr id="11" name="Flowchart: Connector 10">
            <a:extLst>
              <a:ext uri="{FF2B5EF4-FFF2-40B4-BE49-F238E27FC236}">
                <a16:creationId xmlns:a16="http://schemas.microsoft.com/office/drawing/2014/main" id="{3928BAA5-1323-4976-BFEE-35EA3509C711}"/>
              </a:ext>
            </a:extLst>
          </p:cNvPr>
          <p:cNvSpPr/>
          <p:nvPr/>
        </p:nvSpPr>
        <p:spPr bwMode="auto">
          <a:xfrm>
            <a:off x="8297586" y="3836474"/>
            <a:ext cx="355456" cy="339200"/>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2B</a:t>
            </a:r>
          </a:p>
        </p:txBody>
      </p:sp>
      <p:grpSp>
        <p:nvGrpSpPr>
          <p:cNvPr id="12" name="Group 11">
            <a:extLst>
              <a:ext uri="{FF2B5EF4-FFF2-40B4-BE49-F238E27FC236}">
                <a16:creationId xmlns:a16="http://schemas.microsoft.com/office/drawing/2014/main" id="{1469B8E1-3C11-49E5-B5B1-863C40F63DFB}"/>
              </a:ext>
            </a:extLst>
          </p:cNvPr>
          <p:cNvGrpSpPr/>
          <p:nvPr/>
        </p:nvGrpSpPr>
        <p:grpSpPr>
          <a:xfrm>
            <a:off x="4312096" y="4553243"/>
            <a:ext cx="3476520" cy="204480"/>
            <a:chOff x="4312409" y="5035805"/>
            <a:chExt cx="3476520" cy="204480"/>
          </a:xfrm>
        </p:grpSpPr>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096F3BA8-AEB0-477D-88B2-7E746783FCD8}"/>
                    </a:ext>
                  </a:extLst>
                </p14:cNvPr>
                <p14:cNvContentPartPr/>
                <p14:nvPr/>
              </p14:nvContentPartPr>
              <p14:xfrm>
                <a:off x="4312409" y="5035805"/>
                <a:ext cx="1800" cy="360"/>
              </p14:xfrm>
            </p:contentPart>
          </mc:Choice>
          <mc:Fallback xmlns="">
            <p:pic>
              <p:nvPicPr>
                <p:cNvPr id="13" name="Ink 12">
                  <a:extLst>
                    <a:ext uri="{FF2B5EF4-FFF2-40B4-BE49-F238E27FC236}">
                      <a16:creationId xmlns:a16="http://schemas.microsoft.com/office/drawing/2014/main" id="{096F3BA8-AEB0-477D-88B2-7E746783FCD8}"/>
                    </a:ext>
                  </a:extLst>
                </p:cNvPr>
                <p:cNvPicPr/>
                <p:nvPr/>
              </p:nvPicPr>
              <p:blipFill>
                <a:blip r:embed="rId15"/>
                <a:stretch>
                  <a:fillRect/>
                </a:stretch>
              </p:blipFill>
              <p:spPr>
                <a:xfrm>
                  <a:off x="4304909" y="5026805"/>
                  <a:ext cx="165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FB06F4E2-2013-43AD-90CC-2D9D942DA7F2}"/>
                    </a:ext>
                  </a:extLst>
                </p14:cNvPr>
                <p14:cNvContentPartPr/>
                <p14:nvPr/>
              </p14:nvContentPartPr>
              <p14:xfrm>
                <a:off x="7774529" y="5234165"/>
                <a:ext cx="14400" cy="6120"/>
              </p14:xfrm>
            </p:contentPart>
          </mc:Choice>
          <mc:Fallback xmlns="">
            <p:pic>
              <p:nvPicPr>
                <p:cNvPr id="14" name="Ink 13">
                  <a:extLst>
                    <a:ext uri="{FF2B5EF4-FFF2-40B4-BE49-F238E27FC236}">
                      <a16:creationId xmlns:a16="http://schemas.microsoft.com/office/drawing/2014/main" id="{FB06F4E2-2013-43AD-90CC-2D9D942DA7F2}"/>
                    </a:ext>
                  </a:extLst>
                </p:cNvPr>
                <p:cNvPicPr/>
                <p:nvPr/>
              </p:nvPicPr>
              <p:blipFill>
                <a:blip r:embed="rId17"/>
                <a:stretch>
                  <a:fillRect/>
                </a:stretch>
              </p:blipFill>
              <p:spPr>
                <a:xfrm>
                  <a:off x="7765529" y="5225165"/>
                  <a:ext cx="32040" cy="23760"/>
                </a:xfrm>
                <a:prstGeom prst="rect">
                  <a:avLst/>
                </a:prstGeom>
              </p:spPr>
            </p:pic>
          </mc:Fallback>
        </mc:AlternateContent>
      </p:grpSp>
      <p:sp>
        <p:nvSpPr>
          <p:cNvPr id="15" name="TextBox 14">
            <a:extLst>
              <a:ext uri="{FF2B5EF4-FFF2-40B4-BE49-F238E27FC236}">
                <a16:creationId xmlns:a16="http://schemas.microsoft.com/office/drawing/2014/main" id="{4FEB5400-C7A1-4C08-AED9-C9ED420741B9}"/>
              </a:ext>
            </a:extLst>
          </p:cNvPr>
          <p:cNvSpPr txBox="1"/>
          <p:nvPr/>
        </p:nvSpPr>
        <p:spPr>
          <a:xfrm rot="16200000">
            <a:off x="-1092990" y="2731482"/>
            <a:ext cx="26946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a:ea typeface="+mn-ea"/>
                <a:cs typeface="+mn-cs"/>
              </a:rPr>
              <a:t>Security Upsell </a:t>
            </a:r>
            <a:r>
              <a:rPr kumimoji="0" lang="en-US" sz="1400" b="1" i="0" u="none" strike="noStrike" kern="1200" cap="none" spc="0" normalizeH="0" baseline="0" noProof="0">
                <a:ln>
                  <a:noFill/>
                </a:ln>
                <a:solidFill>
                  <a:srgbClr val="0078D4"/>
                </a:solidFill>
                <a:effectLst/>
                <a:uLnTx/>
                <a:uFillTx/>
                <a:latin typeface="Segoe UI"/>
                <a:ea typeface="+mn-ea"/>
                <a:cs typeface="+mn-cs"/>
                <a:sym typeface="Wingdings" panose="05000000000000000000" pitchFamily="2" charset="2"/>
              </a:rPr>
              <a:t> </a:t>
            </a:r>
            <a:endParaRPr kumimoji="0" lang="en-US" sz="1800" b="1" i="0" u="none" strike="noStrike" kern="1200" cap="none" spc="0" normalizeH="0" baseline="0" noProof="0">
              <a:ln>
                <a:noFill/>
              </a:ln>
              <a:solidFill>
                <a:srgbClr val="0078D4"/>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7D729079-8C17-42B6-90B6-96F4E02F7D6D}"/>
              </a:ext>
            </a:extLst>
          </p:cNvPr>
          <p:cNvSpPr txBox="1"/>
          <p:nvPr/>
        </p:nvSpPr>
        <p:spPr>
          <a:xfrm>
            <a:off x="310287" y="1056562"/>
            <a:ext cx="1088475"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Advanced Security</a:t>
            </a:r>
          </a:p>
        </p:txBody>
      </p:sp>
      <p:sp>
        <p:nvSpPr>
          <p:cNvPr id="17" name="TextBox 16">
            <a:extLst>
              <a:ext uri="{FF2B5EF4-FFF2-40B4-BE49-F238E27FC236}">
                <a16:creationId xmlns:a16="http://schemas.microsoft.com/office/drawing/2014/main" id="{5BDE302B-C01F-47BF-B8D0-84CE54D51BA0}"/>
              </a:ext>
            </a:extLst>
          </p:cNvPr>
          <p:cNvSpPr txBox="1"/>
          <p:nvPr/>
        </p:nvSpPr>
        <p:spPr>
          <a:xfrm>
            <a:off x="169164" y="4734688"/>
            <a:ext cx="1320583"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 Security</a:t>
            </a:r>
          </a:p>
        </p:txBody>
      </p:sp>
      <p:sp>
        <p:nvSpPr>
          <p:cNvPr id="18" name="TextBox 17">
            <a:extLst>
              <a:ext uri="{FF2B5EF4-FFF2-40B4-BE49-F238E27FC236}">
                <a16:creationId xmlns:a16="http://schemas.microsoft.com/office/drawing/2014/main" id="{FDE2B478-16FC-4C43-854F-16B1C6EEAB3B}"/>
              </a:ext>
            </a:extLst>
          </p:cNvPr>
          <p:cNvSpPr txBox="1"/>
          <p:nvPr/>
        </p:nvSpPr>
        <p:spPr>
          <a:xfrm>
            <a:off x="360872" y="2927402"/>
            <a:ext cx="997830" cy="627864"/>
          </a:xfrm>
          <a:prstGeom prst="rect">
            <a:avLst/>
          </a:prstGeom>
          <a:noFill/>
        </p:spPr>
        <p:txBody>
          <a:bodyPr wrap="square" lIns="182880" tIns="146304" rIns="182880" bIns="146304"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Basic</a:t>
            </a:r>
            <a:br>
              <a:rPr kumimoji="0" lang="en-US" sz="1200" b="1" i="0" u="none" strike="noStrike" kern="1200" cap="none" spc="0" normalizeH="0" baseline="0" noProof="0">
                <a:ln>
                  <a:noFill/>
                </a:ln>
                <a:solidFill>
                  <a:srgbClr val="0078D4"/>
                </a:solidFill>
                <a:effectLst/>
                <a:uLnTx/>
                <a:uFillTx/>
                <a:latin typeface="Segoe UI"/>
                <a:ea typeface="+mn-ea"/>
                <a:cs typeface="+mn-cs"/>
              </a:rPr>
            </a:br>
            <a:r>
              <a:rPr kumimoji="0" lang="en-US" sz="1200" b="1" i="0" u="none" strike="noStrike" kern="1200" cap="none" spc="0" normalizeH="0" baseline="0" noProof="0">
                <a:ln>
                  <a:noFill/>
                </a:ln>
                <a:solidFill>
                  <a:srgbClr val="0078D4"/>
                </a:solidFill>
                <a:effectLst/>
                <a:uLnTx/>
                <a:uFillTx/>
                <a:latin typeface="Segoe UI"/>
                <a:ea typeface="+mn-ea"/>
                <a:cs typeface="+mn-cs"/>
              </a:rPr>
              <a:t>Security</a:t>
            </a:r>
          </a:p>
        </p:txBody>
      </p:sp>
      <p:pic>
        <p:nvPicPr>
          <p:cNvPr id="19" name="Picture 14" descr="Blue shield icon">
            <a:extLst>
              <a:ext uri="{FF2B5EF4-FFF2-40B4-BE49-F238E27FC236}">
                <a16:creationId xmlns:a16="http://schemas.microsoft.com/office/drawing/2014/main" id="{EC080AB3-DA9E-4FE2-94D3-C39C60E9D95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6124" y="4232702"/>
            <a:ext cx="367327" cy="3870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Blue shield icon">
            <a:extLst>
              <a:ext uri="{FF2B5EF4-FFF2-40B4-BE49-F238E27FC236}">
                <a16:creationId xmlns:a16="http://schemas.microsoft.com/office/drawing/2014/main" id="{93F4BE57-CD55-40D4-BCB1-67DD7DFD00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0954" y="2486512"/>
            <a:ext cx="429498" cy="4525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Blue shield icon">
            <a:extLst>
              <a:ext uri="{FF2B5EF4-FFF2-40B4-BE49-F238E27FC236}">
                <a16:creationId xmlns:a16="http://schemas.microsoft.com/office/drawing/2014/main" id="{C0440DF1-1013-49EA-B82A-5CF6E6B78D9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065" y="619591"/>
            <a:ext cx="389649" cy="410524"/>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Key with solid fill">
            <a:extLst>
              <a:ext uri="{FF2B5EF4-FFF2-40B4-BE49-F238E27FC236}">
                <a16:creationId xmlns:a16="http://schemas.microsoft.com/office/drawing/2014/main" id="{18751005-217B-4DE0-AF5E-D78CB0C4854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8532949">
            <a:off x="895646" y="731476"/>
            <a:ext cx="445108" cy="445108"/>
          </a:xfrm>
          <a:prstGeom prst="rect">
            <a:avLst/>
          </a:prstGeom>
        </p:spPr>
      </p:pic>
      <p:sp>
        <p:nvSpPr>
          <p:cNvPr id="25" name="TextBox 24">
            <a:extLst>
              <a:ext uri="{FF2B5EF4-FFF2-40B4-BE49-F238E27FC236}">
                <a16:creationId xmlns:a16="http://schemas.microsoft.com/office/drawing/2014/main" id="{FEC2A445-EEA7-4F45-A298-FFDF2627ABC0}"/>
              </a:ext>
            </a:extLst>
          </p:cNvPr>
          <p:cNvSpPr txBox="1"/>
          <p:nvPr/>
        </p:nvSpPr>
        <p:spPr>
          <a:xfrm>
            <a:off x="5660927" y="6525126"/>
            <a:ext cx="23216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B53BC"/>
                </a:solidFill>
                <a:effectLst/>
                <a:uLnTx/>
                <a:uFillTx/>
                <a:latin typeface="Segoe UI"/>
                <a:ea typeface="+mn-ea"/>
                <a:cs typeface="+mn-cs"/>
              </a:rPr>
              <a:t>Teams Upsell </a:t>
            </a:r>
            <a:r>
              <a:rPr kumimoji="0" lang="en-US" sz="1400" b="1" i="0" u="none" strike="noStrike" kern="1200" cap="none" spc="0" normalizeH="0" baseline="0" noProof="0">
                <a:ln>
                  <a:noFill/>
                </a:ln>
                <a:solidFill>
                  <a:srgbClr val="4B53BC"/>
                </a:solidFill>
                <a:effectLst/>
                <a:uLnTx/>
                <a:uFillTx/>
                <a:latin typeface="Segoe UI"/>
                <a:ea typeface="+mn-ea"/>
                <a:cs typeface="+mn-cs"/>
                <a:sym typeface="Wingdings" panose="05000000000000000000" pitchFamily="2" charset="2"/>
              </a:rPr>
              <a:t> </a:t>
            </a:r>
            <a:endParaRPr kumimoji="0" lang="en-US" sz="1400" b="1" i="0" u="none" strike="noStrike" kern="1200" cap="none" spc="0" normalizeH="0" baseline="0" noProof="0">
              <a:ln>
                <a:noFill/>
              </a:ln>
              <a:solidFill>
                <a:srgbClr val="4B53BC"/>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9FC94DCA-B0F6-49FF-BD69-CF480D0BE49E}"/>
              </a:ext>
            </a:extLst>
          </p:cNvPr>
          <p:cNvSpPr txBox="1"/>
          <p:nvPr/>
        </p:nvSpPr>
        <p:spPr>
          <a:xfrm>
            <a:off x="8988625" y="6335761"/>
            <a:ext cx="2242348" cy="461665"/>
          </a:xfrm>
          <a:prstGeom prst="rect">
            <a:avLst/>
          </a:prstGeom>
          <a:noFill/>
        </p:spPr>
        <p:txBody>
          <a:bodyPr wrap="square" lIns="182880" tIns="146304" rIns="182880" bIns="146304"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 + Voice</a:t>
            </a:r>
            <a:endParaRPr kumimoji="0" lang="en-US" sz="1100" b="1" i="0" u="none" strike="noStrike" kern="1200" cap="none" spc="0" normalizeH="0" baseline="0" noProof="0">
              <a:ln>
                <a:noFill/>
              </a:ln>
              <a:solidFill>
                <a:srgbClr val="4B53BC"/>
              </a:solidFill>
              <a:effectLst/>
              <a:uLnTx/>
              <a:uFillTx/>
              <a:latin typeface="Segoe UI"/>
              <a:ea typeface="+mn-ea"/>
              <a:cs typeface="+mn-cs"/>
            </a:endParaRPr>
          </a:p>
        </p:txBody>
      </p:sp>
      <p:pic>
        <p:nvPicPr>
          <p:cNvPr id="39" name="Picture 38" descr="A picture containing clock&#10;&#10;Description automatically generated">
            <a:extLst>
              <a:ext uri="{FF2B5EF4-FFF2-40B4-BE49-F238E27FC236}">
                <a16:creationId xmlns:a16="http://schemas.microsoft.com/office/drawing/2014/main" id="{FE708F37-FF44-45C7-B290-1EE37F58D587}"/>
              </a:ext>
            </a:extLst>
          </p:cNvPr>
          <p:cNvPicPr>
            <a:picLocks noChangeAspect="1"/>
          </p:cNvPicPr>
          <p:nvPr/>
        </p:nvPicPr>
        <p:blipFill>
          <a:blip r:embed="rId21"/>
          <a:stretch>
            <a:fillRect/>
          </a:stretch>
        </p:blipFill>
        <p:spPr>
          <a:xfrm>
            <a:off x="2752117" y="5875685"/>
            <a:ext cx="685777" cy="685777"/>
          </a:xfrm>
          <a:prstGeom prst="rect">
            <a:avLst/>
          </a:prstGeom>
        </p:spPr>
      </p:pic>
      <p:sp>
        <p:nvSpPr>
          <p:cNvPr id="29" name="TextBox 28">
            <a:extLst>
              <a:ext uri="{FF2B5EF4-FFF2-40B4-BE49-F238E27FC236}">
                <a16:creationId xmlns:a16="http://schemas.microsoft.com/office/drawing/2014/main" id="{AC25C91D-29DE-496A-95B6-F4BF20946765}"/>
              </a:ext>
            </a:extLst>
          </p:cNvPr>
          <p:cNvSpPr txBox="1"/>
          <p:nvPr/>
        </p:nvSpPr>
        <p:spPr>
          <a:xfrm>
            <a:off x="2621072" y="6355768"/>
            <a:ext cx="1930668" cy="4616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No Teams</a:t>
            </a:r>
          </a:p>
        </p:txBody>
      </p:sp>
      <p:pic>
        <p:nvPicPr>
          <p:cNvPr id="31" name="Graphic 30" descr="No sign outline">
            <a:extLst>
              <a:ext uri="{FF2B5EF4-FFF2-40B4-BE49-F238E27FC236}">
                <a16:creationId xmlns:a16="http://schemas.microsoft.com/office/drawing/2014/main" id="{3F489190-8727-4F8F-8D90-60150C91449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60519" y="4120228"/>
            <a:ext cx="588013" cy="588013"/>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7CAAD701-0B3E-4661-BB6E-EDFD28F3B586}"/>
              </a:ext>
            </a:extLst>
          </p:cNvPr>
          <p:cNvPicPr>
            <a:picLocks noChangeAspect="1"/>
          </p:cNvPicPr>
          <p:nvPr/>
        </p:nvPicPr>
        <p:blipFill>
          <a:blip r:embed="rId21"/>
          <a:stretch>
            <a:fillRect/>
          </a:stretch>
        </p:blipFill>
        <p:spPr>
          <a:xfrm>
            <a:off x="6397753" y="5772474"/>
            <a:ext cx="785529" cy="785529"/>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C52A1665-AC9E-4DFD-8453-AD10860517B5}"/>
              </a:ext>
            </a:extLst>
          </p:cNvPr>
          <p:cNvPicPr>
            <a:picLocks noChangeAspect="1"/>
          </p:cNvPicPr>
          <p:nvPr/>
        </p:nvPicPr>
        <p:blipFill>
          <a:blip r:embed="rId21"/>
          <a:stretch>
            <a:fillRect/>
          </a:stretch>
        </p:blipFill>
        <p:spPr>
          <a:xfrm>
            <a:off x="10055250" y="5745178"/>
            <a:ext cx="752484" cy="752484"/>
          </a:xfrm>
          <a:prstGeom prst="rect">
            <a:avLst/>
          </a:prstGeom>
        </p:spPr>
      </p:pic>
      <p:pic>
        <p:nvPicPr>
          <p:cNvPr id="37" name="Graphic 36" descr="Receiver with solid fill">
            <a:extLst>
              <a:ext uri="{FF2B5EF4-FFF2-40B4-BE49-F238E27FC236}">
                <a16:creationId xmlns:a16="http://schemas.microsoft.com/office/drawing/2014/main" id="{3330A7D0-E0AC-4703-80AD-1C46BA19F67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flipH="1">
            <a:off x="10572183" y="6138027"/>
            <a:ext cx="273325" cy="264116"/>
          </a:xfrm>
          <a:prstGeom prst="rect">
            <a:avLst/>
          </a:prstGeom>
        </p:spPr>
      </p:pic>
      <p:sp>
        <p:nvSpPr>
          <p:cNvPr id="26" name="TextBox 25">
            <a:extLst>
              <a:ext uri="{FF2B5EF4-FFF2-40B4-BE49-F238E27FC236}">
                <a16:creationId xmlns:a16="http://schemas.microsoft.com/office/drawing/2014/main" id="{2E188319-98F5-462A-8997-58FF66BA12D5}"/>
              </a:ext>
            </a:extLst>
          </p:cNvPr>
          <p:cNvSpPr txBox="1"/>
          <p:nvPr/>
        </p:nvSpPr>
        <p:spPr>
          <a:xfrm>
            <a:off x="6069436" y="6226691"/>
            <a:ext cx="1509124" cy="4616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4B53BC"/>
                </a:solidFill>
                <a:effectLst/>
                <a:uLnTx/>
                <a:uFillTx/>
                <a:latin typeface="Segoe UI"/>
                <a:ea typeface="+mn-ea"/>
                <a:cs typeface="+mn-cs"/>
              </a:rPr>
              <a:t>Teams</a:t>
            </a:r>
            <a:endParaRPr kumimoji="0" lang="en-US" sz="1100" b="1" i="0" u="none" strike="noStrike" kern="1200" cap="none" spc="0" normalizeH="0" baseline="0" noProof="0">
              <a:ln>
                <a:noFill/>
              </a:ln>
              <a:solidFill>
                <a:srgbClr val="4B53BC"/>
              </a:solidFill>
              <a:effectLst/>
              <a:uLnTx/>
              <a:uFillTx/>
              <a:latin typeface="Segoe UI"/>
              <a:ea typeface="+mn-ea"/>
              <a:cs typeface="+mn-cs"/>
            </a:endParaRPr>
          </a:p>
        </p:txBody>
      </p:sp>
      <p:pic>
        <p:nvPicPr>
          <p:cNvPr id="3" name="Graphic 2" descr="No sign outline">
            <a:extLst>
              <a:ext uri="{FF2B5EF4-FFF2-40B4-BE49-F238E27FC236}">
                <a16:creationId xmlns:a16="http://schemas.microsoft.com/office/drawing/2014/main" id="{61302D45-7C42-420B-9425-D90BB178FA2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800999" y="5920587"/>
            <a:ext cx="588012" cy="588012"/>
          </a:xfrm>
          <a:prstGeom prst="rect">
            <a:avLst/>
          </a:prstGeom>
        </p:spPr>
      </p:pic>
    </p:spTree>
    <p:extLst>
      <p:ext uri="{BB962C8B-B14F-4D97-AF65-F5344CB8AC3E}">
        <p14:creationId xmlns:p14="http://schemas.microsoft.com/office/powerpoint/2010/main" val="221666859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Office 365 E3</a:t>
            </a:r>
            <a:r>
              <a:rPr lang="en-US" sz="1600">
                <a:cs typeface="Segoe UI"/>
              </a:rPr>
              <a:t>…</a:t>
            </a:r>
            <a:endParaRPr lang="en-US" sz="1600"/>
          </a:p>
        </p:txBody>
      </p:sp>
      <p:grpSp>
        <p:nvGrpSpPr>
          <p:cNvPr id="7" name="Group 17">
            <a:extLst>
              <a:ext uri="{FF2B5EF4-FFF2-40B4-BE49-F238E27FC236}">
                <a16:creationId xmlns:a16="http://schemas.microsoft.com/office/drawing/2014/main" id="{622D073A-F66B-4980-BE58-72176D77CD70}"/>
              </a:ext>
            </a:extLst>
          </p:cNvPr>
          <p:cNvGrpSpPr/>
          <p:nvPr/>
        </p:nvGrpSpPr>
        <p:grpSpPr>
          <a:xfrm>
            <a:off x="5943095" y="2489917"/>
            <a:ext cx="4595530" cy="1494284"/>
            <a:chOff x="585217" y="1649945"/>
            <a:chExt cx="5852678" cy="1494284"/>
          </a:xfrm>
        </p:grpSpPr>
        <p:sp>
          <p:nvSpPr>
            <p:cNvPr id="8" name="Text Placeholder 1">
              <a:extLst>
                <a:ext uri="{FF2B5EF4-FFF2-40B4-BE49-F238E27FC236}">
                  <a16:creationId xmlns:a16="http://schemas.microsoft.com/office/drawing/2014/main" id="{111BB30C-F828-4233-8687-A53488E12389}"/>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Business Data Handling</a:t>
              </a:r>
            </a:p>
          </p:txBody>
        </p:sp>
        <p:sp>
          <p:nvSpPr>
            <p:cNvPr id="9" name="Text Placeholder 1">
              <a:extLst>
                <a:ext uri="{FF2B5EF4-FFF2-40B4-BE49-F238E27FC236}">
                  <a16:creationId xmlns:a16="http://schemas.microsoft.com/office/drawing/2014/main" id="{27B0D9D7-13E6-4328-8533-C32E8EAA67A1}"/>
                </a:ext>
              </a:extLst>
            </p:cNvPr>
            <p:cNvSpPr txBox="1">
              <a:spLocks/>
            </p:cNvSpPr>
            <p:nvPr/>
          </p:nvSpPr>
          <p:spPr>
            <a:xfrm>
              <a:off x="585217" y="2227055"/>
              <a:ext cx="5852678" cy="9171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0" name="Straight Connector 27">
              <a:extLst>
                <a:ext uri="{FF2B5EF4-FFF2-40B4-BE49-F238E27FC236}">
                  <a16:creationId xmlns:a16="http://schemas.microsoft.com/office/drawing/2014/main" id="{124DC6D5-AB24-4551-9A34-E736165D6255}"/>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 name="Group 2">
            <a:extLst>
              <a:ext uri="{FF2B5EF4-FFF2-40B4-BE49-F238E27FC236}">
                <a16:creationId xmlns:a16="http://schemas.microsoft.com/office/drawing/2014/main" id="{450CDFFC-1F4E-4CF8-9FF1-F655F5156EB2}"/>
              </a:ext>
            </a:extLst>
          </p:cNvPr>
          <p:cNvGrpSpPr/>
          <p:nvPr/>
        </p:nvGrpSpPr>
        <p:grpSpPr>
          <a:xfrm>
            <a:off x="588263" y="4277345"/>
            <a:ext cx="4919908" cy="792554"/>
            <a:chOff x="585217" y="1649945"/>
            <a:chExt cx="4919908" cy="792554"/>
          </a:xfrm>
        </p:grpSpPr>
        <p:sp>
          <p:nvSpPr>
            <p:cNvPr id="12" name="Text Placeholder 1">
              <a:extLst>
                <a:ext uri="{FF2B5EF4-FFF2-40B4-BE49-F238E27FC236}">
                  <a16:creationId xmlns:a16="http://schemas.microsoft.com/office/drawing/2014/main" id="{564CD186-7396-4F2B-AEC1-9C5F66FBDDC2}"/>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Device Security</a:t>
              </a:r>
            </a:p>
          </p:txBody>
        </p:sp>
        <p:sp>
          <p:nvSpPr>
            <p:cNvPr id="13" name="Text Placeholder 1">
              <a:extLst>
                <a:ext uri="{FF2B5EF4-FFF2-40B4-BE49-F238E27FC236}">
                  <a16:creationId xmlns:a16="http://schemas.microsoft.com/office/drawing/2014/main" id="{DF5C7FE0-F607-4A1C-824A-C60EC0E868CC}"/>
                </a:ext>
              </a:extLst>
            </p:cNvPr>
            <p:cNvSpPr txBox="1">
              <a:spLocks/>
            </p:cNvSpPr>
            <p:nvPr/>
          </p:nvSpPr>
          <p:spPr>
            <a:xfrm>
              <a:off x="585217" y="2227055"/>
              <a:ext cx="4919908" cy="2154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4" name="Straight Connector 18">
              <a:extLst>
                <a:ext uri="{FF2B5EF4-FFF2-40B4-BE49-F238E27FC236}">
                  <a16:creationId xmlns:a16="http://schemas.microsoft.com/office/drawing/2014/main" id="{8BDA565A-9397-4FFB-BF8B-829EF408D15D}"/>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4">
            <a:extLst>
              <a:ext uri="{FF2B5EF4-FFF2-40B4-BE49-F238E27FC236}">
                <a16:creationId xmlns:a16="http://schemas.microsoft.com/office/drawing/2014/main" id="{020B174B-C337-4484-875D-D0EB346C565D}"/>
              </a:ext>
            </a:extLst>
          </p:cNvPr>
          <p:cNvGrpSpPr/>
          <p:nvPr/>
        </p:nvGrpSpPr>
        <p:grpSpPr>
          <a:xfrm>
            <a:off x="5943095" y="4277345"/>
            <a:ext cx="5852678" cy="761776"/>
            <a:chOff x="585217" y="3326331"/>
            <a:chExt cx="5852678" cy="761776"/>
          </a:xfrm>
        </p:grpSpPr>
        <p:sp>
          <p:nvSpPr>
            <p:cNvPr id="16" name="Text Placeholder 1">
              <a:extLst>
                <a:ext uri="{FF2B5EF4-FFF2-40B4-BE49-F238E27FC236}">
                  <a16:creationId xmlns:a16="http://schemas.microsoft.com/office/drawing/2014/main" id="{DA40011D-FB0C-434C-9360-56AC49E6D16C}"/>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Secure Remote Access</a:t>
              </a:r>
            </a:p>
          </p:txBody>
        </p:sp>
        <p:sp>
          <p:nvSpPr>
            <p:cNvPr id="17" name="Text Placeholder 1">
              <a:extLst>
                <a:ext uri="{FF2B5EF4-FFF2-40B4-BE49-F238E27FC236}">
                  <a16:creationId xmlns:a16="http://schemas.microsoft.com/office/drawing/2014/main" id="{E2DC79E6-D2A0-44D9-A796-31F0FBE226E6}"/>
                </a:ext>
              </a:extLst>
            </p:cNvPr>
            <p:cNvSpPr txBox="1">
              <a:spLocks/>
            </p:cNvSpPr>
            <p:nvPr/>
          </p:nvSpPr>
          <p:spPr>
            <a:xfrm>
              <a:off x="585217" y="3903441"/>
              <a:ext cx="5852678" cy="1846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9" name="Straight Connector 22">
              <a:extLst>
                <a:ext uri="{FF2B5EF4-FFF2-40B4-BE49-F238E27FC236}">
                  <a16:creationId xmlns:a16="http://schemas.microsoft.com/office/drawing/2014/main" id="{8A84D23C-9CC7-4CC3-86DA-8427885D0CB4}"/>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672BF585-281C-46C6-9067-1A454AF726B4}"/>
              </a:ext>
            </a:extLst>
          </p:cNvPr>
          <p:cNvGrpSpPr/>
          <p:nvPr/>
        </p:nvGrpSpPr>
        <p:grpSpPr>
          <a:xfrm>
            <a:off x="5943095" y="1131243"/>
            <a:ext cx="5852678" cy="1051086"/>
            <a:chOff x="585217" y="3326331"/>
            <a:chExt cx="5852678" cy="1051086"/>
          </a:xfrm>
        </p:grpSpPr>
        <p:sp>
          <p:nvSpPr>
            <p:cNvPr id="22" name="Text Placeholder 1">
              <a:extLst>
                <a:ext uri="{FF2B5EF4-FFF2-40B4-BE49-F238E27FC236}">
                  <a16:creationId xmlns:a16="http://schemas.microsoft.com/office/drawing/2014/main" id="{83EAD0C9-14DD-4F6E-955E-EC71B72C2095}"/>
                </a:ext>
              </a:extLst>
            </p:cNvPr>
            <p:cNvSpPr txBox="1">
              <a:spLocks/>
            </p:cNvSpPr>
            <p:nvPr/>
          </p:nvSpPr>
          <p:spPr>
            <a:xfrm>
              <a:off x="585218" y="3326331"/>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Anti Virus Measures</a:t>
              </a:r>
            </a:p>
          </p:txBody>
        </p:sp>
        <p:sp>
          <p:nvSpPr>
            <p:cNvPr id="23" name="Text Placeholder 1">
              <a:extLst>
                <a:ext uri="{FF2B5EF4-FFF2-40B4-BE49-F238E27FC236}">
                  <a16:creationId xmlns:a16="http://schemas.microsoft.com/office/drawing/2014/main" id="{9A170088-C7D9-4702-B0DB-E8DBAA8145C4}"/>
                </a:ext>
              </a:extLst>
            </p:cNvPr>
            <p:cNvSpPr txBox="1">
              <a:spLocks/>
            </p:cNvSpPr>
            <p:nvPr/>
          </p:nvSpPr>
          <p:spPr>
            <a:xfrm>
              <a:off x="585217" y="3903441"/>
              <a:ext cx="5852678" cy="4739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5" name="Straight Connector 31">
              <a:extLst>
                <a:ext uri="{FF2B5EF4-FFF2-40B4-BE49-F238E27FC236}">
                  <a16:creationId xmlns:a16="http://schemas.microsoft.com/office/drawing/2014/main" id="{BD1A2CD0-D652-4B93-8F81-6135562C9663}"/>
                </a:ext>
                <a:ext uri="{C183D7F6-B498-43B3-948B-1728B52AA6E4}">
                  <adec:decorative xmlns:adec="http://schemas.microsoft.com/office/drawing/2017/decorative" val="1"/>
                </a:ext>
              </a:extLst>
            </p:cNvPr>
            <p:cNvCxnSpPr/>
            <p:nvPr/>
          </p:nvCxnSpPr>
          <p:spPr>
            <a:xfrm>
              <a:off x="585218" y="3802668"/>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 name="Text Placeholder 1">
            <a:extLst>
              <a:ext uri="{FF2B5EF4-FFF2-40B4-BE49-F238E27FC236}">
                <a16:creationId xmlns:a16="http://schemas.microsoft.com/office/drawing/2014/main" id="{5809B1FC-68BF-42B9-A398-BD273A010F48}"/>
              </a:ext>
            </a:extLst>
          </p:cNvPr>
          <p:cNvSpPr txBox="1">
            <a:spLocks/>
          </p:cNvSpPr>
          <p:nvPr/>
        </p:nvSpPr>
        <p:spPr>
          <a:xfrm>
            <a:off x="5943095" y="3067027"/>
            <a:ext cx="4595530" cy="208057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Security measures may be used inconsistently, and files don't travel well - documents are emailed around or saved on USB keys without any protections.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Anyone can download a confidential document and leave the company.​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sp>
        <p:nvSpPr>
          <p:cNvPr id="18" name="Text Placeholder 1">
            <a:extLst>
              <a:ext uri="{FF2B5EF4-FFF2-40B4-BE49-F238E27FC236}">
                <a16:creationId xmlns:a16="http://schemas.microsoft.com/office/drawing/2014/main" id="{76700D33-7B4A-4476-B9AF-59BDB452AB25}"/>
              </a:ext>
            </a:extLst>
          </p:cNvPr>
          <p:cNvSpPr txBox="1">
            <a:spLocks/>
          </p:cNvSpPr>
          <p:nvPr/>
        </p:nvSpPr>
        <p:spPr>
          <a:xfrm>
            <a:off x="5943095" y="1708353"/>
            <a:ext cx="5852678" cy="142192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Bad actors outside the circle of trust may try to gain access to work information, for example by stealing passwords and trying to gain access to the work data from another country.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32" name="Text Placeholder 1">
            <a:extLst>
              <a:ext uri="{FF2B5EF4-FFF2-40B4-BE49-F238E27FC236}">
                <a16:creationId xmlns:a16="http://schemas.microsoft.com/office/drawing/2014/main" id="{E1E12DCD-D67E-4366-9113-1275E48D056F}"/>
              </a:ext>
            </a:extLst>
          </p:cNvPr>
          <p:cNvSpPr txBox="1">
            <a:spLocks/>
          </p:cNvSpPr>
          <p:nvPr/>
        </p:nvSpPr>
        <p:spPr>
          <a:xfrm>
            <a:off x="5943095" y="4854454"/>
            <a:ext cx="5852678" cy="232679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Employees may need access to work data as they work from home or on the go.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Bad actors outside the circle of trust may try to gain access to work information, for example by stealing passwords and trying to gain access to the work data from another country.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MAM/MDM not fully enabled; customer may be using the built in O365 MDM tool with limited functionality or 3</a:t>
            </a:r>
            <a:r>
              <a:rPr lang="en-US" sz="1400" baseline="30000">
                <a:solidFill>
                  <a:srgbClr val="171717"/>
                </a:solidFill>
                <a:latin typeface="Segoe UI" panose="020B0502040204020203" pitchFamily="34" charset="0"/>
              </a:rPr>
              <a:t>rd</a:t>
            </a:r>
            <a:r>
              <a:rPr lang="en-US" sz="1400">
                <a:solidFill>
                  <a:srgbClr val="171717"/>
                </a:solidFill>
                <a:latin typeface="Segoe UI" panose="020B0502040204020203" pitchFamily="34" charset="0"/>
              </a:rPr>
              <a:t> party solutions, which increases complexity and cost</a:t>
            </a: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sp>
        <p:nvSpPr>
          <p:cNvPr id="36" name="Text Placeholder 1">
            <a:extLst>
              <a:ext uri="{FF2B5EF4-FFF2-40B4-BE49-F238E27FC236}">
                <a16:creationId xmlns:a16="http://schemas.microsoft.com/office/drawing/2014/main" id="{606CA7C8-893D-4D6F-84BF-F04C65881C3E}"/>
              </a:ext>
            </a:extLst>
          </p:cNvPr>
          <p:cNvSpPr txBox="1">
            <a:spLocks/>
          </p:cNvSpPr>
          <p:nvPr/>
        </p:nvSpPr>
        <p:spPr>
          <a:xfrm>
            <a:off x="588263" y="4854455"/>
            <a:ext cx="4595530" cy="185281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a:cs typeface="Segoe UI Semilight"/>
              </a:rPr>
              <a:t>Employees may be using their personal phone to check company emails and save files on it</a:t>
            </a:r>
          </a:p>
          <a:p>
            <a:pPr marL="168275" indent="-168275" fontAlgn="base">
              <a:buClr>
                <a:srgbClr val="0078D4"/>
              </a:buClr>
              <a:buSzPct val="100000"/>
              <a:buFont typeface="Arial" panose="020B0604020202020204" pitchFamily="34" charset="0"/>
              <a:buChar char="•"/>
              <a:defRPr/>
            </a:pPr>
            <a:r>
              <a:rPr kumimoji="0" lang="en-US" sz="1400" b="0" i="0" u="none" strike="noStrike" kern="1200" cap="none" spc="0" normalizeH="0" baseline="0" noProof="0">
                <a:ln>
                  <a:noFill/>
                </a:ln>
                <a:solidFill>
                  <a:srgbClr val="171717"/>
                </a:solidFill>
                <a:effectLst/>
                <a:uLnTx/>
                <a:uFillTx/>
                <a:latin typeface="Segoe UI"/>
                <a:cs typeface="Segoe UI Semilight"/>
              </a:rPr>
              <a:t>Hard to control from which devices and users can access business information</a:t>
            </a:r>
            <a:r>
              <a:rPr lang="en-US" sz="1400">
                <a:solidFill>
                  <a:srgbClr val="171717"/>
                </a:solidFill>
                <a:latin typeface="Segoe UI"/>
                <a:cs typeface="Segoe UI Semilight"/>
              </a:rPr>
              <a:t> </a:t>
            </a:r>
          </a:p>
          <a:p>
            <a:pPr marL="168275" indent="-168275">
              <a:buClr>
                <a:srgbClr val="0078D4"/>
              </a:buClr>
              <a:buSzPct val="100000"/>
              <a:buFont typeface="Arial" panose="020B0604020202020204" pitchFamily="34" charset="0"/>
              <a:buChar char="•"/>
              <a:defRPr/>
            </a:pPr>
            <a:r>
              <a:rPr lang="en-US" sz="1400">
                <a:ea typeface="+mn-lt"/>
                <a:cs typeface="+mn-lt"/>
              </a:rPr>
              <a:t>Logon passwords and other credentials can be easily stolen with Pass-the-Hash or Pass-The-Ticket attacks </a:t>
            </a:r>
            <a:endParaRPr lang="en-US" sz="1400" b="0" i="0" u="none" strike="noStrike" kern="1200" cap="none" spc="0" normalizeH="0" baseline="0" noProof="0">
              <a:ln>
                <a:noFill/>
              </a:ln>
              <a:solidFill>
                <a:srgbClr val="171717"/>
              </a:solidFill>
              <a:effectLst/>
              <a:uLnTx/>
              <a:uFillTx/>
              <a:latin typeface="Segoe UI" panose="020B0502040204020203" pitchFamily="34" charset="0"/>
              <a:cs typeface="Segoe UI Semilight" panose="020B0402040204020203" pitchFamily="34" charset="0"/>
            </a:endParaRPr>
          </a:p>
          <a:p>
            <a:pPr marL="168275" indent="-168275">
              <a:buClr>
                <a:srgbClr val="0078D4"/>
              </a:buClr>
              <a:buSzPct val="100000"/>
              <a:buFont typeface="Arial" panose="020B0604020202020204" pitchFamily="34" charset="0"/>
              <a:buChar char="•"/>
              <a:defRPr/>
            </a:pPr>
            <a:r>
              <a:rPr lang="en-US" sz="1400">
                <a:latin typeface="Segoe UI"/>
                <a:cs typeface="Segoe UI"/>
              </a:rPr>
              <a:t>Browsing to untrusted sites could expose enterprise data to attackers</a:t>
            </a:r>
            <a:endParaRPr lang="en-US" sz="1400" b="0" i="0" u="none" strike="noStrike" kern="1200" cap="none" spc="0" normalizeH="0" baseline="0" noProof="0">
              <a:ln>
                <a:noFill/>
              </a:ln>
              <a:effectLst/>
              <a:uLnTx/>
              <a:uFillTx/>
              <a:latin typeface="Segoe UI" panose="020B0502040204020203" pitchFamily="34" charset="0"/>
              <a:cs typeface="Segoe UI"/>
            </a:endParaRPr>
          </a:p>
        </p:txBody>
      </p:sp>
      <p:grpSp>
        <p:nvGrpSpPr>
          <p:cNvPr id="24" name="Group 2">
            <a:extLst>
              <a:ext uri="{FF2B5EF4-FFF2-40B4-BE49-F238E27FC236}">
                <a16:creationId xmlns:a16="http://schemas.microsoft.com/office/drawing/2014/main" id="{39313DF1-47F3-4C39-89BE-E647F16BBDA6}"/>
              </a:ext>
            </a:extLst>
          </p:cNvPr>
          <p:cNvGrpSpPr/>
          <p:nvPr/>
        </p:nvGrpSpPr>
        <p:grpSpPr>
          <a:xfrm>
            <a:off x="552291" y="1131243"/>
            <a:ext cx="4919908" cy="792554"/>
            <a:chOff x="585217" y="1649945"/>
            <a:chExt cx="4919908" cy="792554"/>
          </a:xfrm>
        </p:grpSpPr>
        <p:sp>
          <p:nvSpPr>
            <p:cNvPr id="26" name="Text Placeholder 1">
              <a:extLst>
                <a:ext uri="{FF2B5EF4-FFF2-40B4-BE49-F238E27FC236}">
                  <a16:creationId xmlns:a16="http://schemas.microsoft.com/office/drawing/2014/main" id="{A820DCD6-1721-4672-977E-5C2058EBB65A}"/>
                </a:ext>
              </a:extLst>
            </p:cNvPr>
            <p:cNvSpPr txBox="1">
              <a:spLocks/>
            </p:cNvSpPr>
            <p:nvPr/>
          </p:nvSpPr>
          <p:spPr>
            <a:xfrm>
              <a:off x="585218" y="1649945"/>
              <a:ext cx="4328633" cy="36933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User Experience</a:t>
              </a:r>
            </a:p>
          </p:txBody>
        </p:sp>
        <p:sp>
          <p:nvSpPr>
            <p:cNvPr id="27" name="Text Placeholder 1">
              <a:extLst>
                <a:ext uri="{FF2B5EF4-FFF2-40B4-BE49-F238E27FC236}">
                  <a16:creationId xmlns:a16="http://schemas.microsoft.com/office/drawing/2014/main" id="{492A4B59-B5BA-454D-8AE1-02BDE98ABCCA}"/>
                </a:ext>
              </a:extLst>
            </p:cNvPr>
            <p:cNvSpPr txBox="1">
              <a:spLocks/>
            </p:cNvSpPr>
            <p:nvPr/>
          </p:nvSpPr>
          <p:spPr>
            <a:xfrm>
              <a:off x="585217" y="2227055"/>
              <a:ext cx="4919908" cy="2154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28" name="Straight Connector 18">
              <a:extLst>
                <a:ext uri="{FF2B5EF4-FFF2-40B4-BE49-F238E27FC236}">
                  <a16:creationId xmlns:a16="http://schemas.microsoft.com/office/drawing/2014/main" id="{9DC4BEC2-56EA-473A-824C-93CC34917C6B}"/>
                </a:ext>
                <a:ext uri="{C183D7F6-B498-43B3-948B-1728B52AA6E4}">
                  <adec:decorative xmlns:adec="http://schemas.microsoft.com/office/drawing/2017/decorative" val="1"/>
                </a:ext>
              </a:extLst>
            </p:cNvPr>
            <p:cNvCxnSpPr/>
            <p:nvPr/>
          </p:nvCxnSpPr>
          <p:spPr>
            <a:xfrm>
              <a:off x="585218" y="2126282"/>
              <a:ext cx="4328633"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9" name="Text Placeholder 1">
            <a:extLst>
              <a:ext uri="{FF2B5EF4-FFF2-40B4-BE49-F238E27FC236}">
                <a16:creationId xmlns:a16="http://schemas.microsoft.com/office/drawing/2014/main" id="{F55F83BD-4AE6-475C-8F3F-777613048172}"/>
              </a:ext>
            </a:extLst>
          </p:cNvPr>
          <p:cNvSpPr txBox="1">
            <a:spLocks/>
          </p:cNvSpPr>
          <p:nvPr/>
        </p:nvSpPr>
        <p:spPr>
          <a:xfrm>
            <a:off x="552291" y="1708353"/>
            <a:ext cx="4595530" cy="245605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rPr>
              <a:t>Customer </a:t>
            </a:r>
            <a:r>
              <a:rPr lang="en-US" sz="1400">
                <a:solidFill>
                  <a:srgbClr val="171717"/>
                </a:solidFill>
                <a:latin typeface="Segoe UI" panose="020B0502040204020203" pitchFamily="34" charset="0"/>
              </a:rPr>
              <a:t>has collaboration and productivity capabilities with Microsoft Teams and the Office Desktop Apps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The built in Mobile Device Management in O365 does not include App management and Windows Autopilot capabilities, and lacks the in-depth analytics and management functionality that Endpoint Manager provides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US" sz="1400">
                <a:solidFill>
                  <a:srgbClr val="171717"/>
                </a:solidFill>
                <a:latin typeface="Segoe UI" panose="020B0502040204020203" pitchFamily="34" charset="0"/>
              </a:rPr>
              <a:t>The customer lacks capabilities to protect from threats, information leaks and capability to control access to company data. As a result, the customer is not fully equipped to work securely remote</a:t>
            </a:r>
          </a:p>
        </p:txBody>
      </p:sp>
    </p:spTree>
    <p:extLst>
      <p:ext uri="{BB962C8B-B14F-4D97-AF65-F5344CB8AC3E}">
        <p14:creationId xmlns:p14="http://schemas.microsoft.com/office/powerpoint/2010/main" val="1464527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250"/>
                                  </p:stCondLst>
                                  <p:childTnLst>
                                    <p:animMotion origin="layout" path="M -1.45833E-6 -7.40741E-7 L -1.45833E-6 0.01898 " pathEditMode="relative" rAng="0" ptsTypes="AA">
                                      <p:cBhvr>
                                        <p:cTn id="14" dur="700" spd="-100000" fill="hold"/>
                                        <p:tgtEl>
                                          <p:spTgt spid="7"/>
                                        </p:tgtEl>
                                        <p:attrNameLst>
                                          <p:attrName>ppt_x</p:attrName>
                                          <p:attrName>ppt_y</p:attrName>
                                        </p:attrNameLst>
                                      </p:cBhvr>
                                      <p:rCtr x="0" y="949"/>
                                    </p:animMotion>
                                  </p:childTnLst>
                                </p:cTn>
                              </p:par>
                              <p:par>
                                <p:cTn id="15" presetID="10" presetClass="entr" presetSubtype="0"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100000" fill="hold" nodeType="withEffect">
                                  <p:stCondLst>
                                    <p:cond delay="250"/>
                                  </p:stCondLst>
                                  <p:childTnLst>
                                    <p:animMotion origin="layout" path="M 0 -1.48148E-6 L 0 0.01898 " pathEditMode="relative" rAng="0" ptsTypes="AA">
                                      <p:cBhvr>
                                        <p:cTn id="19" dur="700" spd="-100000" fill="hold"/>
                                        <p:tgtEl>
                                          <p:spTgt spid="11"/>
                                        </p:tgtEl>
                                        <p:attrNameLst>
                                          <p:attrName>ppt_x</p:attrName>
                                          <p:attrName>ppt_y</p:attrName>
                                        </p:attrNameLst>
                                      </p:cBhvr>
                                      <p:rCtr x="0" y="949"/>
                                    </p:animMotion>
                                  </p:childTnLst>
                                </p:cTn>
                              </p:par>
                              <p:par>
                                <p:cTn id="20" presetID="10" presetClass="entr" presetSubtype="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nodeType="withEffect">
                                  <p:stCondLst>
                                    <p:cond delay="500"/>
                                  </p:stCondLst>
                                  <p:childTnLst>
                                    <p:animMotion origin="layout" path="M -3.95833E-6 3.33333E-6 L -3.95833E-6 0.01898 " pathEditMode="relative" rAng="0" ptsTypes="AA">
                                      <p:cBhvr>
                                        <p:cTn id="24" dur="700" spd="-100000" fill="hold"/>
                                        <p:tgtEl>
                                          <p:spTgt spid="15"/>
                                        </p:tgtEl>
                                        <p:attrNameLst>
                                          <p:attrName>ppt_x</p:attrName>
                                          <p:attrName>ppt_y</p:attrName>
                                        </p:attrNameLst>
                                      </p:cBhvr>
                                      <p:rCtr x="0" y="949"/>
                                    </p:animMotion>
                                  </p:childTnLst>
                                </p:cTn>
                              </p:par>
                              <p:par>
                                <p:cTn id="25" presetID="10" presetClass="entr" presetSubtype="0"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decel="100000" fill="hold" nodeType="withEffect">
                                  <p:stCondLst>
                                    <p:cond delay="500"/>
                                  </p:stCondLst>
                                  <p:childTnLst>
                                    <p:animMotion origin="layout" path="M -3.95833E-6 3.33333E-6 L -3.95833E-6 0.01898 " pathEditMode="relative" rAng="0" ptsTypes="AA">
                                      <p:cBhvr>
                                        <p:cTn id="29" dur="700" spd="-100000" fill="hold"/>
                                        <p:tgtEl>
                                          <p:spTgt spid="21"/>
                                        </p:tgtEl>
                                        <p:attrNameLst>
                                          <p:attrName>ppt_x</p:attrName>
                                          <p:attrName>ppt_y</p:attrName>
                                        </p:attrNameLst>
                                      </p:cBhvr>
                                      <p:rCtr x="0" y="949"/>
                                    </p:animMotion>
                                  </p:childTnLst>
                                </p:cTn>
                              </p:par>
                              <p:par>
                                <p:cTn id="30" presetID="10" presetClass="entr" presetSubtype="0" fill="hold" nodeType="withEffect">
                                  <p:stCondLst>
                                    <p:cond delay="25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path" presetSubtype="0" decel="100000" fill="hold" nodeType="withEffect">
                                  <p:stCondLst>
                                    <p:cond delay="250"/>
                                  </p:stCondLst>
                                  <p:childTnLst>
                                    <p:animMotion origin="layout" path="M 4.79167E-6 4.81481E-6 L 4.79167E-6 0.01898 " pathEditMode="relative" rAng="0" ptsTypes="AA">
                                      <p:cBhvr>
                                        <p:cTn id="34" dur="700" spd="-100000" fill="hold"/>
                                        <p:tgtEl>
                                          <p:spTgt spid="24"/>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7">
            <a:extLst>
              <a:ext uri="{FF2B5EF4-FFF2-40B4-BE49-F238E27FC236}">
                <a16:creationId xmlns:a16="http://schemas.microsoft.com/office/drawing/2014/main" id="{A05CF89C-93F3-4BF9-8D0F-8FF038B50600}"/>
              </a:ext>
            </a:extLst>
          </p:cNvPr>
          <p:cNvGraphicFramePr>
            <a:graphicFrameLocks noGrp="1"/>
          </p:cNvGraphicFramePr>
          <p:nvPr>
            <p:extLst>
              <p:ext uri="{D42A27DB-BD31-4B8C-83A1-F6EECF244321}">
                <p14:modId xmlns:p14="http://schemas.microsoft.com/office/powerpoint/2010/main" val="4267806779"/>
              </p:ext>
            </p:extLst>
          </p:nvPr>
        </p:nvGraphicFramePr>
        <p:xfrm>
          <a:off x="306196" y="1363274"/>
          <a:ext cx="11488639" cy="5313309"/>
        </p:xfrm>
        <a:graphic>
          <a:graphicData uri="http://schemas.openxmlformats.org/drawingml/2006/table">
            <a:tbl>
              <a:tblPr>
                <a:tableStyleId>{5C22544A-7EE6-4342-B048-85BDC9FD1C3A}</a:tableStyleId>
              </a:tblPr>
              <a:tblGrid>
                <a:gridCol w="1236187">
                  <a:extLst>
                    <a:ext uri="{9D8B030D-6E8A-4147-A177-3AD203B41FA5}">
                      <a16:colId xmlns:a16="http://schemas.microsoft.com/office/drawing/2014/main" val="4184359211"/>
                    </a:ext>
                  </a:extLst>
                </a:gridCol>
                <a:gridCol w="4508133">
                  <a:extLst>
                    <a:ext uri="{9D8B030D-6E8A-4147-A177-3AD203B41FA5}">
                      <a16:colId xmlns:a16="http://schemas.microsoft.com/office/drawing/2014/main" val="1221889518"/>
                    </a:ext>
                  </a:extLst>
                </a:gridCol>
                <a:gridCol w="1421492">
                  <a:extLst>
                    <a:ext uri="{9D8B030D-6E8A-4147-A177-3AD203B41FA5}">
                      <a16:colId xmlns:a16="http://schemas.microsoft.com/office/drawing/2014/main" val="3694550101"/>
                    </a:ext>
                  </a:extLst>
                </a:gridCol>
                <a:gridCol w="4322827">
                  <a:extLst>
                    <a:ext uri="{9D8B030D-6E8A-4147-A177-3AD203B41FA5}">
                      <a16:colId xmlns:a16="http://schemas.microsoft.com/office/drawing/2014/main" val="1207666038"/>
                    </a:ext>
                  </a:extLst>
                </a:gridCol>
              </a:tblGrid>
              <a:tr h="117773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kern="1200">
                          <a:solidFill>
                            <a:schemeClr val="dk1"/>
                          </a:solidFill>
                          <a:latin typeface="+mn-lt"/>
                          <a:ea typeface="+mn-ea"/>
                          <a:cs typeface="+mn-cs"/>
                        </a:rPr>
                        <a:t>Get a comprehensive identity and access management cloud solution that combines core directory services, application access management, and advanced identity protection</a:t>
                      </a:r>
                      <a:endParaRPr lang="en-GB" sz="1000" kern="1200">
                        <a:solidFill>
                          <a:schemeClr val="dk1"/>
                        </a:solidFill>
                        <a:latin typeface="+mn-lt"/>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a:ea typeface="+mn-ea"/>
                          <a:cs typeface="+mn-cs"/>
                        </a:rPr>
                        <a:t>Windows 10 Enterprise E3 addresses the needs of large and midsize organizations, providing IT professionals with intelligent security, simplified updates, comprehensive device and app management, longer servicing for September targeted releases, access to LTSC edition, access to MDOP* and Fasttrack support for deployment and app compatibility.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657825"/>
                  </a:ext>
                </a:extLst>
              </a:tr>
              <a:tr h="1022771">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t>Gets endpoint security, device management, and intelligent cloud actions in a unified management platform with Microsoft Intune and Configuration Manager. Helps secure, deploy, and manage all users, apps, and devices without disruption to existing processes.</a:t>
                      </a:r>
                      <a:endParaRPr lang="en-GB" sz="100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mn-lt"/>
                          <a:ea typeface="+mn-ea"/>
                          <a:cs typeface="+mn-cs"/>
                        </a:rPr>
                        <a:t>Windows Defender Credential Guard uses virtualization-based security to isolate secrets so that only privileged system software can access them. Unauthorized access to these secrets can lead to credential theft attacks, such as Pass-the-Hash or Pass-The-Ticket. Windows Defender Credential Guard prevents these attacks.</a:t>
                      </a:r>
                    </a:p>
                    <a:p>
                      <a:endParaRPr lang="en-GB" sz="1000" kern="1200">
                        <a:solidFill>
                          <a:srgbClr val="000000"/>
                        </a:solidFill>
                        <a:latin typeface="Segoe UI" panose="020B0502040204020203" pitchFamily="34" charset="0"/>
                        <a:ea typeface="+mn-ea"/>
                        <a:cs typeface="+mn-cs"/>
                      </a:endParaRPr>
                    </a:p>
                    <a:p>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901154">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a:solidFill>
                            <a:srgbClr val="000000"/>
                          </a:solidFill>
                          <a:latin typeface="Segoe UI"/>
                        </a:rPr>
                        <a:t>Azure Information Protection for Microsoft 365 protects important information from unauthorized access, enforces policies that improve data security, and helps enable secure collaboration. </a:t>
                      </a:r>
                      <a:endParaRPr lang="en-GB" sz="1000">
                        <a:solidFill>
                          <a:srgbClr val="000000"/>
                        </a:solidFill>
                        <a:latin typeface="Segoe UI" panose="020B0502040204020203"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mn-lt"/>
                          <a:ea typeface="+mn-ea"/>
                          <a:cs typeface="+mn-cs"/>
                        </a:rPr>
                        <a:t>Microsoft Defender Application Guard helps to isolate enterprise-defined untrusted sites, protecting your company while your employees browse the Internet. If an employee goes to an untrusted site through either Microsoft Edge or Internet Explorer, Microsoft Edge opens the site in an isolated Hyper-V-enabled container.</a:t>
                      </a:r>
                    </a:p>
                    <a:p>
                      <a:endParaRPr lang="en-US" sz="1000" kern="1200">
                        <a:solidFill>
                          <a:srgbClr val="000000"/>
                        </a:solidFill>
                        <a:latin typeface="+mn-lt"/>
                        <a:ea typeface="+mn-ea"/>
                        <a:cs typeface="+mn-cs"/>
                      </a:endParaRPr>
                    </a:p>
                    <a:p>
                      <a:endParaRPr lang="en-GB" sz="1000" kern="120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1007850">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a:ea typeface="+mn-ea"/>
                          <a:cs typeface="+mn-cs"/>
                        </a:rPr>
                        <a:t>Conditional Access is a capability of Azure Active Directory that enables you to enforce controls on the access to apps in your environment, all based on specific conditions and managed from a central location.</a:t>
                      </a:r>
                      <a:endParaRPr lang="en-GB" sz="1000" kern="1200">
                        <a:solidFill>
                          <a:srgbClr val="000000"/>
                        </a:solidFill>
                        <a:latin typeface="Segoe UI"/>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kern="1200">
                          <a:solidFill>
                            <a:srgbClr val="000000"/>
                          </a:solidFill>
                          <a:latin typeface="Segoe UI"/>
                          <a:ea typeface="+mn-ea"/>
                          <a:cs typeface="+mn-cs"/>
                        </a:rPr>
                        <a:t>Deploy your devices remotely from any location in minutes with just a few steps and have your employees up and running within minutes after receiving their new device</a:t>
                      </a:r>
                      <a:r>
                        <a:rPr lang="en-GB" sz="1000" kern="1200">
                          <a:solidFill>
                            <a:srgbClr val="000000"/>
                          </a:solidFill>
                          <a:latin typeface="+mn-lt"/>
                          <a:ea typeface="+mn-ea"/>
                          <a:cs typeface="+mn-cs"/>
                        </a:rPr>
                        <a:t>. Secure device protection, save </a:t>
                      </a:r>
                      <a:r>
                        <a:rPr lang="en-GB" sz="1000" kern="1200">
                          <a:solidFill>
                            <a:srgbClr val="000000"/>
                          </a:solidFill>
                          <a:latin typeface="Segoe UI"/>
                          <a:ea typeface="+mn-ea"/>
                          <a:cs typeface="+mn-cs"/>
                        </a:rPr>
                        <a:t>time, reduce cost and improve employee satisfaction with simplified deployment and remote repair capabilities. </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811242">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mn-lt"/>
                        </a:rPr>
                        <a:t>Access Windows 10 desktops on any device, from anywhere. Provide employees the best virtualized experience with the only solution fully optimized for Windows 10 and Office 365</a:t>
                      </a:r>
                      <a:endParaRPr lang="en-GB" sz="1000">
                        <a:solidFill>
                          <a:srgbClr val="000000"/>
                        </a:solidFill>
                        <a:latin typeface="+mn-lt"/>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a:solidFill>
                          <a:srgbClr val="000000"/>
                        </a:solidFill>
                        <a:latin typeface="Segoe UI"/>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GB" sz="1000" dirty="0">
                        <a:solidFill>
                          <a:srgbClr val="000000"/>
                        </a:solidFill>
                        <a:latin typeface="+mn-lt"/>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bl>
          </a:graphicData>
        </a:graphic>
      </p:graphicFrame>
      <p:grpSp>
        <p:nvGrpSpPr>
          <p:cNvPr id="55" name="Gruppieren 54">
            <a:extLst>
              <a:ext uri="{FF2B5EF4-FFF2-40B4-BE49-F238E27FC236}">
                <a16:creationId xmlns:a16="http://schemas.microsoft.com/office/drawing/2014/main" id="{8FD04596-6539-4917-8511-EB7E38E27F65}"/>
              </a:ext>
            </a:extLst>
          </p:cNvPr>
          <p:cNvGrpSpPr/>
          <p:nvPr/>
        </p:nvGrpSpPr>
        <p:grpSpPr>
          <a:xfrm>
            <a:off x="677993" y="5921009"/>
            <a:ext cx="686546" cy="751611"/>
            <a:chOff x="9705285" y="1071152"/>
            <a:chExt cx="686546" cy="751611"/>
          </a:xfrm>
        </p:grpSpPr>
        <p:sp>
          <p:nvSpPr>
            <p:cNvPr id="25" name="TextBox 29">
              <a:extLst>
                <a:ext uri="{FF2B5EF4-FFF2-40B4-BE49-F238E27FC236}">
                  <a16:creationId xmlns:a16="http://schemas.microsoft.com/office/drawing/2014/main" id="{DDFFE66B-0FD1-4D41-85B4-C5849F534DFF}"/>
                </a:ext>
              </a:extLst>
            </p:cNvPr>
            <p:cNvSpPr txBox="1"/>
            <p:nvPr/>
          </p:nvSpPr>
          <p:spPr>
            <a:xfrm>
              <a:off x="9705285" y="1605524"/>
              <a:ext cx="686546"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Desktop</a:t>
              </a:r>
            </a:p>
          </p:txBody>
        </p:sp>
        <p:pic>
          <p:nvPicPr>
            <p:cNvPr id="33" name="Picture 30" descr="A picture containing drawing&#10;&#10;Description automatically generated">
              <a:extLst>
                <a:ext uri="{FF2B5EF4-FFF2-40B4-BE49-F238E27FC236}">
                  <a16:creationId xmlns:a16="http://schemas.microsoft.com/office/drawing/2014/main" id="{90221C9E-C036-411A-BDF5-8530C50124F6}"/>
                </a:ext>
              </a:extLst>
            </p:cNvPr>
            <p:cNvPicPr>
              <a:picLocks noChangeAspect="1"/>
            </p:cNvPicPr>
            <p:nvPr/>
          </p:nvPicPr>
          <p:blipFill>
            <a:blip r:embed="rId3"/>
            <a:stretch>
              <a:fillRect/>
            </a:stretch>
          </p:blipFill>
          <p:spPr>
            <a:xfrm>
              <a:off x="9822452" y="1071152"/>
              <a:ext cx="444083" cy="444084"/>
            </a:xfrm>
            <a:prstGeom prst="rect">
              <a:avLst/>
            </a:prstGeom>
          </p:spPr>
        </p:pic>
      </p:grpSp>
      <p:grpSp>
        <p:nvGrpSpPr>
          <p:cNvPr id="54" name="Gruppieren 53">
            <a:extLst>
              <a:ext uri="{FF2B5EF4-FFF2-40B4-BE49-F238E27FC236}">
                <a16:creationId xmlns:a16="http://schemas.microsoft.com/office/drawing/2014/main" id="{13DC52F4-597E-4388-8A43-C96A2CBE8833}"/>
              </a:ext>
            </a:extLst>
          </p:cNvPr>
          <p:cNvGrpSpPr/>
          <p:nvPr/>
        </p:nvGrpSpPr>
        <p:grpSpPr>
          <a:xfrm>
            <a:off x="671024" y="4573369"/>
            <a:ext cx="664305" cy="853313"/>
            <a:chOff x="9066838" y="962422"/>
            <a:chExt cx="664305" cy="853313"/>
          </a:xfrm>
        </p:grpSpPr>
        <p:sp>
          <p:nvSpPr>
            <p:cNvPr id="20" name="TextBox 26">
              <a:extLst>
                <a:ext uri="{FF2B5EF4-FFF2-40B4-BE49-F238E27FC236}">
                  <a16:creationId xmlns:a16="http://schemas.microsoft.com/office/drawing/2014/main" id="{49393111-9135-4951-A9DB-DD3D73A03A6E}"/>
                </a:ext>
              </a:extLst>
            </p:cNvPr>
            <p:cNvSpPr txBox="1"/>
            <p:nvPr/>
          </p:nvSpPr>
          <p:spPr>
            <a:xfrm>
              <a:off x="9066838" y="1598496"/>
              <a:ext cx="664305"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22" name="Graphic 27">
              <a:extLst>
                <a:ext uri="{FF2B5EF4-FFF2-40B4-BE49-F238E27FC236}">
                  <a16:creationId xmlns:a16="http://schemas.microsoft.com/office/drawing/2014/main" id="{8E29DC3A-014C-4952-99D5-CE8C70B82F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7733" y="962422"/>
              <a:ext cx="542517" cy="542517"/>
            </a:xfrm>
            <a:prstGeom prst="rect">
              <a:avLst/>
            </a:prstGeom>
          </p:spPr>
        </p:pic>
      </p:grpSp>
      <p:grpSp>
        <p:nvGrpSpPr>
          <p:cNvPr id="53" name="Gruppieren 52">
            <a:extLst>
              <a:ext uri="{FF2B5EF4-FFF2-40B4-BE49-F238E27FC236}">
                <a16:creationId xmlns:a16="http://schemas.microsoft.com/office/drawing/2014/main" id="{9C23E090-8601-4B69-B800-2BBF5D2CEB9D}"/>
              </a:ext>
            </a:extLst>
          </p:cNvPr>
          <p:cNvGrpSpPr/>
          <p:nvPr/>
        </p:nvGrpSpPr>
        <p:grpSpPr>
          <a:xfrm>
            <a:off x="536020" y="3363284"/>
            <a:ext cx="934314" cy="951547"/>
            <a:chOff x="8195258" y="847362"/>
            <a:chExt cx="934314" cy="935823"/>
          </a:xfrm>
        </p:grpSpPr>
        <p:pic>
          <p:nvPicPr>
            <p:cNvPr id="11" name="Graphic 24">
              <a:extLst>
                <a:ext uri="{FF2B5EF4-FFF2-40B4-BE49-F238E27FC236}">
                  <a16:creationId xmlns:a16="http://schemas.microsoft.com/office/drawing/2014/main" id="{8E9F5FD0-472C-46E8-978D-5C3ED706130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3261" t="-53261" r="-53261" b="-53261"/>
            <a:stretch/>
          </p:blipFill>
          <p:spPr>
            <a:xfrm>
              <a:off x="8216858" y="847362"/>
              <a:ext cx="891115" cy="891111"/>
            </a:xfrm>
            <a:prstGeom prst="rect">
              <a:avLst/>
            </a:prstGeom>
          </p:spPr>
        </p:pic>
        <p:sp>
          <p:nvSpPr>
            <p:cNvPr id="19" name="TextBox 25">
              <a:extLst>
                <a:ext uri="{FF2B5EF4-FFF2-40B4-BE49-F238E27FC236}">
                  <a16:creationId xmlns:a16="http://schemas.microsoft.com/office/drawing/2014/main" id="{A1F706E1-76B3-48F7-87AC-176679FDC426}"/>
                </a:ext>
              </a:extLst>
            </p:cNvPr>
            <p:cNvSpPr txBox="1"/>
            <p:nvPr/>
          </p:nvSpPr>
          <p:spPr>
            <a:xfrm>
              <a:off x="8195258" y="1565946"/>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Protection</a:t>
              </a:r>
            </a:p>
          </p:txBody>
        </p:sp>
      </p:grpSp>
      <p:grpSp>
        <p:nvGrpSpPr>
          <p:cNvPr id="52" name="Gruppieren 51">
            <a:extLst>
              <a:ext uri="{FF2B5EF4-FFF2-40B4-BE49-F238E27FC236}">
                <a16:creationId xmlns:a16="http://schemas.microsoft.com/office/drawing/2014/main" id="{4ECB11E4-9AB5-4F3D-84E0-2DBADAF836A2}"/>
              </a:ext>
            </a:extLst>
          </p:cNvPr>
          <p:cNvGrpSpPr/>
          <p:nvPr/>
        </p:nvGrpSpPr>
        <p:grpSpPr>
          <a:xfrm>
            <a:off x="536020" y="2408549"/>
            <a:ext cx="934314" cy="948601"/>
            <a:chOff x="7858418" y="835689"/>
            <a:chExt cx="934314" cy="948601"/>
          </a:xfrm>
        </p:grpSpPr>
        <p:pic>
          <p:nvPicPr>
            <p:cNvPr id="9" name="Graphic 12">
              <a:extLst>
                <a:ext uri="{FF2B5EF4-FFF2-40B4-BE49-F238E27FC236}">
                  <a16:creationId xmlns:a16="http://schemas.microsoft.com/office/drawing/2014/main" id="{C84BD0ED-9A89-408A-B5E1-54811001DB7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2408" t="-42408" r="-42408" b="-42408"/>
            <a:stretch/>
          </p:blipFill>
          <p:spPr>
            <a:xfrm>
              <a:off x="7902499" y="835689"/>
              <a:ext cx="858504" cy="858497"/>
            </a:xfrm>
            <a:prstGeom prst="rect">
              <a:avLst/>
            </a:prstGeom>
          </p:spPr>
        </p:pic>
        <p:sp>
          <p:nvSpPr>
            <p:cNvPr id="10" name="TextBox 23">
              <a:extLst>
                <a:ext uri="{FF2B5EF4-FFF2-40B4-BE49-F238E27FC236}">
                  <a16:creationId xmlns:a16="http://schemas.microsoft.com/office/drawing/2014/main" id="{5A27D365-E47C-4928-8044-0F8412C833C1}"/>
                </a:ext>
              </a:extLst>
            </p:cNvPr>
            <p:cNvSpPr txBox="1"/>
            <p:nvPr/>
          </p:nvSpPr>
          <p:spPr>
            <a:xfrm>
              <a:off x="7858418" y="1567051"/>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Endpoint </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Manager</a:t>
              </a:r>
            </a:p>
          </p:txBody>
        </p:sp>
      </p:grpSp>
      <p:sp>
        <p:nvSpPr>
          <p:cNvPr id="6" name="Title 1">
            <a:extLst>
              <a:ext uri="{FF2B5EF4-FFF2-40B4-BE49-F238E27FC236}">
                <a16:creationId xmlns:a16="http://schemas.microsoft.com/office/drawing/2014/main" id="{5F6120F8-8E66-4CD9-BDD1-71B0B06FE963}"/>
              </a:ext>
            </a:extLst>
          </p:cNvPr>
          <p:cNvSpPr txBox="1">
            <a:spLocks/>
          </p:cNvSpPr>
          <p:nvPr/>
        </p:nvSpPr>
        <p:spPr>
          <a:xfrm>
            <a:off x="483013" y="363440"/>
            <a:ext cx="3936587"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360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t>Additional Value</a:t>
            </a:r>
            <a:br>
              <a:rPr kumimoji="0" lang="en-GB" sz="2800" b="0" i="0" u="none" strike="noStrike" kern="1200" cap="none" spc="-50" normalizeH="0" baseline="0" noProof="0">
                <a:ln w="3175">
                  <a:noFill/>
                </a:ln>
                <a:solidFill>
                  <a:srgbClr val="000000"/>
                </a:solidFill>
                <a:effectLst/>
                <a:uLnTx/>
                <a:uFillTx/>
                <a:latin typeface="Segoe UI"/>
                <a:ea typeface="+mn-ea"/>
                <a:cs typeface="Segoe UI" pitchFamily="34" charset="0"/>
              </a:rPr>
            </a:br>
            <a:r>
              <a:rPr kumimoji="0" lang="en-GB" sz="1600" b="0" i="0" u="none" strike="noStrike" kern="1200" cap="none" spc="-50" normalizeH="0" baseline="0" noProof="0">
                <a:ln w="3175">
                  <a:noFill/>
                </a:ln>
                <a:solidFill>
                  <a:srgbClr val="000000"/>
                </a:solidFill>
                <a:effectLst/>
                <a:uLnTx/>
                <a:uFillTx/>
                <a:latin typeface="Segoe UI"/>
                <a:ea typeface="+mn-ea"/>
                <a:cs typeface="Segoe UI" pitchFamily="34" charset="0"/>
              </a:rPr>
              <a:t>…to </a:t>
            </a:r>
            <a:r>
              <a:rPr kumimoji="0" lang="en-GB" sz="1600" b="0" i="0" u="none" strike="noStrike" kern="1200" cap="none" spc="-50" normalizeH="0" baseline="0" noProof="0">
                <a:ln w="3175">
                  <a:noFill/>
                </a:ln>
                <a:solidFill>
                  <a:srgbClr val="0078D4"/>
                </a:solidFill>
                <a:effectLst/>
                <a:uLnTx/>
                <a:uFillTx/>
                <a:latin typeface="Segoe UI Semibold"/>
                <a:ea typeface="+mn-ea"/>
                <a:cs typeface="Segoe UI" pitchFamily="34" charset="0"/>
              </a:rPr>
              <a:t>Microsoft 365 E3</a:t>
            </a:r>
            <a:endParaRPr kumimoji="0" lang="en-GB" sz="1800" b="0" i="0" u="none" strike="noStrike" kern="1200" cap="none" spc="-50" normalizeH="0" baseline="0" noProof="0">
              <a:ln w="3175">
                <a:noFill/>
              </a:ln>
              <a:solidFill>
                <a:srgbClr val="1A1A1A"/>
              </a:solidFill>
              <a:effectLst/>
              <a:uLnTx/>
              <a:uFillTx/>
              <a:latin typeface="Segoe UI Semibold"/>
              <a:ea typeface="+mn-ea"/>
              <a:cs typeface="Segoe UI" pitchFamily="34" charset="0"/>
            </a:endParaRPr>
          </a:p>
        </p:txBody>
      </p:sp>
      <p:sp>
        <p:nvSpPr>
          <p:cNvPr id="4" name="TextBox 23">
            <a:extLst>
              <a:ext uri="{FF2B5EF4-FFF2-40B4-BE49-F238E27FC236}">
                <a16:creationId xmlns:a16="http://schemas.microsoft.com/office/drawing/2014/main" id="{C8492DAA-C472-49B2-AE84-1BC58AD05D41}"/>
              </a:ext>
            </a:extLst>
          </p:cNvPr>
          <p:cNvSpPr txBox="1"/>
          <p:nvPr/>
        </p:nvSpPr>
        <p:spPr>
          <a:xfrm>
            <a:off x="6377608" y="5613453"/>
            <a:ext cx="934314"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Autopilot</a:t>
            </a:r>
          </a:p>
        </p:txBody>
      </p:sp>
      <p:pic>
        <p:nvPicPr>
          <p:cNvPr id="30" name="Picture 29">
            <a:extLst>
              <a:ext uri="{FF2B5EF4-FFF2-40B4-BE49-F238E27FC236}">
                <a16:creationId xmlns:a16="http://schemas.microsoft.com/office/drawing/2014/main" id="{7D98200F-A559-1F48-80B2-72C1680E6C35}"/>
              </a:ext>
            </a:extLst>
          </p:cNvPr>
          <p:cNvPicPr>
            <a:picLocks noChangeAspect="1"/>
          </p:cNvPicPr>
          <p:nvPr/>
        </p:nvPicPr>
        <p:blipFill>
          <a:blip r:embed="rId10"/>
          <a:stretch>
            <a:fillRect/>
          </a:stretch>
        </p:blipFill>
        <p:spPr>
          <a:xfrm>
            <a:off x="6583797" y="4998636"/>
            <a:ext cx="542517" cy="542517"/>
          </a:xfrm>
          <a:prstGeom prst="rect">
            <a:avLst/>
          </a:prstGeom>
        </p:spPr>
      </p:pic>
      <p:sp>
        <p:nvSpPr>
          <p:cNvPr id="8" name="Windows 10">
            <a:extLst>
              <a:ext uri="{FF2B5EF4-FFF2-40B4-BE49-F238E27FC236}">
                <a16:creationId xmlns:a16="http://schemas.microsoft.com/office/drawing/2014/main" id="{4845C26A-024E-4EA8-BCE8-41524A70BB7A}"/>
              </a:ext>
            </a:extLst>
          </p:cNvPr>
          <p:cNvSpPr>
            <a:spLocks noChangeAspect="1" noEditPoints="1"/>
          </p:cNvSpPr>
          <p:nvPr/>
        </p:nvSpPr>
        <p:spPr bwMode="auto">
          <a:xfrm>
            <a:off x="6120369" y="1723348"/>
            <a:ext cx="1147197" cy="214387"/>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0072C6"/>
          </a:solidFill>
          <a:ln>
            <a:noFill/>
          </a:ln>
        </p:spPr>
        <p:txBody>
          <a:bodyPr vert="horz" wrap="square" lIns="89642" tIns="44821" rIns="89642" bIns="44821" numCol="1" anchor="t" anchorCtr="0" compatLnSpc="1">
            <a:prstTxWarp prst="textNoShape">
              <a:avLst/>
            </a:prstTxWarp>
          </a:bodyPr>
          <a:lstStyle/>
          <a:p>
            <a:endParaRPr lang="en-US" sz="1765">
              <a:solidFill>
                <a:srgbClr val="FFFFFF"/>
              </a:solidFill>
            </a:endParaRPr>
          </a:p>
        </p:txBody>
      </p:sp>
      <p:sp>
        <p:nvSpPr>
          <p:cNvPr id="31" name="TextBox 30">
            <a:extLst>
              <a:ext uri="{FF2B5EF4-FFF2-40B4-BE49-F238E27FC236}">
                <a16:creationId xmlns:a16="http://schemas.microsoft.com/office/drawing/2014/main" id="{7DF4EEA6-18B9-49E0-BFEA-2EB507685625}"/>
              </a:ext>
            </a:extLst>
          </p:cNvPr>
          <p:cNvSpPr txBox="1"/>
          <p:nvPr/>
        </p:nvSpPr>
        <p:spPr>
          <a:xfrm>
            <a:off x="6311513" y="1953527"/>
            <a:ext cx="923949"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Enterprise E3</a:t>
            </a:r>
          </a:p>
        </p:txBody>
      </p:sp>
      <p:pic>
        <p:nvPicPr>
          <p:cNvPr id="1026" name="Picture 2">
            <a:extLst>
              <a:ext uri="{FF2B5EF4-FFF2-40B4-BE49-F238E27FC236}">
                <a16:creationId xmlns:a16="http://schemas.microsoft.com/office/drawing/2014/main" id="{F4270100-4750-4D95-B30E-A0BBF38C35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978" y="1536020"/>
            <a:ext cx="597351" cy="597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697DD4-1633-489D-A163-30849214C083}"/>
              </a:ext>
            </a:extLst>
          </p:cNvPr>
          <p:cNvSpPr txBox="1"/>
          <p:nvPr/>
        </p:nvSpPr>
        <p:spPr>
          <a:xfrm>
            <a:off x="486119" y="2102278"/>
            <a:ext cx="1034114" cy="313932"/>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Azure Active Directory Premium</a:t>
            </a:r>
          </a:p>
        </p:txBody>
      </p:sp>
      <p:sp>
        <p:nvSpPr>
          <p:cNvPr id="5" name="TextBox 4">
            <a:extLst>
              <a:ext uri="{FF2B5EF4-FFF2-40B4-BE49-F238E27FC236}">
                <a16:creationId xmlns:a16="http://schemas.microsoft.com/office/drawing/2014/main" id="{6B886FD4-CC81-4B89-9D2C-2E34139AAE44}"/>
              </a:ext>
            </a:extLst>
          </p:cNvPr>
          <p:cNvSpPr txBox="1"/>
          <p:nvPr/>
        </p:nvSpPr>
        <p:spPr>
          <a:xfrm>
            <a:off x="6254968" y="6401588"/>
            <a:ext cx="6122124" cy="338554"/>
          </a:xfrm>
          <a:prstGeom prst="rect">
            <a:avLst/>
          </a:prstGeom>
          <a:noFill/>
        </p:spPr>
        <p:txBody>
          <a:bodyPr wrap="square" lIns="91440" tIns="45720" rIns="91440" bIns="45720" anchor="t">
            <a:spAutoFit/>
          </a:bodyPr>
          <a:lstStyle/>
          <a:p>
            <a:pPr algn="l"/>
            <a:r>
              <a:rPr lang="en-US" sz="800" i="0">
                <a:solidFill>
                  <a:schemeClr val="bg1">
                    <a:lumMod val="50000"/>
                  </a:schemeClr>
                </a:solidFill>
                <a:effectLst/>
                <a:latin typeface="inherit"/>
              </a:rPr>
              <a:t>*MDOP includes: Application Virtualization (App-V), User Experience Virtualization (UE-V), BitLocker Administration and Monitoring (MBAM),</a:t>
            </a:r>
            <a:r>
              <a:rPr lang="en-US" sz="800" i="0">
                <a:solidFill>
                  <a:schemeClr val="bg1">
                    <a:lumMod val="50000"/>
                  </a:schemeClr>
                </a:solidFill>
                <a:effectLst/>
                <a:latin typeface="Segoe UI"/>
                <a:cs typeface="Segoe UI"/>
              </a:rPr>
              <a:t> </a:t>
            </a:r>
            <a:r>
              <a:rPr lang="en-US" sz="800" i="0">
                <a:solidFill>
                  <a:schemeClr val="bg1">
                    <a:lumMod val="50000"/>
                  </a:schemeClr>
                </a:solidFill>
                <a:effectLst/>
                <a:latin typeface="inherit"/>
              </a:rPr>
              <a:t>Advanced Group Policy Management (AGPM), Diagnostics and Recovery Toolkit (</a:t>
            </a:r>
            <a:r>
              <a:rPr lang="en-US" sz="800" i="0" err="1">
                <a:solidFill>
                  <a:schemeClr val="bg1">
                    <a:lumMod val="50000"/>
                  </a:schemeClr>
                </a:solidFill>
                <a:effectLst/>
                <a:latin typeface="inherit"/>
              </a:rPr>
              <a:t>DaRT</a:t>
            </a:r>
            <a:r>
              <a:rPr lang="en-US" sz="800" i="0">
                <a:solidFill>
                  <a:schemeClr val="bg1">
                    <a:lumMod val="50000"/>
                  </a:schemeClr>
                </a:solidFill>
                <a:effectLst/>
                <a:latin typeface="inherit"/>
              </a:rPr>
              <a:t>)</a:t>
            </a:r>
            <a:endParaRPr lang="en-US" sz="800" i="0">
              <a:solidFill>
                <a:schemeClr val="bg1">
                  <a:lumMod val="50000"/>
                </a:schemeClr>
              </a:solidFill>
              <a:effectLst/>
              <a:latin typeface="Segoe UI" panose="020B0502040204020203" pitchFamily="34" charset="0"/>
              <a:cs typeface="Segoe UI"/>
            </a:endParaRPr>
          </a:p>
        </p:txBody>
      </p:sp>
      <p:grpSp>
        <p:nvGrpSpPr>
          <p:cNvPr id="44" name="Group 43">
            <a:extLst>
              <a:ext uri="{FF2B5EF4-FFF2-40B4-BE49-F238E27FC236}">
                <a16:creationId xmlns:a16="http://schemas.microsoft.com/office/drawing/2014/main" id="{87B21EE6-4EA9-463E-9D67-4D92AEC6C854}"/>
              </a:ext>
            </a:extLst>
          </p:cNvPr>
          <p:cNvGrpSpPr/>
          <p:nvPr/>
        </p:nvGrpSpPr>
        <p:grpSpPr>
          <a:xfrm>
            <a:off x="6554815" y="2662151"/>
            <a:ext cx="484748" cy="477760"/>
            <a:chOff x="1639844" y="3594953"/>
            <a:chExt cx="701271" cy="701271"/>
          </a:xfrm>
        </p:grpSpPr>
        <p:sp>
          <p:nvSpPr>
            <p:cNvPr id="45" name="Oval 44">
              <a:extLst>
                <a:ext uri="{FF2B5EF4-FFF2-40B4-BE49-F238E27FC236}">
                  <a16:creationId xmlns:a16="http://schemas.microsoft.com/office/drawing/2014/main" id="{FDC43269-65E5-4ECC-AC27-F1FDA84A8968}"/>
                </a:ext>
              </a:extLst>
            </p:cNvPr>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58" tIns="143326" rIns="179158" bIns="143326" numCol="1" spcCol="0" rtlCol="0" fromWordArt="0" anchor="t" anchorCtr="0" forceAA="0" compatLnSpc="1">
              <a:prstTxWarp prst="textNoShape">
                <a:avLst/>
              </a:prstTxWarp>
              <a:noAutofit/>
            </a:bodyPr>
            <a:lstStyle/>
            <a:p>
              <a:pPr algn="ctr" defTabSz="913225" fontAlgn="base">
                <a:lnSpc>
                  <a:spcPct val="90000"/>
                </a:lnSpc>
                <a:spcBef>
                  <a:spcPct val="0"/>
                </a:spcBef>
                <a:spcAft>
                  <a:spcPct val="0"/>
                </a:spcAft>
                <a:defRPr/>
              </a:pPr>
              <a:endParaRPr lang="en-US" sz="2353" b="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6" name="Group 45">
              <a:extLst>
                <a:ext uri="{FF2B5EF4-FFF2-40B4-BE49-F238E27FC236}">
                  <a16:creationId xmlns:a16="http://schemas.microsoft.com/office/drawing/2014/main" id="{848F13C5-9202-4494-88AD-34540F62B3AD}"/>
                </a:ext>
              </a:extLst>
            </p:cNvPr>
            <p:cNvGrpSpPr/>
            <p:nvPr/>
          </p:nvGrpSpPr>
          <p:grpSpPr>
            <a:xfrm>
              <a:off x="1868842" y="3733302"/>
              <a:ext cx="253738" cy="389062"/>
              <a:chOff x="7198185" y="1881461"/>
              <a:chExt cx="166688" cy="255587"/>
            </a:xfrm>
          </p:grpSpPr>
          <p:sp>
            <p:nvSpPr>
              <p:cNvPr id="48" name="Freeform 112">
                <a:extLst>
                  <a:ext uri="{FF2B5EF4-FFF2-40B4-BE49-F238E27FC236}">
                    <a16:creationId xmlns:a16="http://schemas.microsoft.com/office/drawing/2014/main" id="{377DECC5-1ABA-417F-9969-EBF987F16A9C}"/>
                  </a:ext>
                </a:extLst>
              </p:cNvPr>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80" tIns="44790" rIns="89580" bIns="44790" numCol="1" anchor="t" anchorCtr="0" compatLnSpc="1">
                <a:prstTxWarp prst="textNoShape">
                  <a:avLst/>
                </a:prstTxWarp>
              </a:bodyPr>
              <a:lstStyle/>
              <a:p>
                <a:pPr defTabSz="895698">
                  <a:defRPr/>
                </a:pPr>
                <a:endParaRPr lang="en-US" sz="1073" b="1" kern="0">
                  <a:solidFill>
                    <a:srgbClr val="FFFFFF"/>
                  </a:solidFill>
                  <a:latin typeface="Segoe UI Semilight"/>
                </a:endParaRPr>
              </a:p>
            </p:txBody>
          </p:sp>
          <p:sp>
            <p:nvSpPr>
              <p:cNvPr id="49" name="Freeform 113">
                <a:extLst>
                  <a:ext uri="{FF2B5EF4-FFF2-40B4-BE49-F238E27FC236}">
                    <a16:creationId xmlns:a16="http://schemas.microsoft.com/office/drawing/2014/main" id="{CDD06154-A586-4A47-BB2C-6E9EE36E8515}"/>
                  </a:ext>
                </a:extLst>
              </p:cNvPr>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80" tIns="44790" rIns="89580" bIns="44790" numCol="1" anchor="t" anchorCtr="0" compatLnSpc="1">
                <a:prstTxWarp prst="textNoShape">
                  <a:avLst/>
                </a:prstTxWarp>
              </a:bodyPr>
              <a:lstStyle/>
              <a:p>
                <a:pPr defTabSz="895698">
                  <a:defRPr/>
                </a:pPr>
                <a:endParaRPr lang="en-US" sz="1073" b="1" kern="0">
                  <a:solidFill>
                    <a:srgbClr val="FFFFFF"/>
                  </a:solidFill>
                  <a:latin typeface="Segoe UI Semilight"/>
                </a:endParaRPr>
              </a:p>
            </p:txBody>
          </p:sp>
        </p:grpSp>
      </p:grpSp>
      <p:pic>
        <p:nvPicPr>
          <p:cNvPr id="50" name="Graphic 4" descr="Shield">
            <a:extLst>
              <a:ext uri="{FF2B5EF4-FFF2-40B4-BE49-F238E27FC236}">
                <a16:creationId xmlns:a16="http://schemas.microsoft.com/office/drawing/2014/main" id="{04ABC60E-3BA4-4904-9B21-F71607127D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97573" y="3618858"/>
            <a:ext cx="654868" cy="654868"/>
          </a:xfrm>
          <a:prstGeom prst="rect">
            <a:avLst/>
          </a:prstGeom>
        </p:spPr>
      </p:pic>
      <p:pic>
        <p:nvPicPr>
          <p:cNvPr id="51" name="Graphic 12" descr="Internet">
            <a:extLst>
              <a:ext uri="{FF2B5EF4-FFF2-40B4-BE49-F238E27FC236}">
                <a16:creationId xmlns:a16="http://schemas.microsoft.com/office/drawing/2014/main" id="{0FF6D476-88D9-4E23-A568-BD93A86EC9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01227" y="3696110"/>
            <a:ext cx="447559" cy="447559"/>
          </a:xfrm>
          <a:prstGeom prst="rect">
            <a:avLst/>
          </a:prstGeom>
        </p:spPr>
      </p:pic>
      <p:sp>
        <p:nvSpPr>
          <p:cNvPr id="24" name="TextBox 23">
            <a:extLst>
              <a:ext uri="{FF2B5EF4-FFF2-40B4-BE49-F238E27FC236}">
                <a16:creationId xmlns:a16="http://schemas.microsoft.com/office/drawing/2014/main" id="{6CCAFC18-B15C-440D-99A5-C9F85513D6D1}"/>
              </a:ext>
            </a:extLst>
          </p:cNvPr>
          <p:cNvSpPr txBox="1"/>
          <p:nvPr/>
        </p:nvSpPr>
        <p:spPr>
          <a:xfrm>
            <a:off x="6333252" y="3211257"/>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Defender Credential Guard</a:t>
            </a:r>
          </a:p>
        </p:txBody>
      </p:sp>
      <p:sp>
        <p:nvSpPr>
          <p:cNvPr id="26" name="TextBox 25">
            <a:extLst>
              <a:ext uri="{FF2B5EF4-FFF2-40B4-BE49-F238E27FC236}">
                <a16:creationId xmlns:a16="http://schemas.microsoft.com/office/drawing/2014/main" id="{DB44FC31-9EEC-4F2C-9892-3CF3658BE221}"/>
              </a:ext>
            </a:extLst>
          </p:cNvPr>
          <p:cNvSpPr txBox="1"/>
          <p:nvPr/>
        </p:nvSpPr>
        <p:spPr>
          <a:xfrm>
            <a:off x="6333252" y="4287951"/>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Defender Application Guard</a:t>
            </a:r>
          </a:p>
        </p:txBody>
      </p:sp>
    </p:spTree>
    <p:extLst>
      <p:ext uri="{BB962C8B-B14F-4D97-AF65-F5344CB8AC3E}">
        <p14:creationId xmlns:p14="http://schemas.microsoft.com/office/powerpoint/2010/main" val="3537494692"/>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250694" y="151595"/>
            <a:ext cx="11480420" cy="369332"/>
          </a:xfrm>
        </p:spPr>
        <p:txBody>
          <a:bodyPr/>
          <a:lstStyle/>
          <a:p>
            <a:r>
              <a:rPr lang="en-US" sz="2400" dirty="0">
                <a:cs typeface="Segoe UI"/>
              </a:rPr>
              <a:t>Probing Questions  </a:t>
            </a:r>
            <a:endParaRPr lang="en-US" sz="2400"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254949" y="690025"/>
            <a:ext cx="500981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1800" b="0" i="0" u="none" strike="noStrike" kern="1200" cap="none" spc="0" normalizeH="0" baseline="0" noProof="0" dirty="0">
                <a:ln>
                  <a:noFill/>
                </a:ln>
                <a:solidFill>
                  <a:srgbClr val="0070C0"/>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308497" y="1120949"/>
            <a:ext cx="5630682" cy="288078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Security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uses artificial intelligence to identify and protect against emerging threats in real-time</a:t>
            </a:r>
            <a:endPar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Protect your business from phishing and Ransomware attempts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Secure log in to your company network (MFA) when employees work from home or travel </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rPr>
              <a:t>Classify and protect sensitive data like customer or employee information, confidential business data, social security numbers and credit card numbers and avoid accidental data leaks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rPr>
              <a:t>Ensure that only the right people have the right access to work data, whenever and wherever they need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254949" y="1050532"/>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250694" y="1125663"/>
            <a:ext cx="5651995" cy="24129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Security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your company views security and your current security solutions (ask follow up questions based on answer)</a:t>
            </a:r>
          </a:p>
          <a:p>
            <a:pPr marL="168275" indent="-168275" fontAlgn="base">
              <a:buClr>
                <a:srgbClr val="0078D4"/>
              </a:buClr>
              <a:buSzPct val="100000"/>
              <a:buFont typeface="Arial" panose="020B0604020202020204" pitchFamily="34" charset="0"/>
              <a:buChar char="•"/>
              <a:defRPr/>
            </a:pPr>
            <a:r>
              <a:rPr lang="en-GB" sz="1400" dirty="0">
                <a:latin typeface="Segoe UI"/>
              </a:rPr>
              <a:t>How do you secure safe log-in when employees are working remote?</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Do you use IT solutions from various vendors? For example, an antivirus?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What kind of data does your company handle?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prevent employees from accidentally sharing data with external people?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308497" y="690025"/>
            <a:ext cx="500981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1800" b="0" i="0" u="none" strike="noStrike" kern="1200" cap="none" spc="0" normalizeH="0" baseline="0" noProof="0" dirty="0">
                <a:ln>
                  <a:noFill/>
                </a:ln>
                <a:solidFill>
                  <a:srgbClr val="0070C0"/>
                </a:solidFill>
                <a:effectLst/>
                <a:uLnTx/>
                <a:uFillTx/>
                <a:latin typeface="Segoe UI Semibold"/>
                <a:ea typeface="+mn-ea"/>
                <a:cs typeface="Segoe UI"/>
              </a:rPr>
              <a:t>Microsoft 365 E3 Solutions</a:t>
            </a:r>
          </a:p>
        </p:txBody>
      </p:sp>
      <p:cxnSp>
        <p:nvCxnSpPr>
          <p:cNvPr id="17" name="Straight Connector 16">
            <a:extLst>
              <a:ext uri="{FF2B5EF4-FFF2-40B4-BE49-F238E27FC236}">
                <a16:creationId xmlns:a16="http://schemas.microsoft.com/office/drawing/2014/main" id="{EFEAA18E-88D3-4DE1-9815-AFF77021973D}"/>
              </a:ext>
              <a:ext uri="{C183D7F6-B498-43B3-948B-1728B52AA6E4}">
                <adec:decorative xmlns:adec="http://schemas.microsoft.com/office/drawing/2017/decorative" val="1"/>
              </a:ext>
            </a:extLst>
          </p:cNvPr>
          <p:cNvCxnSpPr>
            <a:cxnSpLocks/>
          </p:cNvCxnSpPr>
          <p:nvPr/>
        </p:nvCxnSpPr>
        <p:spPr>
          <a:xfrm>
            <a:off x="250694" y="3750505"/>
            <a:ext cx="1179588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964CE366-D520-4C00-B860-9E93782FA186}"/>
              </a:ext>
            </a:extLst>
          </p:cNvPr>
          <p:cNvSpPr txBox="1">
            <a:spLocks/>
          </p:cNvSpPr>
          <p:nvPr/>
        </p:nvSpPr>
        <p:spPr>
          <a:xfrm>
            <a:off x="252821" y="3833631"/>
            <a:ext cx="5738083" cy="124957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Device Management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How do you currently manage your employee’s devices?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Are you able to support Bring your own device scenarios?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delete company d</a:t>
            </a:r>
            <a:r>
              <a:rPr kumimoji="0" lang="en-GB" sz="1400" b="0" i="0" u="none" strike="noStrike" kern="1200" cap="none" spc="0" normalizeH="0" baseline="0" noProof="0" dirty="0" err="1">
                <a:ln>
                  <a:noFill/>
                </a:ln>
                <a:solidFill>
                  <a:srgbClr val="000000"/>
                </a:solidFill>
                <a:effectLst/>
                <a:uLnTx/>
                <a:uFillTx/>
                <a:latin typeface="Segoe UI"/>
                <a:ea typeface="+mn-ea"/>
                <a:cs typeface="Segoe UI Semilight" panose="020B0402040204020203" pitchFamily="34" charset="0"/>
              </a:rPr>
              <a:t>ata</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from an employee-owned device?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delete company data remotely if a device is lost or stolen?</a:t>
            </a:r>
          </a:p>
        </p:txBody>
      </p:sp>
      <p:cxnSp>
        <p:nvCxnSpPr>
          <p:cNvPr id="22" name="Straight Connector 21">
            <a:extLst>
              <a:ext uri="{FF2B5EF4-FFF2-40B4-BE49-F238E27FC236}">
                <a16:creationId xmlns:a16="http://schemas.microsoft.com/office/drawing/2014/main" id="{FF6FC553-35DB-4D0C-B99C-6C040F18296F}"/>
              </a:ext>
              <a:ext uri="{C183D7F6-B498-43B3-948B-1728B52AA6E4}">
                <adec:decorative xmlns:adec="http://schemas.microsoft.com/office/drawing/2017/decorative" val="1"/>
              </a:ext>
            </a:extLst>
          </p:cNvPr>
          <p:cNvCxnSpPr>
            <a:cxnSpLocks/>
          </p:cNvCxnSpPr>
          <p:nvPr/>
        </p:nvCxnSpPr>
        <p:spPr>
          <a:xfrm flipV="1">
            <a:off x="250694" y="5305216"/>
            <a:ext cx="11795885"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94C0CB58-30C5-4E90-8B12-B4E5D9CE2F58}"/>
              </a:ext>
            </a:extLst>
          </p:cNvPr>
          <p:cNvSpPr txBox="1">
            <a:spLocks/>
          </p:cNvSpPr>
          <p:nvPr/>
        </p:nvSpPr>
        <p:spPr>
          <a:xfrm>
            <a:off x="6308496" y="3788977"/>
            <a:ext cx="5738083" cy="120648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Device Management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Manage devices and apps fast and simply with Microsoft Intune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Delete company data from a lost or stolen device remotely in a few clicks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Set and adapt company IT policies to help protect your business</a:t>
            </a:r>
          </a:p>
        </p:txBody>
      </p:sp>
      <p:sp>
        <p:nvSpPr>
          <p:cNvPr id="6" name="Text Placeholder 1">
            <a:extLst>
              <a:ext uri="{FF2B5EF4-FFF2-40B4-BE49-F238E27FC236}">
                <a16:creationId xmlns:a16="http://schemas.microsoft.com/office/drawing/2014/main" id="{C227D9EC-39B3-4970-A5FE-F07FF5E9AB51}"/>
              </a:ext>
            </a:extLst>
          </p:cNvPr>
          <p:cNvSpPr txBox="1">
            <a:spLocks/>
          </p:cNvSpPr>
          <p:nvPr/>
        </p:nvSpPr>
        <p:spPr>
          <a:xfrm>
            <a:off x="250694" y="5366669"/>
            <a:ext cx="11795885" cy="7325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Cost</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365 is the best of breed and the best platform, and is the only vendor that is a leader across multiple key Gartner quadrants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Defender Antivirus consistently top rated, save time and money by removing 3</a:t>
            </a:r>
            <a:r>
              <a:rPr kumimoji="0" lang="en-GB" sz="1400" b="0" i="0" u="none" strike="noStrike" kern="1200" cap="none" spc="0" normalizeH="0" baseline="30000" noProof="0" dirty="0">
                <a:ln>
                  <a:noFill/>
                </a:ln>
                <a:solidFill>
                  <a:srgbClr val="000000"/>
                </a:solidFill>
                <a:effectLst/>
                <a:uLnTx/>
                <a:uFillTx/>
                <a:latin typeface="Segoe UI"/>
                <a:ea typeface="+mn-ea"/>
                <a:cs typeface="Segoe UI Semilight" panose="020B0402040204020203" pitchFamily="34" charset="0"/>
              </a:rPr>
              <a:t>rd</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party solutions</a:t>
            </a:r>
          </a:p>
        </p:txBody>
      </p:sp>
    </p:spTree>
    <p:extLst>
      <p:ext uri="{BB962C8B-B14F-4D97-AF65-F5344CB8AC3E}">
        <p14:creationId xmlns:p14="http://schemas.microsoft.com/office/powerpoint/2010/main" val="16545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Advanced Security </a:t>
            </a:r>
            <a:r>
              <a:rPr lang="en-US" sz="3200">
                <a:solidFill>
                  <a:schemeClr val="tx1"/>
                </a:solidFill>
              </a:rPr>
              <a:t>Capabilities</a:t>
            </a:r>
            <a:r>
              <a:rPr lang="en-US" sz="3200">
                <a:solidFill>
                  <a:schemeClr val="accent1"/>
                </a:solidFill>
              </a:rPr>
              <a:t> ​</a:t>
            </a:r>
            <a:endParaRPr lang="en-US" sz="3200"/>
          </a:p>
        </p:txBody>
      </p:sp>
      <p:pic>
        <p:nvPicPr>
          <p:cNvPr id="7" name="Picture 6">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2522" y="1397739"/>
            <a:ext cx="3362780" cy="1800776"/>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146193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Enhanced Antivirus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Enforce malware protection across Windows 10 devices with Windows Defender, now with management capabilities to give you visibility into active threats in your environment</a:t>
            </a: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 ​</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descr="A picture containing indoor, person, person, table&#10;&#10;Description automatically generated">
            <a:extLst>
              <a:ext uri="{FF2B5EF4-FFF2-40B4-BE49-F238E27FC236}">
                <a16:creationId xmlns:a16="http://schemas.microsoft.com/office/drawing/2014/main" id="{5145E2FD-93F9-4289-8142-288BFD024AA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959" y="1399626"/>
            <a:ext cx="3365730" cy="1800775"/>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21577" cy="278537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Secure Devices &amp; Apps</a:t>
            </a:r>
          </a:p>
          <a:p>
            <a:pPr marL="0" indent="0" defTabSz="932472" fontAlgn="base">
              <a:spcBef>
                <a:spcPct val="0"/>
              </a:spcBef>
              <a:spcAft>
                <a:spcPts val="1200"/>
              </a:spcAft>
              <a:buClr>
                <a:srgbClr val="0078D4"/>
              </a:buClr>
              <a:buSzTx/>
              <a:buNone/>
              <a:defRPr/>
            </a:pPr>
            <a:r>
              <a:rPr lang="en-US" sz="1400" kern="0">
                <a:solidFill>
                  <a:srgbClr val="FFFFFF"/>
                </a:solidFill>
              </a:rPr>
              <a:t>Manage and devices &amp; apps and control data access with Endpoint Manager</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Apply security policies to protect data on any devices. </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Remove business data from lost or stolen devices with Intune selective</a:t>
            </a:r>
          </a:p>
          <a:p>
            <a:pPr marL="0" indent="0" defTabSz="932472" fontAlgn="base">
              <a:spcBef>
                <a:spcPct val="0"/>
              </a:spcBef>
              <a:spcAft>
                <a:spcPts val="1200"/>
              </a:spcAft>
              <a:buClr>
                <a:srgbClr val="0078D4"/>
              </a:buClr>
              <a:buSzTx/>
              <a:buNone/>
              <a:defRPr/>
            </a:pPr>
            <a:r>
              <a:rPr lang="en-GB" sz="1400" kern="0">
                <a:solidFill>
                  <a:srgbClr val="FFFFFF"/>
                </a:solidFill>
              </a:rPr>
              <a:t>Simplify deployment with Windows Autopilot</a:t>
            </a: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11964" y="1397740"/>
            <a:ext cx="3365730" cy="1800775"/>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55454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Protect Business Data</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​Encrypt sensitive emails. </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Block sharing of sensitive information like credit card numbers with Azure Information Protection. </a:t>
            </a: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Restrict copying and saving of business information. Enable unlimited cloud archiving.​​</a:t>
            </a:r>
            <a:endParaRPr lang="en-US" sz="1400" kern="0">
              <a:solidFill>
                <a:srgbClr val="FFFFFF"/>
              </a:solidFill>
            </a:endParaRPr>
          </a:p>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Semilight"/>
            </a:endParaRPr>
          </a:p>
        </p:txBody>
      </p:sp>
    </p:spTree>
    <p:extLst>
      <p:ext uri="{BB962C8B-B14F-4D97-AF65-F5344CB8AC3E}">
        <p14:creationId xmlns:p14="http://schemas.microsoft.com/office/powerpoint/2010/main" val="12284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2.96296E-6 L 2.70833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3.7037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4.81481E-6 L -2.08333E-7 0.01898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Advanced Security </a:t>
            </a:r>
            <a:r>
              <a:rPr lang="en-US" sz="3200">
                <a:solidFill>
                  <a:schemeClr val="tx1"/>
                </a:solidFill>
              </a:rPr>
              <a:t>Capabilities</a:t>
            </a:r>
            <a:r>
              <a:rPr lang="en-US" sz="3200">
                <a:solidFill>
                  <a:schemeClr val="accent1"/>
                </a:solidFill>
              </a:rPr>
              <a:t> ​</a:t>
            </a:r>
            <a:endParaRPr lang="en-US" sz="3200"/>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Enhanced Antivirus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960" y="1399627"/>
            <a:ext cx="3365729" cy="1800774"/>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855042" y="3412309"/>
            <a:ext cx="2821577" cy="27238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Defense against cyber threats</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Enable multi-factor authentication,</a:t>
            </a:r>
            <a:r>
              <a:rPr kumimoji="0" lang="en-US" sz="1400" b="0" i="0" u="none" strike="noStrike" kern="0" cap="none" spc="0" normalizeH="0" noProof="0">
                <a:ln>
                  <a:noFill/>
                </a:ln>
                <a:solidFill>
                  <a:srgbClr val="FFFFFF"/>
                </a:solidFill>
                <a:effectLst/>
                <a:uLnTx/>
                <a:uFillTx/>
                <a:latin typeface="Segoe UI"/>
                <a:ea typeface="+mn-ea"/>
                <a:cs typeface="Segoe UI Semilight" panose="020B0402040204020203" pitchFamily="34" charset="0"/>
              </a:rPr>
              <a:t> conditional access and Windows Hello to control data access</a:t>
            </a:r>
            <a:r>
              <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rPr>
              <a:t>. ​</a:t>
            </a:r>
          </a:p>
          <a:p>
            <a:pPr marL="0" indent="0" defTabSz="932472" fontAlgn="base">
              <a:spcBef>
                <a:spcPct val="0"/>
              </a:spcBef>
              <a:spcAft>
                <a:spcPts val="1200"/>
              </a:spcAft>
              <a:buClr>
                <a:srgbClr val="0078D4"/>
              </a:buClr>
              <a:buSzTx/>
              <a:buNone/>
              <a:defRPr/>
            </a:pPr>
            <a:r>
              <a:rPr lang="en-GB" sz="1400" kern="0">
                <a:solidFill>
                  <a:srgbClr val="FFFFFF"/>
                </a:solidFill>
              </a:rPr>
              <a:t>Get visibility and manage risk of cloud apps being used across your organisation to prevent shadow IT</a:t>
            </a: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lang="en-US" sz="1400" kern="0">
                <a:solidFill>
                  <a:srgbClr val="FFFFFF"/>
                </a:solidFill>
                <a:latin typeface="Segoe UI"/>
              </a:rPr>
              <a:t>Simplify password reset with self-password reset</a:t>
            </a: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89" y="1399627"/>
            <a:ext cx="3365729" cy="1807862"/>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684083" y="3412309"/>
            <a:ext cx="2790605" cy="278537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Enable secure remote access</a:t>
            </a:r>
            <a:endParaRPr kumimoji="0" lang="en-US" sz="1400" b="0" i="0" u="none" strike="noStrike" kern="0" cap="none" spc="0" normalizeH="0" baseline="0" noProof="0">
              <a:ln>
                <a:noFill/>
              </a:ln>
              <a:solidFill>
                <a:srgbClr val="FFFFFF"/>
              </a:solidFill>
              <a:effectLst/>
              <a:uLnTx/>
              <a:uFillTx/>
              <a:latin typeface="Segoe UI Semibold"/>
              <a:ea typeface="+mn-ea"/>
              <a:cs typeface="Segoe UI Semilight"/>
            </a:endParaRPr>
          </a:p>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Enable employees to securely access business apps, wherever they work. </a:t>
            </a:r>
          </a:p>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Help protect against lost or stolen passwords with advanced multi-factor authentication. </a:t>
            </a:r>
          </a:p>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Provide the right access to the right people, while keeping hackers at bay.​</a:t>
            </a:r>
          </a:p>
        </p:txBody>
      </p:sp>
      <p:pic>
        <p:nvPicPr>
          <p:cNvPr id="12" name="Picture 11">
            <a:extLst>
              <a:ext uri="{FF2B5EF4-FFF2-40B4-BE49-F238E27FC236}">
                <a16:creationId xmlns:a16="http://schemas.microsoft.com/office/drawing/2014/main" id="{3CA6451E-0527-43A7-9034-45B4D12C110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236180" y="1397739"/>
            <a:ext cx="3362720" cy="1800775"/>
          </a:xfrm>
          <a:prstGeom prst="rect">
            <a:avLst/>
          </a:prstGeom>
        </p:spPr>
      </p:pic>
      <p:sp>
        <p:nvSpPr>
          <p:cNvPr id="13" name="Rectangle 12">
            <a:extLst>
              <a:ext uri="{FF2B5EF4-FFF2-40B4-BE49-F238E27FC236}">
                <a16:creationId xmlns:a16="http://schemas.microsoft.com/office/drawing/2014/main" id="{C65BC7ED-E81C-48FC-90A9-0366F5C7E964}"/>
              </a:ext>
              <a:ext uri="{C183D7F6-B498-43B3-948B-1728B52AA6E4}">
                <adec:decorative xmlns:adec="http://schemas.microsoft.com/office/drawing/2017/decorative" val="1"/>
              </a:ext>
            </a:extLst>
          </p:cNvPr>
          <p:cNvSpPr/>
          <p:nvPr/>
        </p:nvSpPr>
        <p:spPr bwMode="auto">
          <a:xfrm>
            <a:off x="8241042" y="3200401"/>
            <a:ext cx="3365741" cy="31600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ext Placeholder 1">
            <a:extLst>
              <a:ext uri="{FF2B5EF4-FFF2-40B4-BE49-F238E27FC236}">
                <a16:creationId xmlns:a16="http://schemas.microsoft.com/office/drawing/2014/main" id="{74C1BEE2-7902-43C9-ABEE-12CB5F87E362}"/>
              </a:ext>
            </a:extLst>
          </p:cNvPr>
          <p:cNvSpPr txBox="1">
            <a:spLocks/>
          </p:cNvSpPr>
          <p:nvPr/>
        </p:nvSpPr>
        <p:spPr>
          <a:xfrm>
            <a:off x="8513124" y="3412309"/>
            <a:ext cx="2942634" cy="426270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lang="en-US" kern="0">
                <a:solidFill>
                  <a:srgbClr val="FFFFFF"/>
                </a:solidFill>
                <a:latin typeface="Segoe UI Semibold"/>
              </a:rPr>
              <a:t>Remote desktop access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indent="0" defTabSz="932472" fontAlgn="base">
              <a:spcBef>
                <a:spcPct val="0"/>
              </a:spcBef>
              <a:spcAft>
                <a:spcPts val="1200"/>
              </a:spcAft>
              <a:buClr>
                <a:srgbClr val="0078D4"/>
              </a:buClr>
              <a:buSzTx/>
              <a:buNone/>
              <a:defRPr/>
            </a:pPr>
            <a:r>
              <a:rPr lang="en-US" sz="1400">
                <a:solidFill>
                  <a:schemeClr val="bg1"/>
                </a:solidFill>
              </a:rPr>
              <a:t>Access Windows 10 on any device, from anywhere. </a:t>
            </a:r>
          </a:p>
          <a:p>
            <a:pPr marL="0" indent="0" defTabSz="932472" fontAlgn="base">
              <a:spcBef>
                <a:spcPct val="0"/>
              </a:spcBef>
              <a:spcAft>
                <a:spcPts val="1200"/>
              </a:spcAft>
              <a:buClr>
                <a:srgbClr val="0078D4"/>
              </a:buClr>
              <a:buSzTx/>
              <a:buNone/>
              <a:defRPr/>
            </a:pPr>
            <a:r>
              <a:rPr lang="en-US" sz="1400">
                <a:solidFill>
                  <a:schemeClr val="bg1"/>
                </a:solidFill>
              </a:rPr>
              <a:t>Provide employees the best virtualized experience with the only solution fully optimized for Windows 10 and Office 365</a:t>
            </a:r>
          </a:p>
          <a:p>
            <a:pPr marL="0" indent="0" defTabSz="932472" fontAlgn="base">
              <a:spcBef>
                <a:spcPct val="0"/>
              </a:spcBef>
              <a:spcAft>
                <a:spcPts val="1200"/>
              </a:spcAft>
              <a:buClr>
                <a:srgbClr val="0078D4"/>
              </a:buClr>
              <a:buSzTx/>
              <a:buNone/>
              <a:defRPr/>
            </a:pPr>
            <a:r>
              <a:rPr lang="en-US" sz="1400">
                <a:solidFill>
                  <a:schemeClr val="bg1"/>
                </a:solidFill>
              </a:rPr>
              <a:t>Make apps available to end users without installing on the devices</a:t>
            </a:r>
            <a:endParaRPr lang="en-GB" sz="1400">
              <a:solidFill>
                <a:schemeClr val="bg1"/>
              </a:solidFill>
            </a:endParaRPr>
          </a:p>
          <a:p>
            <a:pPr marL="0" indent="0" defTabSz="932472" fontAlgn="base">
              <a:spcBef>
                <a:spcPct val="0"/>
              </a:spcBef>
              <a:spcAft>
                <a:spcPts val="1200"/>
              </a:spcAft>
              <a:buClr>
                <a:srgbClr val="0078D4"/>
              </a:buClr>
              <a:buSzTx/>
              <a:buNone/>
              <a:defRPr/>
            </a:pPr>
            <a:endParaRPr kumimoji="0" lang="en-US" sz="1400" b="0" i="0" u="none" strike="noStrike" kern="0" cap="none" spc="0" normalizeH="0" baseline="0" noProof="0">
              <a:ln>
                <a:noFill/>
              </a:ln>
              <a:solidFill>
                <a:srgbClr val="FFFFFF"/>
              </a:solidFill>
              <a:effectLst/>
              <a:uLnTx/>
              <a:uFillTx/>
            </a:endParaRPr>
          </a:p>
          <a:p>
            <a:pPr marL="0" indent="0" defTabSz="932472" fontAlgn="base">
              <a:spcBef>
                <a:spcPct val="0"/>
              </a:spcBef>
              <a:spcAft>
                <a:spcPts val="1200"/>
              </a:spcAft>
              <a:buClr>
                <a:srgbClr val="0078D4"/>
              </a:buClr>
              <a:buSzTx/>
              <a:buNone/>
              <a:defRPr/>
            </a:pPr>
            <a:endParaRPr lang="en-GB" sz="1400">
              <a:solidFill>
                <a:schemeClr val="tx1"/>
              </a:solidFill>
            </a:endParaRPr>
          </a:p>
          <a:p>
            <a:pPr marL="0" marR="0" lvl="0" indent="0"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lang="en-US" sz="1400" kern="0">
              <a:solidFill>
                <a:srgbClr val="FFFFFF"/>
              </a:solidFill>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spTree>
    <p:extLst>
      <p:ext uri="{BB962C8B-B14F-4D97-AF65-F5344CB8AC3E}">
        <p14:creationId xmlns:p14="http://schemas.microsoft.com/office/powerpoint/2010/main" val="2204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4.81481E-6 L 2.70833E-6 0.01899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2.96296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3.7037E-6 L -2.08333E-7 0.01899 " pathEditMode="relative" rAng="0" ptsTypes="AA">
                                      <p:cBhvr>
                                        <p:cTn id="19" dur="700" spd="-100000" fill="hold"/>
                                        <p:tgtEl>
                                          <p:spTgt spid="25"/>
                                        </p:tgtEl>
                                        <p:attrNameLst>
                                          <p:attrName>ppt_x</p:attrName>
                                          <p:attrName>ppt_y</p:attrName>
                                        </p:attrNameLst>
                                      </p:cBhvr>
                                      <p:rCtr x="0" y="949"/>
                                    </p:animMotion>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500"/>
                                  </p:stCondLst>
                                  <p:childTnLst>
                                    <p:animMotion origin="layout" path="M -2.08333E-7 -3.33333E-6 L -2.08333E-7 0.01898 " pathEditMode="relative" rAng="0" ptsTypes="AA">
                                      <p:cBhvr>
                                        <p:cTn id="24" dur="700" spd="-100000" fill="hold"/>
                                        <p:tgtEl>
                                          <p:spTgt spid="14"/>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P spid="14" grpId="0"/>
      <p:bldP spid="14" grpId="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7940AF8-147C-4BE0-98E3-50E9627D5C53}"/>
              </a:ext>
            </a:extLst>
          </p:cNvPr>
          <p:cNvSpPr/>
          <p:nvPr/>
        </p:nvSpPr>
        <p:spPr bwMode="auto">
          <a:xfrm>
            <a:off x="5728563" y="2380017"/>
            <a:ext cx="896815" cy="1976805"/>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7AC2DE54-E228-4818-89F7-2ED1293660B1}"/>
              </a:ext>
            </a:extLst>
          </p:cNvPr>
          <p:cNvSpPr/>
          <p:nvPr/>
        </p:nvSpPr>
        <p:spPr bwMode="auto">
          <a:xfrm>
            <a:off x="5728565" y="4839271"/>
            <a:ext cx="896815" cy="7914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4" name="Rectangle 3">
            <a:extLst>
              <a:ext uri="{FF2B5EF4-FFF2-40B4-BE49-F238E27FC236}">
                <a16:creationId xmlns:a16="http://schemas.microsoft.com/office/drawing/2014/main" id="{6AFF57A1-EE75-4CCB-A4B3-4392F85E2C23}"/>
              </a:ext>
            </a:extLst>
          </p:cNvPr>
          <p:cNvSpPr/>
          <p:nvPr/>
        </p:nvSpPr>
        <p:spPr bwMode="auto">
          <a:xfrm>
            <a:off x="927308" y="4032739"/>
            <a:ext cx="896815" cy="15827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E643457-0A30-4285-874F-C1C6B69113D2}"/>
              </a:ext>
            </a:extLst>
          </p:cNvPr>
          <p:cNvSpPr txBox="1"/>
          <p:nvPr/>
        </p:nvSpPr>
        <p:spPr>
          <a:xfrm>
            <a:off x="902038" y="5809003"/>
            <a:ext cx="947375"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Office 365 E3</a:t>
            </a:r>
          </a:p>
        </p:txBody>
      </p:sp>
      <p:sp>
        <p:nvSpPr>
          <p:cNvPr id="8" name="TextBox 7">
            <a:extLst>
              <a:ext uri="{FF2B5EF4-FFF2-40B4-BE49-F238E27FC236}">
                <a16:creationId xmlns:a16="http://schemas.microsoft.com/office/drawing/2014/main" id="{58FA7C4A-C2AE-4758-9448-71638E6C533B}"/>
              </a:ext>
            </a:extLst>
          </p:cNvPr>
          <p:cNvSpPr txBox="1"/>
          <p:nvPr/>
        </p:nvSpPr>
        <p:spPr>
          <a:xfrm>
            <a:off x="3508983" y="5809003"/>
            <a:ext cx="1142172"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E3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3032370"/>
            <a:ext cx="896815" cy="25831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TextBox 53">
            <a:extLst>
              <a:ext uri="{FF2B5EF4-FFF2-40B4-BE49-F238E27FC236}">
                <a16:creationId xmlns:a16="http://schemas.microsoft.com/office/drawing/2014/main" id="{709B1041-3037-4433-8193-00E261E00575}"/>
              </a:ext>
            </a:extLst>
          </p:cNvPr>
          <p:cNvSpPr txBox="1"/>
          <p:nvPr/>
        </p:nvSpPr>
        <p:spPr>
          <a:xfrm>
            <a:off x="983616" y="3639596"/>
            <a:ext cx="78419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$20.00</a:t>
            </a:r>
          </a:p>
        </p:txBody>
      </p:sp>
      <p:sp>
        <p:nvSpPr>
          <p:cNvPr id="56" name="TextBox 55">
            <a:extLst>
              <a:ext uri="{FF2B5EF4-FFF2-40B4-BE49-F238E27FC236}">
                <a16:creationId xmlns:a16="http://schemas.microsoft.com/office/drawing/2014/main" id="{9E3EB784-0396-4B90-9E7A-7486D097CF88}"/>
              </a:ext>
            </a:extLst>
          </p:cNvPr>
          <p:cNvSpPr txBox="1"/>
          <p:nvPr/>
        </p:nvSpPr>
        <p:spPr>
          <a:xfrm>
            <a:off x="3687911" y="2640952"/>
            <a:ext cx="78419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$32.00</a:t>
            </a:r>
          </a:p>
        </p:txBody>
      </p:sp>
      <p:sp>
        <p:nvSpPr>
          <p:cNvPr id="19" name="TextBox 18">
            <a:extLst>
              <a:ext uri="{FF2B5EF4-FFF2-40B4-BE49-F238E27FC236}">
                <a16:creationId xmlns:a16="http://schemas.microsoft.com/office/drawing/2014/main" id="{60B9E4E6-836A-4143-9052-DD8E5FAE79C0}"/>
              </a:ext>
            </a:extLst>
          </p:cNvPr>
          <p:cNvSpPr txBox="1"/>
          <p:nvPr/>
        </p:nvSpPr>
        <p:spPr>
          <a:xfrm>
            <a:off x="5702227" y="1981328"/>
            <a:ext cx="97675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&gt;$40.00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466840" y="5809003"/>
            <a:ext cx="1431097"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a:t>
            </a:r>
            <a:r>
              <a:rPr kumimoji="0" lang="en-GB" sz="1400" b="0" i="0"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mn-cs"/>
              </a:rPr>
              <a:t>rd</a:t>
            </a: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party solutions</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1374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780401" y="1371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423557" y="1371987"/>
            <a:ext cx="1506823"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Competition</a:t>
            </a:r>
          </a:p>
        </p:txBody>
      </p:sp>
      <p:cxnSp>
        <p:nvCxnSpPr>
          <p:cNvPr id="50" name="Straight Connector 49">
            <a:extLst>
              <a:ext uri="{FF2B5EF4-FFF2-40B4-BE49-F238E27FC236}">
                <a16:creationId xmlns:a16="http://schemas.microsoft.com/office/drawing/2014/main" id="{DDDCA1C6-42ED-4B3A-AF8F-2218592BB5F3}"/>
              </a:ext>
            </a:extLst>
          </p:cNvPr>
          <p:cNvCxnSpPr>
            <a:cxnSpLocks/>
          </p:cNvCxnSpPr>
          <p:nvPr/>
        </p:nvCxnSpPr>
        <p:spPr>
          <a:xfrm>
            <a:off x="5735762" y="3060728"/>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281DAB-1361-4F7B-B21C-838F40E3CFCD}"/>
              </a:ext>
            </a:extLst>
          </p:cNvPr>
          <p:cNvSpPr/>
          <p:nvPr/>
        </p:nvSpPr>
        <p:spPr bwMode="auto">
          <a:xfrm>
            <a:off x="5728562" y="4366358"/>
            <a:ext cx="896815" cy="46338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Right Brace 48">
            <a:extLst>
              <a:ext uri="{FF2B5EF4-FFF2-40B4-BE49-F238E27FC236}">
                <a16:creationId xmlns:a16="http://schemas.microsoft.com/office/drawing/2014/main" id="{7402C16B-CDA5-41D9-AD19-2F275A6C457B}"/>
              </a:ext>
            </a:extLst>
          </p:cNvPr>
          <p:cNvSpPr/>
          <p:nvPr/>
        </p:nvSpPr>
        <p:spPr>
          <a:xfrm>
            <a:off x="6762123" y="2399068"/>
            <a:ext cx="135813" cy="661660"/>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D22CBECF-647D-4E5B-8FA7-8BD72BCA00A6}"/>
              </a:ext>
            </a:extLst>
          </p:cNvPr>
          <p:cNvSpPr txBox="1"/>
          <p:nvPr/>
        </p:nvSpPr>
        <p:spPr>
          <a:xfrm>
            <a:off x="6909727" y="2557636"/>
            <a:ext cx="9893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 </a:t>
            </a:r>
            <a:r>
              <a:rPr lang="en-GB" sz="1400" dirty="0">
                <a:gradFill>
                  <a:gsLst>
                    <a:gs pos="2917">
                      <a:srgbClr val="1A1A1A"/>
                    </a:gs>
                    <a:gs pos="30000">
                      <a:srgbClr val="1A1A1A"/>
                    </a:gs>
                  </a:gsLst>
                  <a:lin ang="5400000" scaled="0"/>
                </a:gradFill>
                <a:latin typeface="Segoe UI"/>
              </a:rPr>
              <a:t>25</a:t>
            </a:r>
            <a:r>
              <a:rPr kumimoji="0" lang="en-GB"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a:t>
            </a:r>
            <a:endParaRPr kumimoji="0" lang="en-GB" sz="14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6" name="TextBox 52">
            <a:extLst>
              <a:ext uri="{FF2B5EF4-FFF2-40B4-BE49-F238E27FC236}">
                <a16:creationId xmlns:a16="http://schemas.microsoft.com/office/drawing/2014/main" id="{556D93A3-9480-4999-ADF2-8A17376D0C7A}"/>
              </a:ext>
            </a:extLst>
          </p:cNvPr>
          <p:cNvSpPr txBox="1"/>
          <p:nvPr/>
        </p:nvSpPr>
        <p:spPr>
          <a:xfrm>
            <a:off x="8153040" y="1840845"/>
            <a:ext cx="309491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Productivity Suites (without desktop apps)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Chat-based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endParaRPr kumimoji="0" lang="en-GB" sz="1600" b="0" i="0" u="none" strike="noStrike" kern="1200" cap="none" spc="0" normalizeH="0" baseline="0" noProof="0">
              <a:ln>
                <a:noFill/>
              </a:ln>
              <a:solidFill>
                <a:srgbClr val="1A1A1A"/>
              </a:solidFill>
              <a:effectLst/>
              <a:uLnTx/>
              <a:uFillTx/>
              <a:latin typeface="Segoe UI"/>
              <a:ea typeface="+mn-ea"/>
              <a:cs typeface="+mn-cs"/>
            </a:endParaRPr>
          </a:p>
        </p:txBody>
      </p:sp>
      <p:sp>
        <p:nvSpPr>
          <p:cNvPr id="10" name="TextBox 13">
            <a:extLst>
              <a:ext uri="{FF2B5EF4-FFF2-40B4-BE49-F238E27FC236}">
                <a16:creationId xmlns:a16="http://schemas.microsoft.com/office/drawing/2014/main" id="{86C02305-F591-4EB4-999F-F6D9F99DF32A}"/>
              </a:ext>
            </a:extLst>
          </p:cNvPr>
          <p:cNvSpPr txBox="1"/>
          <p:nvPr/>
        </p:nvSpPr>
        <p:spPr>
          <a:xfrm>
            <a:off x="8153040" y="1345952"/>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pic>
        <p:nvPicPr>
          <p:cNvPr id="12" name="Picture 20">
            <a:extLst>
              <a:ext uri="{FF2B5EF4-FFF2-40B4-BE49-F238E27FC236}">
                <a16:creationId xmlns:a16="http://schemas.microsoft.com/office/drawing/2014/main" id="{21EFB9B4-E76D-4396-A831-7AEE6C9AAA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30463" y="2743212"/>
            <a:ext cx="791242" cy="411035"/>
          </a:xfrm>
          <a:prstGeom prst="rect">
            <a:avLst/>
          </a:prstGeom>
        </p:spPr>
      </p:pic>
      <p:sp>
        <p:nvSpPr>
          <p:cNvPr id="18" name="TextBox 31">
            <a:extLst>
              <a:ext uri="{FF2B5EF4-FFF2-40B4-BE49-F238E27FC236}">
                <a16:creationId xmlns:a16="http://schemas.microsoft.com/office/drawing/2014/main" id="{F0E8561C-ACA5-422B-8FB5-13733CB0870D}"/>
              </a:ext>
            </a:extLst>
          </p:cNvPr>
          <p:cNvSpPr txBox="1"/>
          <p:nvPr/>
        </p:nvSpPr>
        <p:spPr>
          <a:xfrm>
            <a:off x="9448701" y="2111361"/>
            <a:ext cx="2628319"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Standard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endPar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endPar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endPar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$6.67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pic>
        <p:nvPicPr>
          <p:cNvPr id="21" name="Picture 9">
            <a:extLst>
              <a:ext uri="{FF2B5EF4-FFF2-40B4-BE49-F238E27FC236}">
                <a16:creationId xmlns:a16="http://schemas.microsoft.com/office/drawing/2014/main" id="{4AAE9CF3-F853-4961-BCFA-151D3898EE13}"/>
              </a:ext>
            </a:extLst>
          </p:cNvPr>
          <p:cNvPicPr>
            <a:picLocks noChangeAspect="1"/>
          </p:cNvPicPr>
          <p:nvPr/>
        </p:nvPicPr>
        <p:blipFill>
          <a:blip r:embed="rId4"/>
          <a:stretch>
            <a:fillRect/>
          </a:stretch>
        </p:blipFill>
        <p:spPr>
          <a:xfrm>
            <a:off x="8230462" y="2111361"/>
            <a:ext cx="1282766" cy="254013"/>
          </a:xfrm>
          <a:prstGeom prst="rect">
            <a:avLst/>
          </a:prstGeom>
        </p:spPr>
      </p:pic>
      <p:sp>
        <p:nvSpPr>
          <p:cNvPr id="30" name="Textfeld 29">
            <a:extLst>
              <a:ext uri="{FF2B5EF4-FFF2-40B4-BE49-F238E27FC236}">
                <a16:creationId xmlns:a16="http://schemas.microsoft.com/office/drawing/2014/main" id="{08DD6AEE-0879-4F55-B2A4-176212870FC1}"/>
              </a:ext>
            </a:extLst>
          </p:cNvPr>
          <p:cNvSpPr txBox="1"/>
          <p:nvPr/>
        </p:nvSpPr>
        <p:spPr>
          <a:xfrm>
            <a:off x="8153040" y="3186155"/>
            <a:ext cx="3391260" cy="1718419"/>
          </a:xfrm>
          <a:prstGeom prst="rect">
            <a:avLst/>
          </a:prstGeom>
          <a:noFill/>
        </p:spPr>
        <p:txBody>
          <a:bodyPr wrap="square">
            <a:spAutoFit/>
          </a:bodyPr>
          <a:lstStyle/>
          <a:p>
            <a:pPr marL="0" marR="0" lvl="0" indent="0" algn="l" defTabSz="895871" rtl="0" eaLnBrk="1" fontAlgn="auto" latinLnBrk="0" hangingPunct="1">
              <a:lnSpc>
                <a:spcPct val="100000"/>
              </a:lnSpc>
              <a:spcBef>
                <a:spcPts val="0"/>
              </a:spcBef>
              <a:spcAft>
                <a:spcPts val="200"/>
              </a:spcAft>
              <a:buClrTx/>
              <a:buSzTx/>
              <a:buFontTx/>
              <a:buNone/>
              <a:tabLst>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Security, Identity and Device Management</a:t>
            </a:r>
            <a:r>
              <a:rPr kumimoji="0" lang="en-US" sz="1100" b="0" i="0"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mn-cs"/>
              </a:rPr>
              <a:t>1</a:t>
            </a:r>
          </a:p>
          <a:p>
            <a:pPr marL="0" marR="0" lvl="0" indent="0" algn="l" defTabSz="895871" rtl="0" eaLnBrk="1" fontAlgn="auto" latinLnBrk="0" hangingPunct="1">
              <a:lnSpc>
                <a:spcPct val="100000"/>
              </a:lnSpc>
              <a:spcBef>
                <a:spcPts val="0"/>
              </a:spcBef>
              <a:spcAft>
                <a:spcPts val="200"/>
              </a:spcAft>
              <a:buClrTx/>
              <a:buSzTx/>
              <a:buFontTx/>
              <a:buNone/>
              <a:tabLst>
                <a:tab pos="3605213" algn="r"/>
              </a:tabLst>
              <a:defRPr/>
            </a:pPr>
            <a:endPar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Remote access solutions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$5.00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Advanced Email protection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$5</a:t>
            </a:r>
            <a:r>
              <a:rPr kumimoji="0" lang="en-US" sz="11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Single Sign-On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$2.00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Conditional Access+ MFA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$6.00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Endpoint anti-virus protection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$3</a:t>
            </a:r>
            <a:r>
              <a:rPr kumimoji="0" lang="en-US" sz="11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Device management  </a:t>
            </a: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$4</a:t>
            </a:r>
            <a:r>
              <a:rPr kumimoji="0" lang="en-US" sz="11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.00</a:t>
            </a:r>
          </a:p>
        </p:txBody>
      </p:sp>
      <p:sp>
        <p:nvSpPr>
          <p:cNvPr id="32" name="Textfeld 31">
            <a:extLst>
              <a:ext uri="{FF2B5EF4-FFF2-40B4-BE49-F238E27FC236}">
                <a16:creationId xmlns:a16="http://schemas.microsoft.com/office/drawing/2014/main" id="{DB606E9A-4774-4319-8427-41412C8529FF}"/>
              </a:ext>
            </a:extLst>
          </p:cNvPr>
          <p:cNvSpPr txBox="1"/>
          <p:nvPr/>
        </p:nvSpPr>
        <p:spPr>
          <a:xfrm>
            <a:off x="8185144" y="4949446"/>
            <a:ext cx="3359156" cy="1077218"/>
          </a:xfrm>
          <a:prstGeom prst="rect">
            <a:avLst/>
          </a:prstGeom>
          <a:noFill/>
        </p:spPr>
        <p:txBody>
          <a:bodyPr wrap="squar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UI" panose="020B0502040204020203" pitchFamily="34" charset="0"/>
                <a:ea typeface="+mn-ea"/>
                <a:cs typeface="Segoe UI" panose="020B0502040204020203" pitchFamily="34" charset="0"/>
              </a:rPr>
              <a:t>1 </a:t>
            </a: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Estimates based on published prices </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Single Sign On– Okta $2; Adaptive MFA (Conditional Access+ MFA) – Okta $6 </a:t>
            </a:r>
            <a:endPar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Device Management - IBM </a:t>
            </a:r>
            <a:r>
              <a:rPr kumimoji="0" lang="en-AU" sz="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MaaS</a:t>
            </a:r>
            <a:r>
              <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360- $4.00, Endpoint Protection – Kaspersky - $3.38, Proofpoint email protection - $5</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Remote Access: Windows Terminal server CAL ($199 perpetual per user; over 3 years – per month would be around $5); TeamViewer - $49 per user per month</a:t>
            </a:r>
            <a:endParaRPr kumimoji="0" lang="de-DE" sz="800" b="0" i="0" u="none" strike="noStrike" kern="1200" cap="none" spc="0" normalizeH="0" baseline="0" noProof="0">
              <a:ln>
                <a:noFill/>
              </a:ln>
              <a:solidFill>
                <a:srgbClr val="1A1A1A"/>
              </a:solidFill>
              <a:effectLst/>
              <a:uLnTx/>
              <a:uFillTx/>
              <a:latin typeface="Segoe UI"/>
              <a:ea typeface="+mn-ea"/>
              <a:cs typeface="+mn-cs"/>
            </a:endParaRPr>
          </a:p>
        </p:txBody>
      </p:sp>
      <p:sp>
        <p:nvSpPr>
          <p:cNvPr id="11" name="Rechteck 10">
            <a:extLst>
              <a:ext uri="{FF2B5EF4-FFF2-40B4-BE49-F238E27FC236}">
                <a16:creationId xmlns:a16="http://schemas.microsoft.com/office/drawing/2014/main" id="{72A5B811-B345-4470-B15D-59EF0225A535}"/>
              </a:ext>
            </a:extLst>
          </p:cNvPr>
          <p:cNvSpPr/>
          <p:nvPr/>
        </p:nvSpPr>
        <p:spPr bwMode="auto">
          <a:xfrm>
            <a:off x="8185145" y="1863165"/>
            <a:ext cx="3346081" cy="612473"/>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hteck 13">
            <a:extLst>
              <a:ext uri="{FF2B5EF4-FFF2-40B4-BE49-F238E27FC236}">
                <a16:creationId xmlns:a16="http://schemas.microsoft.com/office/drawing/2014/main" id="{462EF3C2-5055-4899-A4F8-32B3A6C19C4E}"/>
              </a:ext>
            </a:extLst>
          </p:cNvPr>
          <p:cNvSpPr/>
          <p:nvPr/>
        </p:nvSpPr>
        <p:spPr bwMode="auto">
          <a:xfrm>
            <a:off x="8185144" y="2529582"/>
            <a:ext cx="3346081" cy="557757"/>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5">
            <a:extLst>
              <a:ext uri="{FF2B5EF4-FFF2-40B4-BE49-F238E27FC236}">
                <a16:creationId xmlns:a16="http://schemas.microsoft.com/office/drawing/2014/main" id="{27286B3B-FA86-49D9-8022-2B67113DF88E}"/>
              </a:ext>
            </a:extLst>
          </p:cNvPr>
          <p:cNvSpPr/>
          <p:nvPr/>
        </p:nvSpPr>
        <p:spPr bwMode="auto">
          <a:xfrm>
            <a:off x="8185144" y="3141283"/>
            <a:ext cx="3346081" cy="1763291"/>
          </a:xfrm>
          <a:prstGeom prst="rect">
            <a:avLst/>
          </a:prstGeom>
          <a:no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3988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3333413"/>
            <a:chOff x="585216" y="1649945"/>
            <a:chExt cx="7096841" cy="3333413"/>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Questions?</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28438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rPr>
                <a:t>Q: “I’m not sure that the costs of a security breach warrant the expense of new software.”</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 Research shows that the average cost of a security attack for small businesses is around $149,000.</a:t>
              </a:r>
              <a:r>
                <a:rPr kumimoji="0" lang="en-US" sz="1400" b="0" i="0" u="none" strike="noStrike" kern="1200" cap="none" spc="0" normalizeH="0" baseline="30000" noProof="0">
                  <a:ln>
                    <a:noFill/>
                  </a:ln>
                  <a:solidFill>
                    <a:srgbClr val="000000"/>
                  </a:solidFill>
                  <a:effectLst/>
                  <a:uLnTx/>
                  <a:uFillTx/>
                  <a:latin typeface="Segoe UI"/>
                  <a:ea typeface="+mn-ea"/>
                  <a:cs typeface="Segoe UI Semilight" panose="020B0402040204020203" pitchFamily="34" charset="0"/>
                </a:rPr>
                <a:t>1</a:t>
              </a: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That is a significant financial impact. Another concern is that 50% of small businesses have experienced an attack in the last year.</a:t>
              </a:r>
              <a:r>
                <a:rPr kumimoji="0" lang="en-US" sz="1400" b="0" i="0" u="none" strike="noStrike" kern="1200" cap="none" spc="0" normalizeH="0" baseline="30000" noProof="0">
                  <a:ln>
                    <a:noFill/>
                  </a:ln>
                  <a:solidFill>
                    <a:srgbClr val="000000"/>
                  </a:solidFill>
                  <a:effectLst/>
                  <a:uLnTx/>
                  <a:uFillTx/>
                  <a:latin typeface="Segoe UI"/>
                  <a:ea typeface="+mn-ea"/>
                  <a:cs typeface="Segoe UI Semilight" panose="020B0402040204020203" pitchFamily="34" charset="0"/>
                </a:rPr>
                <a:t>2</a:t>
              </a: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It’s certainly understandable to be wary of new expenses, especially now, but the cost of a cyberattack or data breach can far outweigh the additional expense of the robust security features included in Microsoft 365 E3.</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rPr>
                <a:t>Q: “I’m concerned about training and implementation costs.”</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 Office integration enables your workers to use the Office apps that are deeply familiar to many—like Word, Excel, PowerPoint, Outlook, etc. New software makes remote work more available to employees, which is critical for maintaining productivity in the current economic landscape.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365 brings together videoconferencing, chat, file storage, and document editing all in one place with Microsoft Teams – which makes training easier when compared to using separate applications from different vendors. </a:t>
              </a: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 name="Textfeld 7">
            <a:extLst>
              <a:ext uri="{FF2B5EF4-FFF2-40B4-BE49-F238E27FC236}">
                <a16:creationId xmlns:a16="http://schemas.microsoft.com/office/drawing/2014/main" id="{395537ED-2B35-4FA6-AC71-C61E213860A3}"/>
              </a:ext>
            </a:extLst>
          </p:cNvPr>
          <p:cNvSpPr txBox="1"/>
          <p:nvPr/>
        </p:nvSpPr>
        <p:spPr>
          <a:xfrm>
            <a:off x="588261" y="6250963"/>
            <a:ext cx="40052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1A1A1A"/>
                </a:solidFill>
                <a:effectLst/>
                <a:uLnTx/>
                <a:uFillTx/>
                <a:latin typeface="Segoe UI"/>
                <a:ea typeface="+mn-ea"/>
                <a:cs typeface="+mn-cs"/>
              </a:rPr>
              <a:t>1</a:t>
            </a:r>
            <a:r>
              <a:rPr kumimoji="0" lang="en-US" sz="900" b="0" i="0" u="none" strike="noStrike" kern="1200" cap="none" spc="0" normalizeH="0" baseline="0" noProof="0">
                <a:ln>
                  <a:noFill/>
                </a:ln>
                <a:solidFill>
                  <a:srgbClr val="1A1A1A"/>
                </a:solidFill>
                <a:effectLst/>
                <a:uLnTx/>
                <a:uFillTx/>
                <a:latin typeface="Segoe UI"/>
                <a:ea typeface="+mn-ea"/>
                <a:cs typeface="+mn-cs"/>
              </a:rPr>
              <a:t> </a:t>
            </a:r>
            <a:r>
              <a:rPr kumimoji="0" lang="en-US" sz="900" b="0" i="0" u="none" strike="noStrike" kern="1200" cap="none" spc="0" normalizeH="0" baseline="0" noProof="0">
                <a:ln>
                  <a:noFill/>
                </a:ln>
                <a:solidFill>
                  <a:srgbClr val="1A1A1A"/>
                </a:solidFill>
                <a:effectLst/>
                <a:uLnTx/>
                <a:uFillTx/>
                <a:latin typeface="Segoe UI"/>
                <a:ea typeface="+mn-ea"/>
                <a:cs typeface="+mn-cs"/>
                <a:hlinkClick r:id="rId3"/>
              </a:rPr>
              <a:t>US and Canada avg recovery costs, Kaspersky Lab Report </a:t>
            </a:r>
            <a:endParaRPr kumimoji="0" lang="en-US" sz="900" b="0" i="0" u="none" strike="noStrike" kern="1200" cap="none" spc="0" normalizeH="0" baseline="0" noProof="0">
              <a:ln>
                <a:noFill/>
              </a:ln>
              <a:solidFill>
                <a:srgbClr val="1A1A1A"/>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1A1A1A"/>
                </a:solidFill>
                <a:effectLst/>
                <a:uLnTx/>
                <a:uFillTx/>
                <a:latin typeface="Segoe UI"/>
                <a:ea typeface="+mn-ea"/>
                <a:cs typeface="+mn-cs"/>
              </a:rPr>
              <a:t>2</a:t>
            </a:r>
            <a:r>
              <a:rPr kumimoji="0" lang="en-US" sz="900" b="0" i="0" u="none" strike="noStrike" kern="1200" cap="none" spc="0" normalizeH="0" baseline="0" noProof="0">
                <a:ln>
                  <a:noFill/>
                </a:ln>
                <a:solidFill>
                  <a:srgbClr val="1A1A1A"/>
                </a:solidFill>
                <a:effectLst/>
                <a:uLnTx/>
                <a:uFillTx/>
                <a:latin typeface="Segoe UI"/>
                <a:ea typeface="+mn-ea"/>
                <a:cs typeface="+mn-cs"/>
              </a:rPr>
              <a:t> 2018 7 Microsoft commissioned Forrester Research, 2020</a:t>
            </a:r>
            <a:endParaRPr kumimoji="0" lang="de-DE" sz="9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25761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3.7037E-7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389361" y="1188550"/>
            <a:ext cx="9408303" cy="903132"/>
          </a:xfrm>
        </p:spPr>
        <p:txBody>
          <a:bodyPr/>
          <a:lstStyle/>
          <a:p>
            <a:pPr>
              <a:spcAft>
                <a:spcPts val="3600"/>
              </a:spcAft>
            </a:pPr>
            <a:r>
              <a:rPr lang="en-GB" sz="4000">
                <a:latin typeface="+mn-lt"/>
                <a:cs typeface="Segoe UI"/>
              </a:rPr>
              <a:t>From </a:t>
            </a:r>
            <a:r>
              <a:rPr lang="en-GB" sz="4000">
                <a:solidFill>
                  <a:schemeClr val="accent1"/>
                </a:solidFill>
                <a:cs typeface="Segoe UI"/>
              </a:rPr>
              <a:t>Microsoft 365 E3</a:t>
            </a:r>
          </a:p>
        </p:txBody>
      </p:sp>
      <p:sp>
        <p:nvSpPr>
          <p:cNvPr id="4" name="Text Placeholder 3">
            <a:extLst>
              <a:ext uri="{FF2B5EF4-FFF2-40B4-BE49-F238E27FC236}">
                <a16:creationId xmlns:a16="http://schemas.microsoft.com/office/drawing/2014/main" id="{E7C128B0-AC01-4329-B54A-5F56F8D9C826}"/>
              </a:ext>
            </a:extLst>
          </p:cNvPr>
          <p:cNvSpPr>
            <a:spLocks noGrp="1"/>
          </p:cNvSpPr>
          <p:nvPr>
            <p:ph type="body" sz="quarter" idx="12"/>
          </p:nvPr>
        </p:nvSpPr>
        <p:spPr>
          <a:xfrm>
            <a:off x="380490" y="891263"/>
            <a:ext cx="9401560" cy="365670"/>
          </a:xfrm>
        </p:spPr>
        <p:txBody>
          <a:bodyPr/>
          <a:lstStyle/>
          <a:p>
            <a:r>
              <a:rPr lang="en-GB" sz="1800" dirty="0"/>
              <a:t>Scenario 5</a:t>
            </a:r>
          </a:p>
        </p:txBody>
      </p:sp>
      <p:sp>
        <p:nvSpPr>
          <p:cNvPr id="136" name="TextBox 135">
            <a:extLst>
              <a:ext uri="{FF2B5EF4-FFF2-40B4-BE49-F238E27FC236}">
                <a16:creationId xmlns:a16="http://schemas.microsoft.com/office/drawing/2014/main" id="{73C558CD-D41C-439A-91E5-7804FD400F96}"/>
              </a:ext>
            </a:extLst>
          </p:cNvPr>
          <p:cNvSpPr txBox="1"/>
          <p:nvPr/>
        </p:nvSpPr>
        <p:spPr>
          <a:xfrm>
            <a:off x="4447998" y="5698894"/>
            <a:ext cx="495438"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Cloud App Security</a:t>
            </a:r>
          </a:p>
        </p:txBody>
      </p:sp>
      <p:grpSp>
        <p:nvGrpSpPr>
          <p:cNvPr id="79" name="Group 78">
            <a:extLst>
              <a:ext uri="{FF2B5EF4-FFF2-40B4-BE49-F238E27FC236}">
                <a16:creationId xmlns:a16="http://schemas.microsoft.com/office/drawing/2014/main" id="{AF7F991A-CE83-4990-9D0E-E3010D3B9917}"/>
              </a:ext>
            </a:extLst>
          </p:cNvPr>
          <p:cNvGrpSpPr/>
          <p:nvPr/>
        </p:nvGrpSpPr>
        <p:grpSpPr>
          <a:xfrm>
            <a:off x="8919093" y="-482"/>
            <a:ext cx="3380745" cy="3921664"/>
            <a:chOff x="8824686" y="-20712"/>
            <a:chExt cx="3380745" cy="3921664"/>
          </a:xfrm>
        </p:grpSpPr>
        <p:sp>
          <p:nvSpPr>
            <p:cNvPr id="81" name="Isosceles Triangle 80">
              <a:extLst>
                <a:ext uri="{FF2B5EF4-FFF2-40B4-BE49-F238E27FC236}">
                  <a16:creationId xmlns:a16="http://schemas.microsoft.com/office/drawing/2014/main" id="{51B7287D-746C-4E12-B109-B60A5F2939F3}"/>
                </a:ext>
              </a:extLst>
            </p:cNvPr>
            <p:cNvSpPr/>
            <p:nvPr/>
          </p:nvSpPr>
          <p:spPr bwMode="auto">
            <a:xfrm rot="16200000">
              <a:off x="8554226" y="249748"/>
              <a:ext cx="3921664" cy="3380744"/>
            </a:xfrm>
            <a:prstGeom prst="triangle">
              <a:avLst>
                <a:gd name="adj" fmla="val 100000"/>
              </a:avLst>
            </a:prstGeom>
            <a:solidFill>
              <a:schemeClr val="accent2"/>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 name="Isosceles Triangle 82">
              <a:extLst>
                <a:ext uri="{FF2B5EF4-FFF2-40B4-BE49-F238E27FC236}">
                  <a16:creationId xmlns:a16="http://schemas.microsoft.com/office/drawing/2014/main" id="{74745AD9-66DC-4B7F-BBC7-2C5AFFAD2423}"/>
                </a:ext>
              </a:extLst>
            </p:cNvPr>
            <p:cNvSpPr/>
            <p:nvPr/>
          </p:nvSpPr>
          <p:spPr bwMode="auto">
            <a:xfrm rot="16200000">
              <a:off x="9157966" y="212871"/>
              <a:ext cx="3273203" cy="2821726"/>
            </a:xfrm>
            <a:prstGeom prst="triangle">
              <a:avLst>
                <a:gd name="adj" fmla="val 100000"/>
              </a:avLst>
            </a:prstGeom>
            <a:solidFill>
              <a:schemeClr val="accent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32" name="Picture 31" descr="Logo&#10;&#10;Description automatically generated">
            <a:extLst>
              <a:ext uri="{FF2B5EF4-FFF2-40B4-BE49-F238E27FC236}">
                <a16:creationId xmlns:a16="http://schemas.microsoft.com/office/drawing/2014/main" id="{576EF16B-28CA-487E-A0BF-F2AE1B13E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233" y="2779234"/>
            <a:ext cx="599786" cy="599786"/>
          </a:xfrm>
          <a:prstGeom prst="rect">
            <a:avLst/>
          </a:prstGeom>
        </p:spPr>
      </p:pic>
      <p:sp>
        <p:nvSpPr>
          <p:cNvPr id="33" name="TextBox 32">
            <a:extLst>
              <a:ext uri="{FF2B5EF4-FFF2-40B4-BE49-F238E27FC236}">
                <a16:creationId xmlns:a16="http://schemas.microsoft.com/office/drawing/2014/main" id="{F7AD9574-D681-4AB1-827D-9104DD8364DD}"/>
              </a:ext>
            </a:extLst>
          </p:cNvPr>
          <p:cNvSpPr txBox="1"/>
          <p:nvPr/>
        </p:nvSpPr>
        <p:spPr>
          <a:xfrm>
            <a:off x="3711716" y="3384451"/>
            <a:ext cx="84664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50" b="0" i="0" u="none" strike="noStrike" kern="1200" cap="none" spc="0" normalizeH="0" baseline="0" noProof="0">
                <a:ln>
                  <a:noFill/>
                </a:ln>
                <a:solidFill>
                  <a:srgbClr val="282828"/>
                </a:solidFill>
                <a:effectLst/>
                <a:uLnTx/>
                <a:uFillTx/>
                <a:latin typeface="Segoe UI"/>
                <a:ea typeface="+mn-ea"/>
                <a:cs typeface="+mn-cs"/>
              </a:rPr>
              <a:t>Bookings</a:t>
            </a:r>
          </a:p>
        </p:txBody>
      </p:sp>
      <p:grpSp>
        <p:nvGrpSpPr>
          <p:cNvPr id="217" name="Group 216">
            <a:extLst>
              <a:ext uri="{FF2B5EF4-FFF2-40B4-BE49-F238E27FC236}">
                <a16:creationId xmlns:a16="http://schemas.microsoft.com/office/drawing/2014/main" id="{87CD226F-D558-4269-AD31-48A35301DC25}"/>
              </a:ext>
            </a:extLst>
          </p:cNvPr>
          <p:cNvGrpSpPr/>
          <p:nvPr/>
        </p:nvGrpSpPr>
        <p:grpSpPr>
          <a:xfrm>
            <a:off x="3199745" y="4564767"/>
            <a:ext cx="419329" cy="413798"/>
            <a:chOff x="6476801" y="488780"/>
            <a:chExt cx="963217" cy="950515"/>
          </a:xfrm>
        </p:grpSpPr>
        <p:pic>
          <p:nvPicPr>
            <p:cNvPr id="237" name="Picture 236">
              <a:extLst>
                <a:ext uri="{FF2B5EF4-FFF2-40B4-BE49-F238E27FC236}">
                  <a16:creationId xmlns:a16="http://schemas.microsoft.com/office/drawing/2014/main" id="{A9BA61D6-5041-4295-B91F-7E372A47C0AC}"/>
                </a:ext>
              </a:extLst>
            </p:cNvPr>
            <p:cNvPicPr>
              <a:picLocks noChangeAspect="1"/>
            </p:cNvPicPr>
            <p:nvPr/>
          </p:nvPicPr>
          <p:blipFill rotWithShape="1">
            <a:blip r:embed="rId4"/>
            <a:srcRect l="60866" r="30240"/>
            <a:stretch/>
          </p:blipFill>
          <p:spPr>
            <a:xfrm>
              <a:off x="6476801" y="488780"/>
              <a:ext cx="725503" cy="604547"/>
            </a:xfrm>
            <a:prstGeom prst="rect">
              <a:avLst/>
            </a:prstGeom>
          </p:spPr>
        </p:pic>
        <p:pic>
          <p:nvPicPr>
            <p:cNvPr id="238" name="Picture 237">
              <a:extLst>
                <a:ext uri="{FF2B5EF4-FFF2-40B4-BE49-F238E27FC236}">
                  <a16:creationId xmlns:a16="http://schemas.microsoft.com/office/drawing/2014/main" id="{46F5BECC-CE62-4817-A0A3-A2A33318ADE8}"/>
                </a:ext>
              </a:extLst>
            </p:cNvPr>
            <p:cNvPicPr>
              <a:picLocks noChangeAspect="1"/>
            </p:cNvPicPr>
            <p:nvPr/>
          </p:nvPicPr>
          <p:blipFill rotWithShape="1">
            <a:blip r:embed="rId4"/>
            <a:srcRect l="-102" r="92030"/>
            <a:stretch/>
          </p:blipFill>
          <p:spPr>
            <a:xfrm>
              <a:off x="6812406" y="863128"/>
              <a:ext cx="627612" cy="576167"/>
            </a:xfrm>
            <a:prstGeom prst="diamond">
              <a:avLst/>
            </a:prstGeom>
          </p:spPr>
        </p:pic>
      </p:grpSp>
      <p:grpSp>
        <p:nvGrpSpPr>
          <p:cNvPr id="45" name="Group 44">
            <a:extLst>
              <a:ext uri="{FF2B5EF4-FFF2-40B4-BE49-F238E27FC236}">
                <a16:creationId xmlns:a16="http://schemas.microsoft.com/office/drawing/2014/main" id="{5F94594A-0838-4028-A005-36C6C11D0721}"/>
              </a:ext>
            </a:extLst>
          </p:cNvPr>
          <p:cNvGrpSpPr/>
          <p:nvPr/>
        </p:nvGrpSpPr>
        <p:grpSpPr>
          <a:xfrm>
            <a:off x="219674" y="1960715"/>
            <a:ext cx="9772295" cy="1750720"/>
            <a:chOff x="219674" y="1758414"/>
            <a:chExt cx="9772295" cy="1750720"/>
          </a:xfrm>
        </p:grpSpPr>
        <p:grpSp>
          <p:nvGrpSpPr>
            <p:cNvPr id="41" name="Group 40">
              <a:extLst>
                <a:ext uri="{FF2B5EF4-FFF2-40B4-BE49-F238E27FC236}">
                  <a16:creationId xmlns:a16="http://schemas.microsoft.com/office/drawing/2014/main" id="{A8FB186E-B2A3-40BA-99F2-4B7D23126085}"/>
                </a:ext>
              </a:extLst>
            </p:cNvPr>
            <p:cNvGrpSpPr/>
            <p:nvPr/>
          </p:nvGrpSpPr>
          <p:grpSpPr>
            <a:xfrm>
              <a:off x="9314305" y="1790001"/>
              <a:ext cx="677664" cy="679298"/>
              <a:chOff x="5197312" y="5797354"/>
              <a:chExt cx="677664" cy="679298"/>
            </a:xfrm>
          </p:grpSpPr>
          <p:pic>
            <p:nvPicPr>
              <p:cNvPr id="16" name="Picture 15">
                <a:extLst>
                  <a:ext uri="{FF2B5EF4-FFF2-40B4-BE49-F238E27FC236}">
                    <a16:creationId xmlns:a16="http://schemas.microsoft.com/office/drawing/2014/main" id="{41D61640-24C4-45F7-99A4-8142B872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312" y="5797354"/>
                <a:ext cx="677664" cy="677664"/>
              </a:xfrm>
              <a:prstGeom prst="rect">
                <a:avLst/>
              </a:prstGeom>
            </p:spPr>
          </p:pic>
          <p:sp>
            <p:nvSpPr>
              <p:cNvPr id="17" name="TextBox 16">
                <a:extLst>
                  <a:ext uri="{FF2B5EF4-FFF2-40B4-BE49-F238E27FC236}">
                    <a16:creationId xmlns:a16="http://schemas.microsoft.com/office/drawing/2014/main" id="{0BD0550A-A3FC-4E1E-BFAE-5B8C76E6FA3E}"/>
                  </a:ext>
                </a:extLst>
              </p:cNvPr>
              <p:cNvSpPr txBox="1"/>
              <p:nvPr/>
            </p:nvSpPr>
            <p:spPr>
              <a:xfrm>
                <a:off x="5234086" y="636803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grpSp>
        <p:grpSp>
          <p:nvGrpSpPr>
            <p:cNvPr id="3" name="Group 2">
              <a:extLst>
                <a:ext uri="{FF2B5EF4-FFF2-40B4-BE49-F238E27FC236}">
                  <a16:creationId xmlns:a16="http://schemas.microsoft.com/office/drawing/2014/main" id="{D1ECBAB9-C378-4DC8-BBB6-9D34B00DFA44}"/>
                </a:ext>
              </a:extLst>
            </p:cNvPr>
            <p:cNvGrpSpPr/>
            <p:nvPr/>
          </p:nvGrpSpPr>
          <p:grpSpPr>
            <a:xfrm>
              <a:off x="219674" y="1758414"/>
              <a:ext cx="8609919" cy="1750720"/>
              <a:chOff x="296422" y="4620025"/>
              <a:chExt cx="8609919" cy="1750720"/>
            </a:xfrm>
          </p:grpSpPr>
          <p:pic>
            <p:nvPicPr>
              <p:cNvPr id="140" name="Picture 139" descr="A picture containing clock&#10;&#10;Description automatically generated">
                <a:extLst>
                  <a:ext uri="{FF2B5EF4-FFF2-40B4-BE49-F238E27FC236}">
                    <a16:creationId xmlns:a16="http://schemas.microsoft.com/office/drawing/2014/main" id="{828650B0-3E03-47B6-9599-DA8BFB2518FF}"/>
                  </a:ext>
                </a:extLst>
              </p:cNvPr>
              <p:cNvPicPr>
                <a:picLocks noChangeAspect="1"/>
              </p:cNvPicPr>
              <p:nvPr/>
            </p:nvPicPr>
            <p:blipFill>
              <a:blip r:embed="rId6"/>
              <a:stretch>
                <a:fillRect/>
              </a:stretch>
            </p:blipFill>
            <p:spPr>
              <a:xfrm>
                <a:off x="296422" y="4620025"/>
                <a:ext cx="677664" cy="677664"/>
              </a:xfrm>
              <a:prstGeom prst="rect">
                <a:avLst/>
              </a:prstGeom>
              <a:ln>
                <a:noFill/>
                <a:prstDash val="dash"/>
              </a:ln>
            </p:spPr>
          </p:pic>
          <p:pic>
            <p:nvPicPr>
              <p:cNvPr id="141" name="Picture 140" descr="A picture containing clock&#10;&#10;Description automatically generated">
                <a:extLst>
                  <a:ext uri="{FF2B5EF4-FFF2-40B4-BE49-F238E27FC236}">
                    <a16:creationId xmlns:a16="http://schemas.microsoft.com/office/drawing/2014/main" id="{AECA7D39-B169-4BDB-B109-FDA49D414735}"/>
                  </a:ext>
                </a:extLst>
              </p:cNvPr>
              <p:cNvPicPr>
                <a:picLocks noChangeAspect="1"/>
              </p:cNvPicPr>
              <p:nvPr/>
            </p:nvPicPr>
            <p:blipFill>
              <a:blip r:embed="rId7"/>
              <a:stretch>
                <a:fillRect/>
              </a:stretch>
            </p:blipFill>
            <p:spPr>
              <a:xfrm>
                <a:off x="5460322" y="4630073"/>
                <a:ext cx="677664" cy="677664"/>
              </a:xfrm>
              <a:prstGeom prst="rect">
                <a:avLst/>
              </a:prstGeom>
            </p:spPr>
          </p:pic>
          <p:pic>
            <p:nvPicPr>
              <p:cNvPr id="142" name="Picture 141" descr="A picture containing drawing&#10;&#10;Description automatically generated">
                <a:extLst>
                  <a:ext uri="{FF2B5EF4-FFF2-40B4-BE49-F238E27FC236}">
                    <a16:creationId xmlns:a16="http://schemas.microsoft.com/office/drawing/2014/main" id="{2B2DC523-D62C-4AE8-9F6E-50A47AE8F982}"/>
                  </a:ext>
                </a:extLst>
              </p:cNvPr>
              <p:cNvPicPr>
                <a:picLocks noChangeAspect="1"/>
              </p:cNvPicPr>
              <p:nvPr/>
            </p:nvPicPr>
            <p:blipFill>
              <a:blip r:embed="rId8"/>
              <a:stretch>
                <a:fillRect/>
              </a:stretch>
            </p:blipFill>
            <p:spPr>
              <a:xfrm>
                <a:off x="7137375" y="4629992"/>
                <a:ext cx="677664" cy="677664"/>
              </a:xfrm>
              <a:prstGeom prst="rect">
                <a:avLst/>
              </a:prstGeom>
            </p:spPr>
          </p:pic>
          <p:pic>
            <p:nvPicPr>
              <p:cNvPr id="143" name="Picture 142" descr="A picture containing clock&#10;&#10;Description automatically generated">
                <a:extLst>
                  <a:ext uri="{FF2B5EF4-FFF2-40B4-BE49-F238E27FC236}">
                    <a16:creationId xmlns:a16="http://schemas.microsoft.com/office/drawing/2014/main" id="{97E13283-6656-4058-8099-CD8C43D514F9}"/>
                  </a:ext>
                </a:extLst>
              </p:cNvPr>
              <p:cNvPicPr>
                <a:picLocks noChangeAspect="1"/>
              </p:cNvPicPr>
              <p:nvPr/>
            </p:nvPicPr>
            <p:blipFill>
              <a:blip r:embed="rId9"/>
              <a:stretch>
                <a:fillRect/>
              </a:stretch>
            </p:blipFill>
            <p:spPr>
              <a:xfrm>
                <a:off x="855439" y="4620025"/>
                <a:ext cx="677664" cy="677664"/>
              </a:xfrm>
              <a:prstGeom prst="rect">
                <a:avLst/>
              </a:prstGeom>
            </p:spPr>
          </p:pic>
          <p:pic>
            <p:nvPicPr>
              <p:cNvPr id="144" name="Picture 143" descr="A close up of a logo&#10;&#10;Description automatically generated">
                <a:extLst>
                  <a:ext uri="{FF2B5EF4-FFF2-40B4-BE49-F238E27FC236}">
                    <a16:creationId xmlns:a16="http://schemas.microsoft.com/office/drawing/2014/main" id="{218696AD-F773-4F37-B70D-E09109C026EB}"/>
                  </a:ext>
                </a:extLst>
              </p:cNvPr>
              <p:cNvPicPr>
                <a:picLocks noChangeAspect="1"/>
              </p:cNvPicPr>
              <p:nvPr/>
            </p:nvPicPr>
            <p:blipFill>
              <a:blip r:embed="rId10"/>
              <a:stretch>
                <a:fillRect/>
              </a:stretch>
            </p:blipFill>
            <p:spPr>
              <a:xfrm>
                <a:off x="3819412" y="4630073"/>
                <a:ext cx="677664" cy="677664"/>
              </a:xfrm>
              <a:prstGeom prst="rect">
                <a:avLst/>
              </a:prstGeom>
            </p:spPr>
          </p:pic>
          <p:pic>
            <p:nvPicPr>
              <p:cNvPr id="149" name="Picture 148" descr="A close up of a logo&#10;&#10;Description automatically generated">
                <a:extLst>
                  <a:ext uri="{FF2B5EF4-FFF2-40B4-BE49-F238E27FC236}">
                    <a16:creationId xmlns:a16="http://schemas.microsoft.com/office/drawing/2014/main" id="{7047B495-DB72-4434-A0F7-A5382EB35224}"/>
                  </a:ext>
                </a:extLst>
              </p:cNvPr>
              <p:cNvPicPr>
                <a:picLocks noChangeAspect="1"/>
              </p:cNvPicPr>
              <p:nvPr/>
            </p:nvPicPr>
            <p:blipFill>
              <a:blip r:embed="rId11"/>
              <a:stretch>
                <a:fillRect/>
              </a:stretch>
            </p:blipFill>
            <p:spPr>
              <a:xfrm>
                <a:off x="4342287" y="4630073"/>
                <a:ext cx="677664" cy="677664"/>
              </a:xfrm>
              <a:prstGeom prst="rect">
                <a:avLst/>
              </a:prstGeom>
            </p:spPr>
          </p:pic>
          <p:pic>
            <p:nvPicPr>
              <p:cNvPr id="150" name="Picture 149" descr="A close up of a logo&#10;&#10;Description automatically generated">
                <a:extLst>
                  <a:ext uri="{FF2B5EF4-FFF2-40B4-BE49-F238E27FC236}">
                    <a16:creationId xmlns:a16="http://schemas.microsoft.com/office/drawing/2014/main" id="{8DA23AF6-9677-479F-9D99-2D086EA06CB8}"/>
                  </a:ext>
                </a:extLst>
              </p:cNvPr>
              <p:cNvPicPr>
                <a:picLocks noChangeAspect="1"/>
              </p:cNvPicPr>
              <p:nvPr/>
            </p:nvPicPr>
            <p:blipFill>
              <a:blip r:embed="rId12"/>
              <a:stretch>
                <a:fillRect/>
              </a:stretch>
            </p:blipFill>
            <p:spPr>
              <a:xfrm>
                <a:off x="6019340" y="4630073"/>
                <a:ext cx="677664" cy="677664"/>
              </a:xfrm>
              <a:prstGeom prst="rect">
                <a:avLst/>
              </a:prstGeom>
            </p:spPr>
          </p:pic>
          <p:pic>
            <p:nvPicPr>
              <p:cNvPr id="151" name="Picture 150" descr="A picture containing clock&#10;&#10;Description automatically generated">
                <a:extLst>
                  <a:ext uri="{FF2B5EF4-FFF2-40B4-BE49-F238E27FC236}">
                    <a16:creationId xmlns:a16="http://schemas.microsoft.com/office/drawing/2014/main" id="{8A4AE56C-9988-4B33-BAA8-80C7E0593853}"/>
                  </a:ext>
                </a:extLst>
              </p:cNvPr>
              <p:cNvPicPr>
                <a:picLocks noChangeAspect="1"/>
              </p:cNvPicPr>
              <p:nvPr/>
            </p:nvPicPr>
            <p:blipFill>
              <a:blip r:embed="rId13"/>
              <a:stretch>
                <a:fillRect/>
              </a:stretch>
            </p:blipFill>
            <p:spPr>
              <a:xfrm>
                <a:off x="6578357" y="4630073"/>
                <a:ext cx="677664" cy="677664"/>
              </a:xfrm>
              <a:prstGeom prst="rect">
                <a:avLst/>
              </a:prstGeom>
            </p:spPr>
          </p:pic>
          <p:pic>
            <p:nvPicPr>
              <p:cNvPr id="152" name="Picture 151" descr="A close up of a logo&#10;&#10;Description automatically generated">
                <a:extLst>
                  <a:ext uri="{FF2B5EF4-FFF2-40B4-BE49-F238E27FC236}">
                    <a16:creationId xmlns:a16="http://schemas.microsoft.com/office/drawing/2014/main" id="{EB94C561-7546-459B-BE07-D0A6852325F5}"/>
                  </a:ext>
                </a:extLst>
              </p:cNvPr>
              <p:cNvPicPr>
                <a:picLocks noChangeAspect="1"/>
              </p:cNvPicPr>
              <p:nvPr/>
            </p:nvPicPr>
            <p:blipFill>
              <a:blip r:embed="rId14"/>
              <a:stretch>
                <a:fillRect/>
              </a:stretch>
            </p:blipFill>
            <p:spPr>
              <a:xfrm>
                <a:off x="1414457" y="4620025"/>
                <a:ext cx="677664" cy="677664"/>
              </a:xfrm>
              <a:prstGeom prst="rect">
                <a:avLst/>
              </a:prstGeom>
            </p:spPr>
          </p:pic>
          <p:pic>
            <p:nvPicPr>
              <p:cNvPr id="153" name="Picture 152" descr="A picture containing clock&#10;&#10;Description automatically generated">
                <a:extLst>
                  <a:ext uri="{FF2B5EF4-FFF2-40B4-BE49-F238E27FC236}">
                    <a16:creationId xmlns:a16="http://schemas.microsoft.com/office/drawing/2014/main" id="{DF4247A8-8B00-42C5-AA28-14FA4F1E1BB9}"/>
                  </a:ext>
                </a:extLst>
              </p:cNvPr>
              <p:cNvPicPr>
                <a:picLocks noChangeAspect="1"/>
              </p:cNvPicPr>
              <p:nvPr/>
            </p:nvPicPr>
            <p:blipFill>
              <a:blip r:embed="rId15"/>
              <a:stretch>
                <a:fillRect/>
              </a:stretch>
            </p:blipFill>
            <p:spPr>
              <a:xfrm>
                <a:off x="4901304" y="4630073"/>
                <a:ext cx="677664" cy="677664"/>
              </a:xfrm>
              <a:prstGeom prst="rect">
                <a:avLst/>
              </a:prstGeom>
            </p:spPr>
          </p:pic>
          <p:sp>
            <p:nvSpPr>
              <p:cNvPr id="154" name="TextBox 153">
                <a:extLst>
                  <a:ext uri="{FF2B5EF4-FFF2-40B4-BE49-F238E27FC236}">
                    <a16:creationId xmlns:a16="http://schemas.microsoft.com/office/drawing/2014/main" id="{86A2D90C-CCDB-4E7A-8AC2-453BC2F13555}"/>
                  </a:ext>
                </a:extLst>
              </p:cNvPr>
              <p:cNvSpPr txBox="1"/>
              <p:nvPr/>
            </p:nvSpPr>
            <p:spPr>
              <a:xfrm>
                <a:off x="380490"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155" name="TextBox 154">
                <a:extLst>
                  <a:ext uri="{FF2B5EF4-FFF2-40B4-BE49-F238E27FC236}">
                    <a16:creationId xmlns:a16="http://schemas.microsoft.com/office/drawing/2014/main" id="{EE91E4FA-42E6-4BFE-8E7D-F46039014D7A}"/>
                  </a:ext>
                </a:extLst>
              </p:cNvPr>
              <p:cNvSpPr txBox="1"/>
              <p:nvPr/>
            </p:nvSpPr>
            <p:spPr>
              <a:xfrm>
                <a:off x="923034"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156" name="TextBox 155">
                <a:extLst>
                  <a:ext uri="{FF2B5EF4-FFF2-40B4-BE49-F238E27FC236}">
                    <a16:creationId xmlns:a16="http://schemas.microsoft.com/office/drawing/2014/main" id="{FF5FD166-FC72-4F28-AFF0-5D3A7F9414C9}"/>
                  </a:ext>
                </a:extLst>
              </p:cNvPr>
              <p:cNvSpPr txBox="1"/>
              <p:nvPr/>
            </p:nvSpPr>
            <p:spPr>
              <a:xfrm>
                <a:off x="1482074" y="518590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157" name="TextBox 156">
                <a:extLst>
                  <a:ext uri="{FF2B5EF4-FFF2-40B4-BE49-F238E27FC236}">
                    <a16:creationId xmlns:a16="http://schemas.microsoft.com/office/drawing/2014/main" id="{31BC22D2-6BC8-441F-8357-125227C469D1}"/>
                  </a:ext>
                </a:extLst>
              </p:cNvPr>
              <p:cNvSpPr txBox="1"/>
              <p:nvPr/>
            </p:nvSpPr>
            <p:spPr>
              <a:xfrm>
                <a:off x="3887053"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158" name="TextBox 157">
                <a:extLst>
                  <a:ext uri="{FF2B5EF4-FFF2-40B4-BE49-F238E27FC236}">
                    <a16:creationId xmlns:a16="http://schemas.microsoft.com/office/drawing/2014/main" id="{4A732D62-FC8D-4FD9-B154-34D56EA01DEC}"/>
                  </a:ext>
                </a:extLst>
              </p:cNvPr>
              <p:cNvSpPr txBox="1"/>
              <p:nvPr/>
            </p:nvSpPr>
            <p:spPr>
              <a:xfrm>
                <a:off x="440995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159" name="TextBox 158">
                <a:extLst>
                  <a:ext uri="{FF2B5EF4-FFF2-40B4-BE49-F238E27FC236}">
                    <a16:creationId xmlns:a16="http://schemas.microsoft.com/office/drawing/2014/main" id="{1D94EBD9-B6DB-468E-819F-19CDD92BBDC3}"/>
                  </a:ext>
                </a:extLst>
              </p:cNvPr>
              <p:cNvSpPr txBox="1"/>
              <p:nvPr/>
            </p:nvSpPr>
            <p:spPr>
              <a:xfrm>
                <a:off x="496899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160" name="TextBox 159">
                <a:extLst>
                  <a:ext uri="{FF2B5EF4-FFF2-40B4-BE49-F238E27FC236}">
                    <a16:creationId xmlns:a16="http://schemas.microsoft.com/office/drawing/2014/main" id="{25AD7974-0A51-424B-9652-283FC8A43581}"/>
                  </a:ext>
                </a:extLst>
              </p:cNvPr>
              <p:cNvSpPr txBox="1"/>
              <p:nvPr/>
            </p:nvSpPr>
            <p:spPr>
              <a:xfrm>
                <a:off x="552803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161" name="TextBox 160">
                <a:extLst>
                  <a:ext uri="{FF2B5EF4-FFF2-40B4-BE49-F238E27FC236}">
                    <a16:creationId xmlns:a16="http://schemas.microsoft.com/office/drawing/2014/main" id="{E371F214-DE07-4B48-809E-06A878A4906D}"/>
                  </a:ext>
                </a:extLst>
              </p:cNvPr>
              <p:cNvSpPr txBox="1"/>
              <p:nvPr/>
            </p:nvSpPr>
            <p:spPr>
              <a:xfrm>
                <a:off x="6056338" y="5195948"/>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162" name="TextBox 161">
                <a:extLst>
                  <a:ext uri="{FF2B5EF4-FFF2-40B4-BE49-F238E27FC236}">
                    <a16:creationId xmlns:a16="http://schemas.microsoft.com/office/drawing/2014/main" id="{4A3E2431-6B0F-4379-99CC-5EC5B584A741}"/>
                  </a:ext>
                </a:extLst>
              </p:cNvPr>
              <p:cNvSpPr txBox="1"/>
              <p:nvPr/>
            </p:nvSpPr>
            <p:spPr>
              <a:xfrm>
                <a:off x="664611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163" name="TextBox 162">
                <a:extLst>
                  <a:ext uri="{FF2B5EF4-FFF2-40B4-BE49-F238E27FC236}">
                    <a16:creationId xmlns:a16="http://schemas.microsoft.com/office/drawing/2014/main" id="{BE503509-3E84-45E5-8B0A-95C5A018449A}"/>
                  </a:ext>
                </a:extLst>
              </p:cNvPr>
              <p:cNvSpPr txBox="1"/>
              <p:nvPr/>
            </p:nvSpPr>
            <p:spPr>
              <a:xfrm>
                <a:off x="7205150" y="519594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164" name="Picture 12" descr="See the source image">
                <a:extLst>
                  <a:ext uri="{FF2B5EF4-FFF2-40B4-BE49-F238E27FC236}">
                    <a16:creationId xmlns:a16="http://schemas.microsoft.com/office/drawing/2014/main" id="{6A2CCD8C-06E3-4637-8894-4CDB097371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8006" y="4803815"/>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a:extLst>
                  <a:ext uri="{FF2B5EF4-FFF2-40B4-BE49-F238E27FC236}">
                    <a16:creationId xmlns:a16="http://schemas.microsoft.com/office/drawing/2014/main" id="{0943305F-80AB-4EC4-8070-47BB8E3D1A05}"/>
                  </a:ext>
                </a:extLst>
              </p:cNvPr>
              <p:cNvSpPr txBox="1"/>
              <p:nvPr/>
            </p:nvSpPr>
            <p:spPr>
              <a:xfrm>
                <a:off x="2105517" y="5139389"/>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166" name="Picture 8" descr="See the source image">
                <a:extLst>
                  <a:ext uri="{FF2B5EF4-FFF2-40B4-BE49-F238E27FC236}">
                    <a16:creationId xmlns:a16="http://schemas.microsoft.com/office/drawing/2014/main" id="{AF2CDA65-10BA-4201-99B5-1FBF7DC2779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5250" r="27713"/>
              <a:stretch/>
            </p:blipFill>
            <p:spPr bwMode="auto">
              <a:xfrm>
                <a:off x="2712421" y="4812224"/>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167" name="TextBox 166">
                <a:extLst>
                  <a:ext uri="{FF2B5EF4-FFF2-40B4-BE49-F238E27FC236}">
                    <a16:creationId xmlns:a16="http://schemas.microsoft.com/office/drawing/2014/main" id="{CD9B5717-AABA-44B6-BFC0-375BE0659586}"/>
                  </a:ext>
                </a:extLst>
              </p:cNvPr>
              <p:cNvSpPr txBox="1"/>
              <p:nvPr/>
            </p:nvSpPr>
            <p:spPr>
              <a:xfrm>
                <a:off x="2511643" y="5216221"/>
                <a:ext cx="535407" cy="11080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Planner</a:t>
                </a:r>
              </a:p>
            </p:txBody>
          </p:sp>
          <p:grpSp>
            <p:nvGrpSpPr>
              <p:cNvPr id="168" name="Group 167">
                <a:extLst>
                  <a:ext uri="{FF2B5EF4-FFF2-40B4-BE49-F238E27FC236}">
                    <a16:creationId xmlns:a16="http://schemas.microsoft.com/office/drawing/2014/main" id="{24648767-35FD-42BF-BCA7-24A29F170B7E}"/>
                  </a:ext>
                </a:extLst>
              </p:cNvPr>
              <p:cNvGrpSpPr/>
              <p:nvPr/>
            </p:nvGrpSpPr>
            <p:grpSpPr>
              <a:xfrm>
                <a:off x="3289881" y="4795477"/>
                <a:ext cx="419329" cy="413798"/>
                <a:chOff x="6476801" y="488780"/>
                <a:chExt cx="963217" cy="950515"/>
              </a:xfrm>
            </p:grpSpPr>
            <p:pic>
              <p:nvPicPr>
                <p:cNvPr id="188" name="Picture 187">
                  <a:extLst>
                    <a:ext uri="{FF2B5EF4-FFF2-40B4-BE49-F238E27FC236}">
                      <a16:creationId xmlns:a16="http://schemas.microsoft.com/office/drawing/2014/main" id="{6CC69EA8-CB7A-497C-BABB-2ABF5E1F2945}"/>
                    </a:ext>
                  </a:extLst>
                </p:cNvPr>
                <p:cNvPicPr>
                  <a:picLocks noChangeAspect="1"/>
                </p:cNvPicPr>
                <p:nvPr/>
              </p:nvPicPr>
              <p:blipFill rotWithShape="1">
                <a:blip r:embed="rId4"/>
                <a:srcRect l="60866" r="30240"/>
                <a:stretch/>
              </p:blipFill>
              <p:spPr>
                <a:xfrm>
                  <a:off x="6476801" y="488780"/>
                  <a:ext cx="725503" cy="604547"/>
                </a:xfrm>
                <a:prstGeom prst="rect">
                  <a:avLst/>
                </a:prstGeom>
              </p:spPr>
            </p:pic>
            <p:pic>
              <p:nvPicPr>
                <p:cNvPr id="189" name="Picture 188">
                  <a:extLst>
                    <a:ext uri="{FF2B5EF4-FFF2-40B4-BE49-F238E27FC236}">
                      <a16:creationId xmlns:a16="http://schemas.microsoft.com/office/drawing/2014/main" id="{99D13726-66AB-43B7-84DB-00303D5888DF}"/>
                    </a:ext>
                  </a:extLst>
                </p:cNvPr>
                <p:cNvPicPr>
                  <a:picLocks noChangeAspect="1"/>
                </p:cNvPicPr>
                <p:nvPr/>
              </p:nvPicPr>
              <p:blipFill rotWithShape="1">
                <a:blip r:embed="rId4"/>
                <a:srcRect l="-102" r="92030"/>
                <a:stretch/>
              </p:blipFill>
              <p:spPr>
                <a:xfrm>
                  <a:off x="6812406" y="863128"/>
                  <a:ext cx="627612" cy="576167"/>
                </a:xfrm>
                <a:prstGeom prst="diamond">
                  <a:avLst/>
                </a:prstGeom>
              </p:spPr>
            </p:pic>
          </p:grpSp>
          <p:sp>
            <p:nvSpPr>
              <p:cNvPr id="169" name="TextBox 168">
                <a:extLst>
                  <a:ext uri="{FF2B5EF4-FFF2-40B4-BE49-F238E27FC236}">
                    <a16:creationId xmlns:a16="http://schemas.microsoft.com/office/drawing/2014/main" id="{D94BAA68-65EC-4A55-88BA-2B973C7499D0}"/>
                  </a:ext>
                </a:extLst>
              </p:cNvPr>
              <p:cNvSpPr txBox="1"/>
              <p:nvPr/>
            </p:nvSpPr>
            <p:spPr>
              <a:xfrm>
                <a:off x="3090629" y="5215216"/>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170" name="Picture 169">
                <a:extLst>
                  <a:ext uri="{FF2B5EF4-FFF2-40B4-BE49-F238E27FC236}">
                    <a16:creationId xmlns:a16="http://schemas.microsoft.com/office/drawing/2014/main" id="{D498E2DB-BE64-41BE-913A-14ADE1099A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78277" y="4664872"/>
                <a:ext cx="599493" cy="599493"/>
              </a:xfrm>
              <a:prstGeom prst="rect">
                <a:avLst/>
              </a:prstGeom>
            </p:spPr>
          </p:pic>
          <p:sp>
            <p:nvSpPr>
              <p:cNvPr id="171" name="TextBox 170">
                <a:extLst>
                  <a:ext uri="{FF2B5EF4-FFF2-40B4-BE49-F238E27FC236}">
                    <a16:creationId xmlns:a16="http://schemas.microsoft.com/office/drawing/2014/main" id="{E93C47AE-F773-4D77-B82D-A92092662C94}"/>
                  </a:ext>
                </a:extLst>
              </p:cNvPr>
              <p:cNvSpPr txBox="1"/>
              <p:nvPr/>
            </p:nvSpPr>
            <p:spPr>
              <a:xfrm>
                <a:off x="7733685" y="520639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Delve</a:t>
                </a:r>
              </a:p>
            </p:txBody>
          </p:sp>
          <p:sp>
            <p:nvSpPr>
              <p:cNvPr id="172" name="TextBox 171">
                <a:extLst>
                  <a:ext uri="{FF2B5EF4-FFF2-40B4-BE49-F238E27FC236}">
                    <a16:creationId xmlns:a16="http://schemas.microsoft.com/office/drawing/2014/main" id="{C0FF87FD-7249-48E2-AA03-510567B98266}"/>
                  </a:ext>
                </a:extLst>
              </p:cNvPr>
              <p:cNvSpPr txBox="1"/>
              <p:nvPr/>
            </p:nvSpPr>
            <p:spPr>
              <a:xfrm>
                <a:off x="378773" y="5934879"/>
                <a:ext cx="521939"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Endpoint Manager</a:t>
                </a:r>
              </a:p>
            </p:txBody>
          </p:sp>
          <p:pic>
            <p:nvPicPr>
              <p:cNvPr id="173" name="Graphic 172">
                <a:extLst>
                  <a:ext uri="{FF2B5EF4-FFF2-40B4-BE49-F238E27FC236}">
                    <a16:creationId xmlns:a16="http://schemas.microsoft.com/office/drawing/2014/main" id="{30551B44-45A4-463B-9488-7F4E95748457}"/>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53261" t="-53261" r="-53261" b="-53261"/>
              <a:stretch/>
            </p:blipFill>
            <p:spPr>
              <a:xfrm>
                <a:off x="895960" y="5393358"/>
                <a:ext cx="652122" cy="652119"/>
              </a:xfrm>
              <a:prstGeom prst="rect">
                <a:avLst/>
              </a:prstGeom>
            </p:spPr>
          </p:pic>
          <p:sp>
            <p:nvSpPr>
              <p:cNvPr id="174" name="TextBox 173">
                <a:extLst>
                  <a:ext uri="{FF2B5EF4-FFF2-40B4-BE49-F238E27FC236}">
                    <a16:creationId xmlns:a16="http://schemas.microsoft.com/office/drawing/2014/main" id="{0191F360-B32C-42ED-9325-D75F8AE5E792}"/>
                  </a:ext>
                </a:extLst>
              </p:cNvPr>
              <p:cNvSpPr txBox="1"/>
              <p:nvPr/>
            </p:nvSpPr>
            <p:spPr>
              <a:xfrm>
                <a:off x="745181" y="5937927"/>
                <a:ext cx="891160"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175" name="TextBox 174">
                <a:extLst>
                  <a:ext uri="{FF2B5EF4-FFF2-40B4-BE49-F238E27FC236}">
                    <a16:creationId xmlns:a16="http://schemas.microsoft.com/office/drawing/2014/main" id="{D720C4A3-F214-43D8-BA2A-6255F6DEDE84}"/>
                  </a:ext>
                </a:extLst>
              </p:cNvPr>
              <p:cNvSpPr txBox="1"/>
              <p:nvPr/>
            </p:nvSpPr>
            <p:spPr>
              <a:xfrm>
                <a:off x="1490396" y="5944021"/>
                <a:ext cx="521939"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176" name="Graphic 175">
                <a:extLst>
                  <a:ext uri="{FF2B5EF4-FFF2-40B4-BE49-F238E27FC236}">
                    <a16:creationId xmlns:a16="http://schemas.microsoft.com/office/drawing/2014/main" id="{99CEA8F5-E328-4A9E-ADF5-A0E30DEFC7E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92239" y="5554876"/>
                <a:ext cx="298308" cy="298308"/>
              </a:xfrm>
              <a:prstGeom prst="rect">
                <a:avLst/>
              </a:prstGeom>
            </p:spPr>
          </p:pic>
          <p:sp>
            <p:nvSpPr>
              <p:cNvPr id="177" name="TextBox 176">
                <a:extLst>
                  <a:ext uri="{FF2B5EF4-FFF2-40B4-BE49-F238E27FC236}">
                    <a16:creationId xmlns:a16="http://schemas.microsoft.com/office/drawing/2014/main" id="{4910CA55-CDC3-4FA6-AF9B-AD269502DB5A}"/>
                  </a:ext>
                </a:extLst>
              </p:cNvPr>
              <p:cNvSpPr txBox="1"/>
              <p:nvPr/>
            </p:nvSpPr>
            <p:spPr>
              <a:xfrm>
                <a:off x="2683081" y="5936267"/>
                <a:ext cx="521939" cy="43447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178" name="TextBox 177">
                <a:extLst>
                  <a:ext uri="{FF2B5EF4-FFF2-40B4-BE49-F238E27FC236}">
                    <a16:creationId xmlns:a16="http://schemas.microsoft.com/office/drawing/2014/main" id="{ECB2DD2D-F607-4F8D-BC69-11D713CDD344}"/>
                  </a:ext>
                </a:extLst>
              </p:cNvPr>
              <p:cNvSpPr txBox="1"/>
              <p:nvPr/>
            </p:nvSpPr>
            <p:spPr>
              <a:xfrm>
                <a:off x="1978856" y="5944021"/>
                <a:ext cx="686546" cy="20900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Dsktp</a:t>
                </a:r>
              </a:p>
            </p:txBody>
          </p:sp>
          <p:pic>
            <p:nvPicPr>
              <p:cNvPr id="179" name="Picture 178" descr="A picture containing drawing&#10;&#10;Description automatically generated">
                <a:extLst>
                  <a:ext uri="{FF2B5EF4-FFF2-40B4-BE49-F238E27FC236}">
                    <a16:creationId xmlns:a16="http://schemas.microsoft.com/office/drawing/2014/main" id="{3B0555EB-6507-4222-9BD2-0217ED658A4D}"/>
                  </a:ext>
                </a:extLst>
              </p:cNvPr>
              <p:cNvPicPr>
                <a:picLocks noChangeAspect="1"/>
              </p:cNvPicPr>
              <p:nvPr/>
            </p:nvPicPr>
            <p:blipFill>
              <a:blip r:embed="rId23"/>
              <a:stretch>
                <a:fillRect/>
              </a:stretch>
            </p:blipFill>
            <p:spPr>
              <a:xfrm>
                <a:off x="2151206" y="5562643"/>
                <a:ext cx="300836" cy="300837"/>
              </a:xfrm>
              <a:prstGeom prst="rect">
                <a:avLst/>
              </a:prstGeom>
            </p:spPr>
          </p:pic>
          <p:pic>
            <p:nvPicPr>
              <p:cNvPr id="180" name="Picture 14" descr="Blue shield icon">
                <a:extLst>
                  <a:ext uri="{FF2B5EF4-FFF2-40B4-BE49-F238E27FC236}">
                    <a16:creationId xmlns:a16="http://schemas.microsoft.com/office/drawing/2014/main" id="{BFA0129B-350F-4A42-AC64-498BBF08ABC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98614" y="5562643"/>
                <a:ext cx="300836" cy="316953"/>
              </a:xfrm>
              <a:prstGeom prst="rect">
                <a:avLst/>
              </a:prstGeom>
              <a:noFill/>
              <a:extLst>
                <a:ext uri="{909E8E84-426E-40DD-AFC4-6F175D3DCCD1}">
                  <a14:hiddenFill xmlns:a14="http://schemas.microsoft.com/office/drawing/2010/main">
                    <a:solidFill>
                      <a:srgbClr val="FFFFFF"/>
                    </a:solidFill>
                  </a14:hiddenFill>
                </a:ext>
              </a:extLst>
            </p:spPr>
          </p:pic>
          <p:pic>
            <p:nvPicPr>
              <p:cNvPr id="181" name="Graphic 180">
                <a:extLst>
                  <a:ext uri="{FF2B5EF4-FFF2-40B4-BE49-F238E27FC236}">
                    <a16:creationId xmlns:a16="http://schemas.microsoft.com/office/drawing/2014/main" id="{24BF98DC-9878-4B3A-88F8-117E376F6B54}"/>
                  </a:ext>
                </a:extLst>
              </p:cNvPr>
              <p:cNvPicPr>
                <a:picLocks noChangeAspect="1"/>
              </p:cNvPicPr>
              <p:nvPr/>
            </p:nvPicPr>
            <p:blipFill rotWithShape="1">
              <a:blip r:embed="rId25">
                <a:extLst>
                  <a:ext uri="{96DAC541-7B7A-43D3-8B79-37D633B846F1}">
                    <asvg:svgBlip xmlns:asvg="http://schemas.microsoft.com/office/drawing/2016/SVG/main" r:embed="rId26"/>
                  </a:ext>
                </a:extLst>
              </a:blip>
              <a:srcRect l="-42408" t="-42408" r="-42408" b="-42408"/>
              <a:stretch/>
            </p:blipFill>
            <p:spPr>
              <a:xfrm>
                <a:off x="340545" y="5417254"/>
                <a:ext cx="652124" cy="652119"/>
              </a:xfrm>
              <a:prstGeom prst="rect">
                <a:avLst/>
              </a:prstGeom>
            </p:spPr>
          </p:pic>
          <p:grpSp>
            <p:nvGrpSpPr>
              <p:cNvPr id="182" name="Group 181">
                <a:extLst>
                  <a:ext uri="{FF2B5EF4-FFF2-40B4-BE49-F238E27FC236}">
                    <a16:creationId xmlns:a16="http://schemas.microsoft.com/office/drawing/2014/main" id="{E3A2A2EB-0D7D-4D44-B79C-C416C3787052}"/>
                  </a:ext>
                </a:extLst>
              </p:cNvPr>
              <p:cNvGrpSpPr/>
              <p:nvPr/>
            </p:nvGrpSpPr>
            <p:grpSpPr>
              <a:xfrm>
                <a:off x="3400254" y="5529169"/>
                <a:ext cx="300836" cy="338182"/>
                <a:chOff x="7017394" y="966860"/>
                <a:chExt cx="1002445" cy="1002445"/>
              </a:xfrm>
            </p:grpSpPr>
            <p:sp>
              <p:nvSpPr>
                <p:cNvPr id="186" name="Oval 185">
                  <a:extLst>
                    <a:ext uri="{FF2B5EF4-FFF2-40B4-BE49-F238E27FC236}">
                      <a16:creationId xmlns:a16="http://schemas.microsoft.com/office/drawing/2014/main" id="{D1D86DA4-75AC-4694-9082-E90DD9AEDA26}"/>
                    </a:ext>
                  </a:extLst>
                </p:cNvPr>
                <p:cNvSpPr/>
                <p:nvPr/>
              </p:nvSpPr>
              <p:spPr bwMode="auto">
                <a:xfrm>
                  <a:off x="7017394" y="966860"/>
                  <a:ext cx="1002445" cy="1002445"/>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384">
                    <a:spcBef>
                      <a:spcPct val="0"/>
                    </a:spcBef>
                    <a:spcAft>
                      <a:spcPts val="1199"/>
                    </a:spcAft>
                  </a:pPr>
                  <a:endParaRPr lang="en-US" sz="1631" err="1">
                    <a:ln w="3175">
                      <a:noFill/>
                    </a:ln>
                    <a:gradFill>
                      <a:gsLst>
                        <a:gs pos="0">
                          <a:srgbClr val="0078D4"/>
                        </a:gs>
                        <a:gs pos="100000">
                          <a:srgbClr val="0078D4"/>
                        </a:gs>
                      </a:gsLst>
                      <a:lin ang="5400000" scaled="0"/>
                    </a:gradFill>
                    <a:latin typeface="Segoe UI Semibold"/>
                    <a:cs typeface="Segoe UI Semilight" panose="020B0402040204020203" pitchFamily="34" charset="0"/>
                  </a:endParaRPr>
                </a:p>
              </p:txBody>
            </p:sp>
            <p:pic>
              <p:nvPicPr>
                <p:cNvPr id="187" name="Graphic 186">
                  <a:extLst>
                    <a:ext uri="{FF2B5EF4-FFF2-40B4-BE49-F238E27FC236}">
                      <a16:creationId xmlns:a16="http://schemas.microsoft.com/office/drawing/2014/main" id="{30044B93-D2EF-41F9-A73C-001E26FA184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95012" y="1273644"/>
                  <a:ext cx="447208" cy="388876"/>
                </a:xfrm>
                <a:prstGeom prst="rect">
                  <a:avLst/>
                </a:prstGeom>
              </p:spPr>
            </p:pic>
          </p:grpSp>
          <p:sp>
            <p:nvSpPr>
              <p:cNvPr id="183" name="TextBox 182">
                <a:extLst>
                  <a:ext uri="{FF2B5EF4-FFF2-40B4-BE49-F238E27FC236}">
                    <a16:creationId xmlns:a16="http://schemas.microsoft.com/office/drawing/2014/main" id="{92579412-DCAF-4B32-9531-C37F56653C07}"/>
                  </a:ext>
                </a:extLst>
              </p:cNvPr>
              <p:cNvSpPr txBox="1"/>
              <p:nvPr/>
            </p:nvSpPr>
            <p:spPr>
              <a:xfrm>
                <a:off x="3253957" y="5925473"/>
                <a:ext cx="593430" cy="21723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Data classification</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184" name="Picture 183">
                <a:extLst>
                  <a:ext uri="{FF2B5EF4-FFF2-40B4-BE49-F238E27FC236}">
                    <a16:creationId xmlns:a16="http://schemas.microsoft.com/office/drawing/2014/main" id="{F272BE63-4B04-4560-9A47-0639ECFC832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310136" y="4724260"/>
                <a:ext cx="463442" cy="463442"/>
              </a:xfrm>
              <a:prstGeom prst="rect">
                <a:avLst/>
              </a:prstGeom>
            </p:spPr>
          </p:pic>
          <p:sp>
            <p:nvSpPr>
              <p:cNvPr id="185" name="TextBox 184">
                <a:extLst>
                  <a:ext uri="{FF2B5EF4-FFF2-40B4-BE49-F238E27FC236}">
                    <a16:creationId xmlns:a16="http://schemas.microsoft.com/office/drawing/2014/main" id="{64A5546F-0BD9-43EC-B8E5-986395047924}"/>
                  </a:ext>
                </a:extLst>
              </p:cNvPr>
              <p:cNvSpPr txBox="1"/>
              <p:nvPr/>
            </p:nvSpPr>
            <p:spPr>
              <a:xfrm>
                <a:off x="8186292" y="5197071"/>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D7491339-7ABC-4114-86E6-76DB9F7B4A5C}"/>
                </a:ext>
              </a:extLst>
            </p:cNvPr>
            <p:cNvGrpSpPr/>
            <p:nvPr/>
          </p:nvGrpSpPr>
          <p:grpSpPr>
            <a:xfrm>
              <a:off x="8738879" y="1792070"/>
              <a:ext cx="720049" cy="733597"/>
              <a:chOff x="8738879" y="1792070"/>
              <a:chExt cx="720049" cy="733597"/>
            </a:xfrm>
          </p:grpSpPr>
          <p:pic>
            <p:nvPicPr>
              <p:cNvPr id="38" name="Picture 38" descr="A picture containing graphical user interface&#10;&#10;Description automatically generated">
                <a:extLst>
                  <a:ext uri="{FF2B5EF4-FFF2-40B4-BE49-F238E27FC236}">
                    <a16:creationId xmlns:a16="http://schemas.microsoft.com/office/drawing/2014/main" id="{FB83EAA4-A14D-4D54-9270-2D0003E2D651}"/>
                  </a:ext>
                </a:extLst>
              </p:cNvPr>
              <p:cNvPicPr>
                <a:picLocks noChangeAspect="1"/>
              </p:cNvPicPr>
              <p:nvPr/>
            </p:nvPicPr>
            <p:blipFill>
              <a:blip r:embed="rId30"/>
              <a:stretch>
                <a:fillRect/>
              </a:stretch>
            </p:blipFill>
            <p:spPr>
              <a:xfrm>
                <a:off x="8751488" y="1792070"/>
                <a:ext cx="691830" cy="686348"/>
              </a:xfrm>
              <a:prstGeom prst="rect">
                <a:avLst/>
              </a:prstGeom>
            </p:spPr>
          </p:pic>
          <p:sp>
            <p:nvSpPr>
              <p:cNvPr id="39" name="TextBox 38">
                <a:extLst>
                  <a:ext uri="{FF2B5EF4-FFF2-40B4-BE49-F238E27FC236}">
                    <a16:creationId xmlns:a16="http://schemas.microsoft.com/office/drawing/2014/main" id="{F89D98BF-DA39-4FF7-9A20-9632CFC07375}"/>
                  </a:ext>
                </a:extLst>
              </p:cNvPr>
              <p:cNvSpPr txBox="1"/>
              <p:nvPr/>
            </p:nvSpPr>
            <p:spPr>
              <a:xfrm>
                <a:off x="8738879" y="2317918"/>
                <a:ext cx="720049" cy="207749"/>
              </a:xfrm>
              <a:prstGeom prst="rect">
                <a:avLst/>
              </a:prstGeom>
              <a:noFill/>
            </p:spPr>
            <p:txBody>
              <a:bodyPr wrap="square" lIns="0" tIns="0" rIns="0" bIns="0" rtlCol="0" anchor="t">
                <a:spAutoFit/>
              </a:bodyPr>
              <a:lstStyle/>
              <a:p>
                <a:pPr algn="ctr" defTabSz="914314">
                  <a:lnSpc>
                    <a:spcPct val="90000"/>
                  </a:lnSpc>
                  <a:spcAft>
                    <a:spcPts val="588"/>
                  </a:spcAft>
                  <a:defRPr/>
                </a:pPr>
                <a:r>
                  <a:rPr lang="en-US" sz="750">
                    <a:solidFill>
                      <a:srgbClr val="282828"/>
                    </a:solidFill>
                    <a:latin typeface="Segoe UI"/>
                    <a:cs typeface="Segoe UI"/>
                  </a:rPr>
                  <a:t>Yammer Enterprise</a:t>
                </a:r>
                <a:endParaRPr lang="en-US" sz="750" b="0" i="0" u="none" strike="noStrike" kern="1200" cap="none" spc="0" normalizeH="0" baseline="0" noProof="0">
                  <a:ln>
                    <a:noFill/>
                  </a:ln>
                  <a:solidFill>
                    <a:srgbClr val="282828"/>
                  </a:solidFill>
                  <a:effectLst/>
                  <a:uLnTx/>
                  <a:uFillTx/>
                  <a:latin typeface="Segoe UI"/>
                  <a:cs typeface="Segoe UI"/>
                </a:endParaRPr>
              </a:p>
            </p:txBody>
          </p:sp>
        </p:grpSp>
      </p:grpSp>
      <p:grpSp>
        <p:nvGrpSpPr>
          <p:cNvPr id="44" name="Group 43">
            <a:extLst>
              <a:ext uri="{FF2B5EF4-FFF2-40B4-BE49-F238E27FC236}">
                <a16:creationId xmlns:a16="http://schemas.microsoft.com/office/drawing/2014/main" id="{9857700A-C4AF-415C-9E98-D9BCCC8CFC87}"/>
              </a:ext>
            </a:extLst>
          </p:cNvPr>
          <p:cNvGrpSpPr/>
          <p:nvPr/>
        </p:nvGrpSpPr>
        <p:grpSpPr>
          <a:xfrm>
            <a:off x="221536" y="4319587"/>
            <a:ext cx="9709743" cy="1820264"/>
            <a:chOff x="282226" y="4043109"/>
            <a:chExt cx="9709743" cy="1820264"/>
          </a:xfrm>
        </p:grpSpPr>
        <p:pic>
          <p:nvPicPr>
            <p:cNvPr id="131" name="Picture 2" descr="See the source image">
              <a:extLst>
                <a:ext uri="{FF2B5EF4-FFF2-40B4-BE49-F238E27FC236}">
                  <a16:creationId xmlns:a16="http://schemas.microsoft.com/office/drawing/2014/main" id="{D1BAC86C-1B65-4D08-95BE-AE2DDA26396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93547" y="4992149"/>
              <a:ext cx="344935" cy="344933"/>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2EC19E48-D281-414D-8070-A421FAE7E5F5}"/>
                </a:ext>
              </a:extLst>
            </p:cNvPr>
            <p:cNvSpPr txBox="1"/>
            <p:nvPr/>
          </p:nvSpPr>
          <p:spPr>
            <a:xfrm>
              <a:off x="3955890" y="5418188"/>
              <a:ext cx="495438" cy="225467"/>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 for O365</a:t>
              </a:r>
            </a:p>
          </p:txBody>
        </p:sp>
        <p:pic>
          <p:nvPicPr>
            <p:cNvPr id="137" name="Graphic 136" descr="Cloud">
              <a:extLst>
                <a:ext uri="{FF2B5EF4-FFF2-40B4-BE49-F238E27FC236}">
                  <a16:creationId xmlns:a16="http://schemas.microsoft.com/office/drawing/2014/main" id="{51249195-A3AB-4968-82C0-FC505BE6272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528733" y="4903530"/>
              <a:ext cx="476721" cy="517900"/>
            </a:xfrm>
            <a:prstGeom prst="rect">
              <a:avLst/>
            </a:prstGeom>
          </p:spPr>
        </p:pic>
        <p:pic>
          <p:nvPicPr>
            <p:cNvPr id="138" name="Graphic 137" descr="Lock">
              <a:extLst>
                <a:ext uri="{FF2B5EF4-FFF2-40B4-BE49-F238E27FC236}">
                  <a16:creationId xmlns:a16="http://schemas.microsoft.com/office/drawing/2014/main" id="{CDC0CCA3-6FCB-465D-A859-E7B976DE3162}"/>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653196" y="5059655"/>
              <a:ext cx="206877" cy="206877"/>
            </a:xfrm>
            <a:prstGeom prst="rect">
              <a:avLst/>
            </a:prstGeom>
          </p:spPr>
        </p:pic>
        <p:pic>
          <p:nvPicPr>
            <p:cNvPr id="193" name="Picture 192" descr="A picture containing clock&#10;&#10;Description automatically generated">
              <a:extLst>
                <a:ext uri="{FF2B5EF4-FFF2-40B4-BE49-F238E27FC236}">
                  <a16:creationId xmlns:a16="http://schemas.microsoft.com/office/drawing/2014/main" id="{5FC874C6-7FF9-4746-86AC-7A1922869C14}"/>
                </a:ext>
              </a:extLst>
            </p:cNvPr>
            <p:cNvPicPr>
              <a:picLocks noChangeAspect="1"/>
            </p:cNvPicPr>
            <p:nvPr/>
          </p:nvPicPr>
          <p:blipFill>
            <a:blip r:embed="rId6"/>
            <a:stretch>
              <a:fillRect/>
            </a:stretch>
          </p:blipFill>
          <p:spPr>
            <a:xfrm>
              <a:off x="282226" y="4112653"/>
              <a:ext cx="677664" cy="677664"/>
            </a:xfrm>
            <a:prstGeom prst="rect">
              <a:avLst/>
            </a:prstGeom>
            <a:ln>
              <a:noFill/>
              <a:prstDash val="dash"/>
            </a:ln>
          </p:spPr>
        </p:pic>
        <p:pic>
          <p:nvPicPr>
            <p:cNvPr id="194" name="Picture 193" descr="A picture containing clock&#10;&#10;Description automatically generated">
              <a:extLst>
                <a:ext uri="{FF2B5EF4-FFF2-40B4-BE49-F238E27FC236}">
                  <a16:creationId xmlns:a16="http://schemas.microsoft.com/office/drawing/2014/main" id="{E6BB35D7-EA98-46FD-BF9A-F4EF7E887CEB}"/>
                </a:ext>
              </a:extLst>
            </p:cNvPr>
            <p:cNvPicPr>
              <a:picLocks noChangeAspect="1"/>
            </p:cNvPicPr>
            <p:nvPr/>
          </p:nvPicPr>
          <p:blipFill>
            <a:blip r:embed="rId7"/>
            <a:stretch>
              <a:fillRect/>
            </a:stretch>
          </p:blipFill>
          <p:spPr>
            <a:xfrm>
              <a:off x="5446126" y="4122701"/>
              <a:ext cx="677664" cy="677664"/>
            </a:xfrm>
            <a:prstGeom prst="rect">
              <a:avLst/>
            </a:prstGeom>
          </p:spPr>
        </p:pic>
        <p:pic>
          <p:nvPicPr>
            <p:cNvPr id="195" name="Picture 194" descr="A picture containing drawing&#10;&#10;Description automatically generated">
              <a:extLst>
                <a:ext uri="{FF2B5EF4-FFF2-40B4-BE49-F238E27FC236}">
                  <a16:creationId xmlns:a16="http://schemas.microsoft.com/office/drawing/2014/main" id="{25EC1464-B5EA-42EF-8445-D2E61E28513B}"/>
                </a:ext>
              </a:extLst>
            </p:cNvPr>
            <p:cNvPicPr>
              <a:picLocks noChangeAspect="1"/>
            </p:cNvPicPr>
            <p:nvPr/>
          </p:nvPicPr>
          <p:blipFill>
            <a:blip r:embed="rId8"/>
            <a:stretch>
              <a:fillRect/>
            </a:stretch>
          </p:blipFill>
          <p:spPr>
            <a:xfrm>
              <a:off x="7123179" y="4122620"/>
              <a:ext cx="677664" cy="677664"/>
            </a:xfrm>
            <a:prstGeom prst="rect">
              <a:avLst/>
            </a:prstGeom>
          </p:spPr>
        </p:pic>
        <p:pic>
          <p:nvPicPr>
            <p:cNvPr id="196" name="Picture 195" descr="A picture containing clock&#10;&#10;Description automatically generated">
              <a:extLst>
                <a:ext uri="{FF2B5EF4-FFF2-40B4-BE49-F238E27FC236}">
                  <a16:creationId xmlns:a16="http://schemas.microsoft.com/office/drawing/2014/main" id="{67ABA0BE-4E61-4CB4-A0A7-0F28403DAEB2}"/>
                </a:ext>
              </a:extLst>
            </p:cNvPr>
            <p:cNvPicPr>
              <a:picLocks noChangeAspect="1"/>
            </p:cNvPicPr>
            <p:nvPr/>
          </p:nvPicPr>
          <p:blipFill>
            <a:blip r:embed="rId9"/>
            <a:stretch>
              <a:fillRect/>
            </a:stretch>
          </p:blipFill>
          <p:spPr>
            <a:xfrm>
              <a:off x="841243" y="4112653"/>
              <a:ext cx="677664" cy="677664"/>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DA4293B7-A611-4D5C-BDC1-8A0DA7A8EC9D}"/>
                </a:ext>
              </a:extLst>
            </p:cNvPr>
            <p:cNvPicPr>
              <a:picLocks noChangeAspect="1"/>
            </p:cNvPicPr>
            <p:nvPr/>
          </p:nvPicPr>
          <p:blipFill>
            <a:blip r:embed="rId10"/>
            <a:stretch>
              <a:fillRect/>
            </a:stretch>
          </p:blipFill>
          <p:spPr>
            <a:xfrm>
              <a:off x="3805216" y="4122701"/>
              <a:ext cx="677664" cy="677664"/>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DBE84BA6-8320-4E4A-A779-2370105B2F89}"/>
                </a:ext>
              </a:extLst>
            </p:cNvPr>
            <p:cNvPicPr>
              <a:picLocks noChangeAspect="1"/>
            </p:cNvPicPr>
            <p:nvPr/>
          </p:nvPicPr>
          <p:blipFill>
            <a:blip r:embed="rId11"/>
            <a:stretch>
              <a:fillRect/>
            </a:stretch>
          </p:blipFill>
          <p:spPr>
            <a:xfrm>
              <a:off x="4328091" y="4122701"/>
              <a:ext cx="677664" cy="677664"/>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D4AFE1C4-5955-44C8-A887-F0BAF3A3A538}"/>
                </a:ext>
              </a:extLst>
            </p:cNvPr>
            <p:cNvPicPr>
              <a:picLocks noChangeAspect="1"/>
            </p:cNvPicPr>
            <p:nvPr/>
          </p:nvPicPr>
          <p:blipFill>
            <a:blip r:embed="rId12"/>
            <a:stretch>
              <a:fillRect/>
            </a:stretch>
          </p:blipFill>
          <p:spPr>
            <a:xfrm>
              <a:off x="6005144" y="4122701"/>
              <a:ext cx="677664" cy="677664"/>
            </a:xfrm>
            <a:prstGeom prst="rect">
              <a:avLst/>
            </a:prstGeom>
          </p:spPr>
        </p:pic>
        <p:pic>
          <p:nvPicPr>
            <p:cNvPr id="200" name="Picture 199" descr="A picture containing clock&#10;&#10;Description automatically generated">
              <a:extLst>
                <a:ext uri="{FF2B5EF4-FFF2-40B4-BE49-F238E27FC236}">
                  <a16:creationId xmlns:a16="http://schemas.microsoft.com/office/drawing/2014/main" id="{30899E3F-2E20-42CC-999A-0D2805EB845A}"/>
                </a:ext>
              </a:extLst>
            </p:cNvPr>
            <p:cNvPicPr>
              <a:picLocks noChangeAspect="1"/>
            </p:cNvPicPr>
            <p:nvPr/>
          </p:nvPicPr>
          <p:blipFill>
            <a:blip r:embed="rId13"/>
            <a:stretch>
              <a:fillRect/>
            </a:stretch>
          </p:blipFill>
          <p:spPr>
            <a:xfrm>
              <a:off x="6564161" y="4122701"/>
              <a:ext cx="677664" cy="677664"/>
            </a:xfrm>
            <a:prstGeom prst="rect">
              <a:avLst/>
            </a:prstGeom>
          </p:spPr>
        </p:pic>
        <p:pic>
          <p:nvPicPr>
            <p:cNvPr id="201" name="Picture 200" descr="A close up of a logo&#10;&#10;Description automatically generated">
              <a:extLst>
                <a:ext uri="{FF2B5EF4-FFF2-40B4-BE49-F238E27FC236}">
                  <a16:creationId xmlns:a16="http://schemas.microsoft.com/office/drawing/2014/main" id="{8B5078DD-8F83-47FD-88E2-9C4601CC0526}"/>
                </a:ext>
              </a:extLst>
            </p:cNvPr>
            <p:cNvPicPr>
              <a:picLocks noChangeAspect="1"/>
            </p:cNvPicPr>
            <p:nvPr/>
          </p:nvPicPr>
          <p:blipFill>
            <a:blip r:embed="rId14"/>
            <a:stretch>
              <a:fillRect/>
            </a:stretch>
          </p:blipFill>
          <p:spPr>
            <a:xfrm>
              <a:off x="1400261" y="4112653"/>
              <a:ext cx="677664" cy="677664"/>
            </a:xfrm>
            <a:prstGeom prst="rect">
              <a:avLst/>
            </a:prstGeom>
          </p:spPr>
        </p:pic>
        <p:pic>
          <p:nvPicPr>
            <p:cNvPr id="202" name="Picture 201" descr="A picture containing clock&#10;&#10;Description automatically generated">
              <a:extLst>
                <a:ext uri="{FF2B5EF4-FFF2-40B4-BE49-F238E27FC236}">
                  <a16:creationId xmlns:a16="http://schemas.microsoft.com/office/drawing/2014/main" id="{83868708-367A-4BCA-A28A-C811141D494F}"/>
                </a:ext>
              </a:extLst>
            </p:cNvPr>
            <p:cNvPicPr>
              <a:picLocks noChangeAspect="1"/>
            </p:cNvPicPr>
            <p:nvPr/>
          </p:nvPicPr>
          <p:blipFill>
            <a:blip r:embed="rId15"/>
            <a:stretch>
              <a:fillRect/>
            </a:stretch>
          </p:blipFill>
          <p:spPr>
            <a:xfrm>
              <a:off x="4887108" y="4122701"/>
              <a:ext cx="677664" cy="677664"/>
            </a:xfrm>
            <a:prstGeom prst="rect">
              <a:avLst/>
            </a:prstGeom>
          </p:spPr>
        </p:pic>
        <p:sp>
          <p:nvSpPr>
            <p:cNvPr id="203" name="TextBox 202">
              <a:extLst>
                <a:ext uri="{FF2B5EF4-FFF2-40B4-BE49-F238E27FC236}">
                  <a16:creationId xmlns:a16="http://schemas.microsoft.com/office/drawing/2014/main" id="{6348D884-A366-4E35-BCD1-2A8FA965BF70}"/>
                </a:ext>
              </a:extLst>
            </p:cNvPr>
            <p:cNvSpPr txBox="1"/>
            <p:nvPr/>
          </p:nvSpPr>
          <p:spPr>
            <a:xfrm>
              <a:off x="366294" y="467852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Exchange</a:t>
              </a:r>
            </a:p>
          </p:txBody>
        </p:sp>
        <p:sp>
          <p:nvSpPr>
            <p:cNvPr id="204" name="TextBox 203">
              <a:extLst>
                <a:ext uri="{FF2B5EF4-FFF2-40B4-BE49-F238E27FC236}">
                  <a16:creationId xmlns:a16="http://schemas.microsoft.com/office/drawing/2014/main" id="{748334D3-2EC8-499D-B3B8-A453B3C1D9F7}"/>
                </a:ext>
              </a:extLst>
            </p:cNvPr>
            <p:cNvSpPr txBox="1"/>
            <p:nvPr/>
          </p:nvSpPr>
          <p:spPr>
            <a:xfrm>
              <a:off x="908838" y="467852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Teams</a:t>
              </a:r>
            </a:p>
          </p:txBody>
        </p:sp>
        <p:sp>
          <p:nvSpPr>
            <p:cNvPr id="205" name="TextBox 204">
              <a:extLst>
                <a:ext uri="{FF2B5EF4-FFF2-40B4-BE49-F238E27FC236}">
                  <a16:creationId xmlns:a16="http://schemas.microsoft.com/office/drawing/2014/main" id="{B6342A92-AC36-4DD9-93B0-8700A5F5454C}"/>
                </a:ext>
              </a:extLst>
            </p:cNvPr>
            <p:cNvSpPr txBox="1"/>
            <p:nvPr/>
          </p:nvSpPr>
          <p:spPr>
            <a:xfrm>
              <a:off x="1467878" y="4678528"/>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Sharepoint</a:t>
              </a:r>
            </a:p>
          </p:txBody>
        </p:sp>
        <p:sp>
          <p:nvSpPr>
            <p:cNvPr id="206" name="TextBox 205">
              <a:extLst>
                <a:ext uri="{FF2B5EF4-FFF2-40B4-BE49-F238E27FC236}">
                  <a16:creationId xmlns:a16="http://schemas.microsoft.com/office/drawing/2014/main" id="{4305E115-93AE-4B9A-A52B-870D32616F33}"/>
                </a:ext>
              </a:extLst>
            </p:cNvPr>
            <p:cNvSpPr txBox="1"/>
            <p:nvPr/>
          </p:nvSpPr>
          <p:spPr>
            <a:xfrm>
              <a:off x="3872857" y="468857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OneDrive</a:t>
              </a:r>
            </a:p>
          </p:txBody>
        </p:sp>
        <p:sp>
          <p:nvSpPr>
            <p:cNvPr id="207" name="TextBox 206">
              <a:extLst>
                <a:ext uri="{FF2B5EF4-FFF2-40B4-BE49-F238E27FC236}">
                  <a16:creationId xmlns:a16="http://schemas.microsoft.com/office/drawing/2014/main" id="{A8901952-2D9C-459A-9AF2-BAE2CA232EC0}"/>
                </a:ext>
              </a:extLst>
            </p:cNvPr>
            <p:cNvSpPr txBox="1"/>
            <p:nvPr/>
          </p:nvSpPr>
          <p:spPr>
            <a:xfrm>
              <a:off x="4395754" y="468857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Outlook</a:t>
              </a:r>
            </a:p>
          </p:txBody>
        </p:sp>
        <p:sp>
          <p:nvSpPr>
            <p:cNvPr id="208" name="TextBox 207">
              <a:extLst>
                <a:ext uri="{FF2B5EF4-FFF2-40B4-BE49-F238E27FC236}">
                  <a16:creationId xmlns:a16="http://schemas.microsoft.com/office/drawing/2014/main" id="{2B4D698C-C3D6-4748-9DAB-00EE3CAED02C}"/>
                </a:ext>
              </a:extLst>
            </p:cNvPr>
            <p:cNvSpPr txBox="1"/>
            <p:nvPr/>
          </p:nvSpPr>
          <p:spPr>
            <a:xfrm>
              <a:off x="4954794" y="468857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Word</a:t>
              </a:r>
            </a:p>
          </p:txBody>
        </p:sp>
        <p:sp>
          <p:nvSpPr>
            <p:cNvPr id="209" name="TextBox 208">
              <a:extLst>
                <a:ext uri="{FF2B5EF4-FFF2-40B4-BE49-F238E27FC236}">
                  <a16:creationId xmlns:a16="http://schemas.microsoft.com/office/drawing/2014/main" id="{B8F01D56-61ED-4626-A594-5CDFF227EE65}"/>
                </a:ext>
              </a:extLst>
            </p:cNvPr>
            <p:cNvSpPr txBox="1"/>
            <p:nvPr/>
          </p:nvSpPr>
          <p:spPr>
            <a:xfrm>
              <a:off x="5513834" y="468857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Excel</a:t>
              </a:r>
            </a:p>
          </p:txBody>
        </p:sp>
        <p:sp>
          <p:nvSpPr>
            <p:cNvPr id="210" name="TextBox 209">
              <a:extLst>
                <a:ext uri="{FF2B5EF4-FFF2-40B4-BE49-F238E27FC236}">
                  <a16:creationId xmlns:a16="http://schemas.microsoft.com/office/drawing/2014/main" id="{D48C97D6-1361-4B5D-B936-A557F45F9C56}"/>
                </a:ext>
              </a:extLst>
            </p:cNvPr>
            <p:cNvSpPr txBox="1"/>
            <p:nvPr/>
          </p:nvSpPr>
          <p:spPr>
            <a:xfrm>
              <a:off x="6042142" y="4688576"/>
              <a:ext cx="603981"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PowerPoint</a:t>
              </a:r>
            </a:p>
          </p:txBody>
        </p:sp>
        <p:sp>
          <p:nvSpPr>
            <p:cNvPr id="211" name="TextBox 210">
              <a:extLst>
                <a:ext uri="{FF2B5EF4-FFF2-40B4-BE49-F238E27FC236}">
                  <a16:creationId xmlns:a16="http://schemas.microsoft.com/office/drawing/2014/main" id="{A5AD807F-C94E-4953-B235-AE0AEBA82B04}"/>
                </a:ext>
              </a:extLst>
            </p:cNvPr>
            <p:cNvSpPr txBox="1"/>
            <p:nvPr/>
          </p:nvSpPr>
          <p:spPr>
            <a:xfrm>
              <a:off x="6631914" y="468857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Publisher</a:t>
              </a:r>
            </a:p>
          </p:txBody>
        </p:sp>
        <p:sp>
          <p:nvSpPr>
            <p:cNvPr id="212" name="TextBox 211">
              <a:extLst>
                <a:ext uri="{FF2B5EF4-FFF2-40B4-BE49-F238E27FC236}">
                  <a16:creationId xmlns:a16="http://schemas.microsoft.com/office/drawing/2014/main" id="{847A30E2-FFE7-4B2C-A57B-FC299943AE6C}"/>
                </a:ext>
              </a:extLst>
            </p:cNvPr>
            <p:cNvSpPr txBox="1"/>
            <p:nvPr/>
          </p:nvSpPr>
          <p:spPr>
            <a:xfrm>
              <a:off x="7190954" y="4688576"/>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Access</a:t>
              </a:r>
            </a:p>
          </p:txBody>
        </p:sp>
        <p:pic>
          <p:nvPicPr>
            <p:cNvPr id="213" name="Picture 12" descr="See the source image">
              <a:extLst>
                <a:ext uri="{FF2B5EF4-FFF2-40B4-BE49-F238E27FC236}">
                  <a16:creationId xmlns:a16="http://schemas.microsoft.com/office/drawing/2014/main" id="{FE965478-5609-47DF-AD51-75BDD219F2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3810" y="4296443"/>
              <a:ext cx="332576" cy="309306"/>
            </a:xfrm>
            <a:prstGeom prst="rect">
              <a:avLst/>
            </a:prstGeom>
            <a:noFill/>
            <a:extLst>
              <a:ext uri="{909E8E84-426E-40DD-AFC4-6F175D3DCCD1}">
                <a14:hiddenFill xmlns:a14="http://schemas.microsoft.com/office/drawing/2010/main">
                  <a:solidFill>
                    <a:srgbClr val="FFFFFF"/>
                  </a:solidFill>
                </a14:hiddenFill>
              </a:ext>
            </a:extLst>
          </p:spPr>
        </p:pic>
        <p:sp>
          <p:nvSpPr>
            <p:cNvPr id="214" name="TextBox 213">
              <a:extLst>
                <a:ext uri="{FF2B5EF4-FFF2-40B4-BE49-F238E27FC236}">
                  <a16:creationId xmlns:a16="http://schemas.microsoft.com/office/drawing/2014/main" id="{10DDD6D2-3B18-4296-BD2F-29719FC06AF0}"/>
                </a:ext>
              </a:extLst>
            </p:cNvPr>
            <p:cNvSpPr txBox="1"/>
            <p:nvPr/>
          </p:nvSpPr>
          <p:spPr>
            <a:xfrm>
              <a:off x="2091321" y="4632017"/>
              <a:ext cx="469890" cy="203133"/>
            </a:xfrm>
            <a:prstGeom prst="rect">
              <a:avLst/>
            </a:prstGeom>
            <a:noFill/>
          </p:spPr>
          <p:txBody>
            <a:bodyPr wrap="square">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Forms</a:t>
              </a:r>
            </a:p>
          </p:txBody>
        </p:sp>
        <p:pic>
          <p:nvPicPr>
            <p:cNvPr id="215" name="Picture 8" descr="See the source image">
              <a:extLst>
                <a:ext uri="{FF2B5EF4-FFF2-40B4-BE49-F238E27FC236}">
                  <a16:creationId xmlns:a16="http://schemas.microsoft.com/office/drawing/2014/main" id="{0B957913-891F-4BFB-AD84-3FC03662369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5250" r="27713"/>
            <a:stretch/>
          </p:blipFill>
          <p:spPr bwMode="auto">
            <a:xfrm>
              <a:off x="2698225" y="4304852"/>
              <a:ext cx="280916" cy="376736"/>
            </a:xfrm>
            <a:prstGeom prst="rect">
              <a:avLst/>
            </a:prstGeom>
            <a:noFill/>
            <a:extLst>
              <a:ext uri="{909E8E84-426E-40DD-AFC4-6F175D3DCCD1}">
                <a14:hiddenFill xmlns:a14="http://schemas.microsoft.com/office/drawing/2010/main">
                  <a:solidFill>
                    <a:srgbClr val="FFFFFF"/>
                  </a:solidFill>
                </a14:hiddenFill>
              </a:ext>
            </a:extLst>
          </p:spPr>
        </p:pic>
        <p:sp>
          <p:nvSpPr>
            <p:cNvPr id="216" name="TextBox 215">
              <a:extLst>
                <a:ext uri="{FF2B5EF4-FFF2-40B4-BE49-F238E27FC236}">
                  <a16:creationId xmlns:a16="http://schemas.microsoft.com/office/drawing/2014/main" id="{178825B1-66A7-4DA3-95CB-F5F7421F4D66}"/>
                </a:ext>
              </a:extLst>
            </p:cNvPr>
            <p:cNvSpPr txBox="1"/>
            <p:nvPr/>
          </p:nvSpPr>
          <p:spPr>
            <a:xfrm>
              <a:off x="2497447" y="4708849"/>
              <a:ext cx="535407" cy="110800"/>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Planner</a:t>
              </a:r>
            </a:p>
          </p:txBody>
        </p:sp>
        <p:sp>
          <p:nvSpPr>
            <p:cNvPr id="218" name="TextBox 217">
              <a:extLst>
                <a:ext uri="{FF2B5EF4-FFF2-40B4-BE49-F238E27FC236}">
                  <a16:creationId xmlns:a16="http://schemas.microsoft.com/office/drawing/2014/main" id="{E41403D2-DFA0-4A87-8FC9-78654BB23188}"/>
                </a:ext>
              </a:extLst>
            </p:cNvPr>
            <p:cNvSpPr txBox="1"/>
            <p:nvPr/>
          </p:nvSpPr>
          <p:spPr>
            <a:xfrm>
              <a:off x="3076433" y="4707844"/>
              <a:ext cx="805397" cy="2215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800" b="0" i="0" u="none" strike="noStrike" kern="1200" cap="none" spc="0" normalizeH="0" baseline="0" noProof="0">
                  <a:ln>
                    <a:noFill/>
                  </a:ln>
                  <a:solidFill>
                    <a:srgbClr val="282828"/>
                  </a:solidFill>
                  <a:effectLst/>
                  <a:uLnTx/>
                  <a:uFillTx/>
                  <a:latin typeface="Segoe UI"/>
                  <a:ea typeface="+mn-ea"/>
                  <a:cs typeface="+mn-cs"/>
                </a:rPr>
                <a:t>Power Automate</a:t>
              </a:r>
              <a:br>
                <a:rPr kumimoji="0" lang="en-US" sz="800" b="0" i="0" u="none" strike="noStrike" kern="1200" cap="none" spc="0" normalizeH="0" baseline="0" noProof="0">
                  <a:ln>
                    <a:noFill/>
                  </a:ln>
                  <a:solidFill>
                    <a:srgbClr val="282828"/>
                  </a:solidFill>
                  <a:effectLst/>
                  <a:uLnTx/>
                  <a:uFillTx/>
                  <a:latin typeface="Segoe UI"/>
                  <a:ea typeface="+mn-ea"/>
                  <a:cs typeface="+mn-cs"/>
                </a:rPr>
              </a:br>
              <a:r>
                <a:rPr kumimoji="0" lang="en-US" sz="800" b="0" i="0" u="none" strike="noStrike" kern="1200" cap="none" spc="0" normalizeH="0" baseline="0" noProof="0">
                  <a:ln>
                    <a:noFill/>
                  </a:ln>
                  <a:solidFill>
                    <a:srgbClr val="282828"/>
                  </a:solidFill>
                  <a:effectLst/>
                  <a:uLnTx/>
                  <a:uFillTx/>
                  <a:latin typeface="Segoe UI"/>
                  <a:ea typeface="+mn-ea"/>
                  <a:cs typeface="+mn-cs"/>
                </a:rPr>
                <a:t>&amp; Power Apps</a:t>
              </a:r>
            </a:p>
          </p:txBody>
        </p:sp>
        <p:pic>
          <p:nvPicPr>
            <p:cNvPr id="219" name="Picture 218">
              <a:extLst>
                <a:ext uri="{FF2B5EF4-FFF2-40B4-BE49-F238E27FC236}">
                  <a16:creationId xmlns:a16="http://schemas.microsoft.com/office/drawing/2014/main" id="{C49FDAE8-792A-4C18-9B17-173AE70CBB2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64081" y="4157500"/>
              <a:ext cx="599493" cy="599493"/>
            </a:xfrm>
            <a:prstGeom prst="rect">
              <a:avLst/>
            </a:prstGeom>
          </p:spPr>
        </p:pic>
        <p:sp>
          <p:nvSpPr>
            <p:cNvPr id="220" name="TextBox 219">
              <a:extLst>
                <a:ext uri="{FF2B5EF4-FFF2-40B4-BE49-F238E27FC236}">
                  <a16:creationId xmlns:a16="http://schemas.microsoft.com/office/drawing/2014/main" id="{60BCE6A2-C3A7-4200-9019-5EDAF0DB4093}"/>
                </a:ext>
              </a:extLst>
            </p:cNvPr>
            <p:cNvSpPr txBox="1"/>
            <p:nvPr/>
          </p:nvSpPr>
          <p:spPr>
            <a:xfrm>
              <a:off x="7719489" y="4699024"/>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Delve</a:t>
              </a:r>
            </a:p>
          </p:txBody>
        </p:sp>
        <p:sp>
          <p:nvSpPr>
            <p:cNvPr id="221" name="TextBox 220">
              <a:extLst>
                <a:ext uri="{FF2B5EF4-FFF2-40B4-BE49-F238E27FC236}">
                  <a16:creationId xmlns:a16="http://schemas.microsoft.com/office/drawing/2014/main" id="{E1ABC0FA-B516-4DF1-BAEF-C881C9724DF2}"/>
                </a:ext>
              </a:extLst>
            </p:cNvPr>
            <p:cNvSpPr txBox="1"/>
            <p:nvPr/>
          </p:nvSpPr>
          <p:spPr>
            <a:xfrm>
              <a:off x="364577" y="5427507"/>
              <a:ext cx="521939" cy="2089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Endpoint Manager</a:t>
              </a:r>
            </a:p>
          </p:txBody>
        </p:sp>
        <p:pic>
          <p:nvPicPr>
            <p:cNvPr id="222" name="Graphic 221">
              <a:extLst>
                <a:ext uri="{FF2B5EF4-FFF2-40B4-BE49-F238E27FC236}">
                  <a16:creationId xmlns:a16="http://schemas.microsoft.com/office/drawing/2014/main" id="{FD79A47E-0FD5-4D26-9414-E8B1F89AA5C1}"/>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53261" t="-53261" r="-53261" b="-53261"/>
            <a:stretch/>
          </p:blipFill>
          <p:spPr>
            <a:xfrm>
              <a:off x="881764" y="4885986"/>
              <a:ext cx="652122" cy="652119"/>
            </a:xfrm>
            <a:prstGeom prst="rect">
              <a:avLst/>
            </a:prstGeom>
          </p:spPr>
        </p:pic>
        <p:sp>
          <p:nvSpPr>
            <p:cNvPr id="223" name="TextBox 222">
              <a:extLst>
                <a:ext uri="{FF2B5EF4-FFF2-40B4-BE49-F238E27FC236}">
                  <a16:creationId xmlns:a16="http://schemas.microsoft.com/office/drawing/2014/main" id="{0CFF089D-8A1E-41E2-A207-A57FB60CB84B}"/>
                </a:ext>
              </a:extLst>
            </p:cNvPr>
            <p:cNvSpPr txBox="1"/>
            <p:nvPr/>
          </p:nvSpPr>
          <p:spPr>
            <a:xfrm>
              <a:off x="730985" y="5430555"/>
              <a:ext cx="891160"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 Protection</a:t>
              </a:r>
            </a:p>
          </p:txBody>
        </p:sp>
        <p:sp>
          <p:nvSpPr>
            <p:cNvPr id="224" name="TextBox 223">
              <a:extLst>
                <a:ext uri="{FF2B5EF4-FFF2-40B4-BE49-F238E27FC236}">
                  <a16:creationId xmlns:a16="http://schemas.microsoft.com/office/drawing/2014/main" id="{AF4E5962-2068-4901-8670-EDD9E689A1FE}"/>
                </a:ext>
              </a:extLst>
            </p:cNvPr>
            <p:cNvSpPr txBox="1"/>
            <p:nvPr/>
          </p:nvSpPr>
          <p:spPr>
            <a:xfrm>
              <a:off x="1476200" y="5436649"/>
              <a:ext cx="521939" cy="32585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Conditional Access</a:t>
              </a:r>
            </a:p>
          </p:txBody>
        </p:sp>
        <p:pic>
          <p:nvPicPr>
            <p:cNvPr id="225" name="Graphic 224">
              <a:extLst>
                <a:ext uri="{FF2B5EF4-FFF2-40B4-BE49-F238E27FC236}">
                  <a16:creationId xmlns:a16="http://schemas.microsoft.com/office/drawing/2014/main" id="{3A114B92-B00F-40A2-A2A1-8C78B8CA8C8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78043" y="5047504"/>
              <a:ext cx="298308" cy="298308"/>
            </a:xfrm>
            <a:prstGeom prst="rect">
              <a:avLst/>
            </a:prstGeom>
          </p:spPr>
        </p:pic>
        <p:sp>
          <p:nvSpPr>
            <p:cNvPr id="226" name="TextBox 225">
              <a:extLst>
                <a:ext uri="{FF2B5EF4-FFF2-40B4-BE49-F238E27FC236}">
                  <a16:creationId xmlns:a16="http://schemas.microsoft.com/office/drawing/2014/main" id="{675F7E90-8D75-4D9F-8520-C852E0CB0D72}"/>
                </a:ext>
              </a:extLst>
            </p:cNvPr>
            <p:cNvSpPr txBox="1"/>
            <p:nvPr/>
          </p:nvSpPr>
          <p:spPr>
            <a:xfrm>
              <a:off x="2668885" y="5428895"/>
              <a:ext cx="521939" cy="434478"/>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Defender</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Antivirus</a:t>
              </a:r>
            </a:p>
          </p:txBody>
        </p:sp>
        <p:sp>
          <p:nvSpPr>
            <p:cNvPr id="227" name="TextBox 226">
              <a:extLst>
                <a:ext uri="{FF2B5EF4-FFF2-40B4-BE49-F238E27FC236}">
                  <a16:creationId xmlns:a16="http://schemas.microsoft.com/office/drawing/2014/main" id="{59616C57-1DF6-4331-890C-88CB280231D2}"/>
                </a:ext>
              </a:extLst>
            </p:cNvPr>
            <p:cNvSpPr txBox="1"/>
            <p:nvPr/>
          </p:nvSpPr>
          <p:spPr>
            <a:xfrm>
              <a:off x="1964660" y="5436649"/>
              <a:ext cx="686546" cy="209003"/>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Dsktp</a:t>
              </a:r>
            </a:p>
          </p:txBody>
        </p:sp>
        <p:pic>
          <p:nvPicPr>
            <p:cNvPr id="228" name="Picture 227" descr="A picture containing drawing&#10;&#10;Description automatically generated">
              <a:extLst>
                <a:ext uri="{FF2B5EF4-FFF2-40B4-BE49-F238E27FC236}">
                  <a16:creationId xmlns:a16="http://schemas.microsoft.com/office/drawing/2014/main" id="{CC43D8B7-C273-490F-B6FA-3BB082C153DA}"/>
                </a:ext>
              </a:extLst>
            </p:cNvPr>
            <p:cNvPicPr>
              <a:picLocks noChangeAspect="1"/>
            </p:cNvPicPr>
            <p:nvPr/>
          </p:nvPicPr>
          <p:blipFill>
            <a:blip r:embed="rId23"/>
            <a:stretch>
              <a:fillRect/>
            </a:stretch>
          </p:blipFill>
          <p:spPr>
            <a:xfrm>
              <a:off x="2137010" y="5055271"/>
              <a:ext cx="300836" cy="300837"/>
            </a:xfrm>
            <a:prstGeom prst="rect">
              <a:avLst/>
            </a:prstGeom>
          </p:spPr>
        </p:pic>
        <p:pic>
          <p:nvPicPr>
            <p:cNvPr id="229" name="Picture 14" descr="Blue shield icon">
              <a:extLst>
                <a:ext uri="{FF2B5EF4-FFF2-40B4-BE49-F238E27FC236}">
                  <a16:creationId xmlns:a16="http://schemas.microsoft.com/office/drawing/2014/main" id="{E2F4848E-41AD-4C32-8598-C9BA56EDE99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84418" y="5055271"/>
              <a:ext cx="300836" cy="316953"/>
            </a:xfrm>
            <a:prstGeom prst="rect">
              <a:avLst/>
            </a:prstGeom>
            <a:noFill/>
            <a:extLst>
              <a:ext uri="{909E8E84-426E-40DD-AFC4-6F175D3DCCD1}">
                <a14:hiddenFill xmlns:a14="http://schemas.microsoft.com/office/drawing/2010/main">
                  <a:solidFill>
                    <a:srgbClr val="FFFFFF"/>
                  </a:solidFill>
                </a14:hiddenFill>
              </a:ext>
            </a:extLst>
          </p:spPr>
        </p:pic>
        <p:pic>
          <p:nvPicPr>
            <p:cNvPr id="230" name="Graphic 229">
              <a:extLst>
                <a:ext uri="{FF2B5EF4-FFF2-40B4-BE49-F238E27FC236}">
                  <a16:creationId xmlns:a16="http://schemas.microsoft.com/office/drawing/2014/main" id="{C2671F4F-EE42-4002-B6EE-80F0DDB25602}"/>
                </a:ext>
              </a:extLst>
            </p:cNvPr>
            <p:cNvPicPr>
              <a:picLocks noChangeAspect="1"/>
            </p:cNvPicPr>
            <p:nvPr/>
          </p:nvPicPr>
          <p:blipFill rotWithShape="1">
            <a:blip r:embed="rId25">
              <a:extLst>
                <a:ext uri="{96DAC541-7B7A-43D3-8B79-37D633B846F1}">
                  <asvg:svgBlip xmlns:asvg="http://schemas.microsoft.com/office/drawing/2016/SVG/main" r:embed="rId26"/>
                </a:ext>
              </a:extLst>
            </a:blip>
            <a:srcRect l="-42408" t="-42408" r="-42408" b="-42408"/>
            <a:stretch/>
          </p:blipFill>
          <p:spPr>
            <a:xfrm>
              <a:off x="326349" y="4909882"/>
              <a:ext cx="652124" cy="652119"/>
            </a:xfrm>
            <a:prstGeom prst="rect">
              <a:avLst/>
            </a:prstGeom>
          </p:spPr>
        </p:pic>
        <p:grpSp>
          <p:nvGrpSpPr>
            <p:cNvPr id="231" name="Group 230">
              <a:extLst>
                <a:ext uri="{FF2B5EF4-FFF2-40B4-BE49-F238E27FC236}">
                  <a16:creationId xmlns:a16="http://schemas.microsoft.com/office/drawing/2014/main" id="{76F4D4F2-3838-4AE8-85CE-6F662B2138B5}"/>
                </a:ext>
              </a:extLst>
            </p:cNvPr>
            <p:cNvGrpSpPr/>
            <p:nvPr/>
          </p:nvGrpSpPr>
          <p:grpSpPr>
            <a:xfrm>
              <a:off x="3386058" y="5021797"/>
              <a:ext cx="300836" cy="338182"/>
              <a:chOff x="7017394" y="966860"/>
              <a:chExt cx="1002445" cy="1002445"/>
            </a:xfrm>
          </p:grpSpPr>
          <p:sp>
            <p:nvSpPr>
              <p:cNvPr id="235" name="Oval 234">
                <a:extLst>
                  <a:ext uri="{FF2B5EF4-FFF2-40B4-BE49-F238E27FC236}">
                    <a16:creationId xmlns:a16="http://schemas.microsoft.com/office/drawing/2014/main" id="{599A6199-E8E7-4BAA-BE64-70860006EC59}"/>
                  </a:ext>
                </a:extLst>
              </p:cNvPr>
              <p:cNvSpPr/>
              <p:nvPr/>
            </p:nvSpPr>
            <p:spPr bwMode="auto">
              <a:xfrm>
                <a:off x="7017394" y="966860"/>
                <a:ext cx="1002445" cy="1002445"/>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384">
                  <a:spcBef>
                    <a:spcPct val="0"/>
                  </a:spcBef>
                  <a:spcAft>
                    <a:spcPts val="1199"/>
                  </a:spcAft>
                </a:pPr>
                <a:endParaRPr lang="en-US" sz="1631" err="1">
                  <a:ln w="3175">
                    <a:noFill/>
                  </a:ln>
                  <a:gradFill>
                    <a:gsLst>
                      <a:gs pos="0">
                        <a:srgbClr val="0078D4"/>
                      </a:gs>
                      <a:gs pos="100000">
                        <a:srgbClr val="0078D4"/>
                      </a:gs>
                    </a:gsLst>
                    <a:lin ang="5400000" scaled="0"/>
                  </a:gradFill>
                  <a:latin typeface="Segoe UI Semibold"/>
                  <a:cs typeface="Segoe UI Semilight" panose="020B0402040204020203" pitchFamily="34" charset="0"/>
                </a:endParaRPr>
              </a:p>
            </p:txBody>
          </p:sp>
          <p:pic>
            <p:nvPicPr>
              <p:cNvPr id="236" name="Graphic 235">
                <a:extLst>
                  <a:ext uri="{FF2B5EF4-FFF2-40B4-BE49-F238E27FC236}">
                    <a16:creationId xmlns:a16="http://schemas.microsoft.com/office/drawing/2014/main" id="{1E66F051-D8B6-4204-83C2-74E13EA5AC6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295012" y="1273644"/>
                <a:ext cx="447208" cy="388876"/>
              </a:xfrm>
              <a:prstGeom prst="rect">
                <a:avLst/>
              </a:prstGeom>
            </p:spPr>
          </p:pic>
        </p:grpSp>
        <p:sp>
          <p:nvSpPr>
            <p:cNvPr id="232" name="TextBox 231">
              <a:extLst>
                <a:ext uri="{FF2B5EF4-FFF2-40B4-BE49-F238E27FC236}">
                  <a16:creationId xmlns:a16="http://schemas.microsoft.com/office/drawing/2014/main" id="{AC318078-9D7D-4FB7-ABF5-E9110AF689E3}"/>
                </a:ext>
              </a:extLst>
            </p:cNvPr>
            <p:cNvSpPr txBox="1"/>
            <p:nvPr/>
          </p:nvSpPr>
          <p:spPr>
            <a:xfrm>
              <a:off x="3239761" y="5418101"/>
              <a:ext cx="593430" cy="21723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Data classification</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233" name="Picture 232">
              <a:extLst>
                <a:ext uri="{FF2B5EF4-FFF2-40B4-BE49-F238E27FC236}">
                  <a16:creationId xmlns:a16="http://schemas.microsoft.com/office/drawing/2014/main" id="{D36E292F-9872-41B9-AD63-30226B33CCE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295940" y="4216888"/>
              <a:ext cx="463442" cy="463442"/>
            </a:xfrm>
            <a:prstGeom prst="rect">
              <a:avLst/>
            </a:prstGeom>
          </p:spPr>
        </p:pic>
        <p:sp>
          <p:nvSpPr>
            <p:cNvPr id="234" name="TextBox 233">
              <a:extLst>
                <a:ext uri="{FF2B5EF4-FFF2-40B4-BE49-F238E27FC236}">
                  <a16:creationId xmlns:a16="http://schemas.microsoft.com/office/drawing/2014/main" id="{C8D08835-61CF-4660-BE04-DE47E5B44BB5}"/>
                </a:ext>
              </a:extLst>
            </p:cNvPr>
            <p:cNvSpPr txBox="1"/>
            <p:nvPr/>
          </p:nvSpPr>
          <p:spPr>
            <a:xfrm>
              <a:off x="8172096" y="4689699"/>
              <a:ext cx="720049" cy="10861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My Analytics</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sp>
          <p:nvSpPr>
            <p:cNvPr id="240" name="TextBox 239">
              <a:extLst>
                <a:ext uri="{FF2B5EF4-FFF2-40B4-BE49-F238E27FC236}">
                  <a16:creationId xmlns:a16="http://schemas.microsoft.com/office/drawing/2014/main" id="{250E7C69-70EF-48A1-8C9E-6DA03EF32718}"/>
                </a:ext>
              </a:extLst>
            </p:cNvPr>
            <p:cNvSpPr txBox="1"/>
            <p:nvPr/>
          </p:nvSpPr>
          <p:spPr>
            <a:xfrm>
              <a:off x="6327775" y="5436088"/>
              <a:ext cx="961408" cy="207749"/>
            </a:xfrm>
            <a:prstGeom prst="rect">
              <a:avLst/>
            </a:prstGeom>
            <a:noFill/>
          </p:spPr>
          <p:txBody>
            <a:bodyPr wrap="square" lIns="0" tIns="0" rIns="0" bIns="0" rtlCol="0" anchor="t">
              <a:spAutoFit/>
            </a:bodyPr>
            <a:lstStyle/>
            <a:p>
              <a:pPr algn="ctr" defTabSz="914314">
                <a:lnSpc>
                  <a:spcPct val="90000"/>
                </a:lnSpc>
                <a:spcAft>
                  <a:spcPts val="588"/>
                </a:spcAft>
                <a:defRPr/>
              </a:pPr>
              <a:r>
                <a:rPr lang="en-US" sz="750">
                  <a:solidFill>
                    <a:srgbClr val="282828"/>
                  </a:solidFill>
                  <a:latin typeface="Segoe UI"/>
                  <a:cs typeface="Segoe UI"/>
                </a:rPr>
                <a:t>Phone System &amp; Audio Conferencing</a:t>
              </a:r>
            </a:p>
          </p:txBody>
        </p:sp>
        <p:grpSp>
          <p:nvGrpSpPr>
            <p:cNvPr id="243" name="Group 242">
              <a:extLst>
                <a:ext uri="{FF2B5EF4-FFF2-40B4-BE49-F238E27FC236}">
                  <a16:creationId xmlns:a16="http://schemas.microsoft.com/office/drawing/2014/main" id="{C65985A3-5F0E-4367-9412-D3FB51EF0350}"/>
                </a:ext>
              </a:extLst>
            </p:cNvPr>
            <p:cNvGrpSpPr/>
            <p:nvPr/>
          </p:nvGrpSpPr>
          <p:grpSpPr>
            <a:xfrm>
              <a:off x="8727915" y="4045178"/>
              <a:ext cx="720049" cy="744561"/>
              <a:chOff x="8727915" y="1792070"/>
              <a:chExt cx="720049" cy="744561"/>
            </a:xfrm>
          </p:grpSpPr>
          <p:pic>
            <p:nvPicPr>
              <p:cNvPr id="244" name="Picture 38" descr="A picture containing graphical user interface&#10;&#10;Description automatically generated">
                <a:extLst>
                  <a:ext uri="{FF2B5EF4-FFF2-40B4-BE49-F238E27FC236}">
                    <a16:creationId xmlns:a16="http://schemas.microsoft.com/office/drawing/2014/main" id="{E27A720F-3759-400D-BDD9-424512BC207D}"/>
                  </a:ext>
                </a:extLst>
              </p:cNvPr>
              <p:cNvPicPr>
                <a:picLocks noChangeAspect="1"/>
              </p:cNvPicPr>
              <p:nvPr/>
            </p:nvPicPr>
            <p:blipFill>
              <a:blip r:embed="rId30"/>
              <a:stretch>
                <a:fillRect/>
              </a:stretch>
            </p:blipFill>
            <p:spPr>
              <a:xfrm>
                <a:off x="8751488" y="1792070"/>
                <a:ext cx="691830" cy="686348"/>
              </a:xfrm>
              <a:prstGeom prst="rect">
                <a:avLst/>
              </a:prstGeom>
            </p:spPr>
          </p:pic>
          <p:sp>
            <p:nvSpPr>
              <p:cNvPr id="245" name="TextBox 244">
                <a:extLst>
                  <a:ext uri="{FF2B5EF4-FFF2-40B4-BE49-F238E27FC236}">
                    <a16:creationId xmlns:a16="http://schemas.microsoft.com/office/drawing/2014/main" id="{86D9D1C7-CA90-408A-ACEE-EC2C5602D71D}"/>
                  </a:ext>
                </a:extLst>
              </p:cNvPr>
              <p:cNvSpPr txBox="1"/>
              <p:nvPr/>
            </p:nvSpPr>
            <p:spPr>
              <a:xfrm>
                <a:off x="8727915" y="2328882"/>
                <a:ext cx="720049" cy="207749"/>
              </a:xfrm>
              <a:prstGeom prst="rect">
                <a:avLst/>
              </a:prstGeom>
              <a:noFill/>
            </p:spPr>
            <p:txBody>
              <a:bodyPr wrap="square" lIns="0" tIns="0" rIns="0" bIns="0" rtlCol="0" anchor="t">
                <a:spAutoFit/>
              </a:bodyPr>
              <a:lstStyle/>
              <a:p>
                <a:pPr algn="ctr" defTabSz="914314">
                  <a:lnSpc>
                    <a:spcPct val="90000"/>
                  </a:lnSpc>
                  <a:spcAft>
                    <a:spcPts val="588"/>
                  </a:spcAft>
                  <a:defRPr/>
                </a:pPr>
                <a:r>
                  <a:rPr lang="en-US" sz="750">
                    <a:solidFill>
                      <a:srgbClr val="282828"/>
                    </a:solidFill>
                    <a:latin typeface="Segoe UI"/>
                    <a:cs typeface="Segoe UI"/>
                  </a:rPr>
                  <a:t>Yammer Enterprise</a:t>
                </a:r>
                <a:endParaRPr lang="en-US" sz="750" b="0" i="0" u="none" strike="noStrike" kern="1200" cap="none" spc="0" normalizeH="0" baseline="0" noProof="0">
                  <a:ln>
                    <a:noFill/>
                  </a:ln>
                  <a:solidFill>
                    <a:srgbClr val="282828"/>
                  </a:solidFill>
                  <a:effectLst/>
                  <a:uLnTx/>
                  <a:uFillTx/>
                  <a:latin typeface="Segoe UI"/>
                  <a:cs typeface="Segoe UI"/>
                </a:endParaRPr>
              </a:p>
            </p:txBody>
          </p:sp>
        </p:grpSp>
        <p:grpSp>
          <p:nvGrpSpPr>
            <p:cNvPr id="246" name="Group 245">
              <a:extLst>
                <a:ext uri="{FF2B5EF4-FFF2-40B4-BE49-F238E27FC236}">
                  <a16:creationId xmlns:a16="http://schemas.microsoft.com/office/drawing/2014/main" id="{0C60ABC8-5846-4F40-8D14-9EA3BEF5A2A7}"/>
                </a:ext>
              </a:extLst>
            </p:cNvPr>
            <p:cNvGrpSpPr/>
            <p:nvPr/>
          </p:nvGrpSpPr>
          <p:grpSpPr>
            <a:xfrm>
              <a:off x="9314305" y="4043109"/>
              <a:ext cx="677664" cy="679298"/>
              <a:chOff x="5197312" y="5797354"/>
              <a:chExt cx="677664" cy="679298"/>
            </a:xfrm>
          </p:grpSpPr>
          <p:pic>
            <p:nvPicPr>
              <p:cNvPr id="247" name="Picture 246">
                <a:extLst>
                  <a:ext uri="{FF2B5EF4-FFF2-40B4-BE49-F238E27FC236}">
                    <a16:creationId xmlns:a16="http://schemas.microsoft.com/office/drawing/2014/main" id="{22D9051E-8C85-4C0F-BC53-D32E08246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312" y="5797354"/>
                <a:ext cx="677664" cy="677664"/>
              </a:xfrm>
              <a:prstGeom prst="rect">
                <a:avLst/>
              </a:prstGeom>
            </p:spPr>
          </p:pic>
          <p:sp>
            <p:nvSpPr>
              <p:cNvPr id="248" name="TextBox 247">
                <a:extLst>
                  <a:ext uri="{FF2B5EF4-FFF2-40B4-BE49-F238E27FC236}">
                    <a16:creationId xmlns:a16="http://schemas.microsoft.com/office/drawing/2014/main" id="{373CBA7E-87E9-4AB7-A9B4-9B422AD57CCC}"/>
                  </a:ext>
                </a:extLst>
              </p:cNvPr>
              <p:cNvSpPr txBox="1"/>
              <p:nvPr/>
            </p:nvSpPr>
            <p:spPr>
              <a:xfrm>
                <a:off x="5234086" y="6368030"/>
                <a:ext cx="542517" cy="108622"/>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Stream</a:t>
                </a:r>
              </a:p>
            </p:txBody>
          </p:sp>
        </p:grpSp>
        <p:pic>
          <p:nvPicPr>
            <p:cNvPr id="42" name="Picture 42" descr="Logo, icon&#10;&#10;Description automatically generated">
              <a:extLst>
                <a:ext uri="{FF2B5EF4-FFF2-40B4-BE49-F238E27FC236}">
                  <a16:creationId xmlns:a16="http://schemas.microsoft.com/office/drawing/2014/main" id="{3B273FF1-527B-4EFD-81FE-1EA7BF7661E9}"/>
                </a:ext>
              </a:extLst>
            </p:cNvPr>
            <p:cNvPicPr>
              <a:picLocks noChangeAspect="1"/>
            </p:cNvPicPr>
            <p:nvPr/>
          </p:nvPicPr>
          <p:blipFill>
            <a:blip r:embed="rId36"/>
            <a:stretch>
              <a:fillRect/>
            </a:stretch>
          </p:blipFill>
          <p:spPr>
            <a:xfrm>
              <a:off x="5738582" y="4939952"/>
              <a:ext cx="609600" cy="609600"/>
            </a:xfrm>
            <a:prstGeom prst="rect">
              <a:avLst/>
            </a:prstGeom>
          </p:spPr>
        </p:pic>
        <p:sp>
          <p:nvSpPr>
            <p:cNvPr id="43" name="TextBox 42">
              <a:extLst>
                <a:ext uri="{FF2B5EF4-FFF2-40B4-BE49-F238E27FC236}">
                  <a16:creationId xmlns:a16="http://schemas.microsoft.com/office/drawing/2014/main" id="{007AF4B5-0A81-4ECB-9AA2-BB0F25CACA25}"/>
                </a:ext>
              </a:extLst>
            </p:cNvPr>
            <p:cNvSpPr txBox="1"/>
            <p:nvPr/>
          </p:nvSpPr>
          <p:spPr>
            <a:xfrm>
              <a:off x="5772429" y="5501980"/>
              <a:ext cx="542517" cy="103875"/>
            </a:xfrm>
            <a:prstGeom prst="rect">
              <a:avLst/>
            </a:prstGeom>
            <a:noFill/>
          </p:spPr>
          <p:txBody>
            <a:bodyPr wrap="square" lIns="0" tIns="0" rIns="0" bIns="0" rtlCol="0" anchor="t">
              <a:spAutoFit/>
            </a:bodyPr>
            <a:lstStyle/>
            <a:p>
              <a:pPr algn="ctr" defTabSz="914314">
                <a:lnSpc>
                  <a:spcPct val="90000"/>
                </a:lnSpc>
                <a:spcAft>
                  <a:spcPts val="588"/>
                </a:spcAft>
                <a:defRPr/>
              </a:pPr>
              <a:r>
                <a:rPr lang="en-US" sz="750">
                  <a:solidFill>
                    <a:srgbClr val="282828"/>
                  </a:solidFill>
                  <a:latin typeface="Segoe UI"/>
                </a:rPr>
                <a:t>Power BI Pro</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250" name="Picture 249" descr="Logo&#10;&#10;Description automatically generated">
              <a:extLst>
                <a:ext uri="{FF2B5EF4-FFF2-40B4-BE49-F238E27FC236}">
                  <a16:creationId xmlns:a16="http://schemas.microsoft.com/office/drawing/2014/main" id="{8F121789-77A7-4EC0-98A8-C0B1A4B5B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609" y="4887914"/>
              <a:ext cx="599786" cy="599786"/>
            </a:xfrm>
            <a:prstGeom prst="rect">
              <a:avLst/>
            </a:prstGeom>
          </p:spPr>
        </p:pic>
        <p:sp>
          <p:nvSpPr>
            <p:cNvPr id="251" name="TextBox 250">
              <a:extLst>
                <a:ext uri="{FF2B5EF4-FFF2-40B4-BE49-F238E27FC236}">
                  <a16:creationId xmlns:a16="http://schemas.microsoft.com/office/drawing/2014/main" id="{F9128C3A-249D-47EC-BC87-B69BACCFFC59}"/>
                </a:ext>
              </a:extLst>
            </p:cNvPr>
            <p:cNvSpPr txBox="1"/>
            <p:nvPr/>
          </p:nvSpPr>
          <p:spPr>
            <a:xfrm>
              <a:off x="4997092" y="5493131"/>
              <a:ext cx="846649" cy="1384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50" b="0" i="0" u="none" strike="noStrike" kern="1200" cap="none" spc="0" normalizeH="0" baseline="0" noProof="0">
                  <a:ln>
                    <a:noFill/>
                  </a:ln>
                  <a:solidFill>
                    <a:srgbClr val="282828"/>
                  </a:solidFill>
                  <a:effectLst/>
                  <a:uLnTx/>
                  <a:uFillTx/>
                  <a:latin typeface="Segoe UI"/>
                  <a:ea typeface="+mn-ea"/>
                  <a:cs typeface="+mn-cs"/>
                </a:rPr>
                <a:t>Bookings</a:t>
              </a:r>
            </a:p>
          </p:txBody>
        </p:sp>
      </p:grpSp>
      <p:sp>
        <p:nvSpPr>
          <p:cNvPr id="46" name="TextBox 45">
            <a:extLst>
              <a:ext uri="{FF2B5EF4-FFF2-40B4-BE49-F238E27FC236}">
                <a16:creationId xmlns:a16="http://schemas.microsoft.com/office/drawing/2014/main" id="{69DAB635-073F-4FBA-9610-36E26C757B09}"/>
              </a:ext>
            </a:extLst>
          </p:cNvPr>
          <p:cNvSpPr txBox="1"/>
          <p:nvPr/>
        </p:nvSpPr>
        <p:spPr>
          <a:xfrm>
            <a:off x="219834" y="3645461"/>
            <a:ext cx="5278703" cy="849463"/>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a:lnSpc>
                <a:spcPct val="90000"/>
              </a:lnSpc>
              <a:spcAft>
                <a:spcPts val="600"/>
              </a:spcAft>
            </a:pPr>
            <a:r>
              <a:rPr lang="en-GB" sz="4000"/>
              <a:t>to </a:t>
            </a:r>
            <a:r>
              <a:rPr lang="en-GB" sz="4000">
                <a:solidFill>
                  <a:srgbClr val="0078D4"/>
                </a:solidFill>
                <a:latin typeface="Segoe UI Semibold"/>
              </a:rPr>
              <a:t>Microsoft 365 E5</a:t>
            </a:r>
            <a:endParaRPr lang="en-US" sz="4000"/>
          </a:p>
        </p:txBody>
      </p:sp>
      <p:grpSp>
        <p:nvGrpSpPr>
          <p:cNvPr id="5" name="Group 4">
            <a:extLst>
              <a:ext uri="{FF2B5EF4-FFF2-40B4-BE49-F238E27FC236}">
                <a16:creationId xmlns:a16="http://schemas.microsoft.com/office/drawing/2014/main" id="{B3709A09-9670-497F-8809-00F20DE01006}"/>
              </a:ext>
            </a:extLst>
          </p:cNvPr>
          <p:cNvGrpSpPr/>
          <p:nvPr/>
        </p:nvGrpSpPr>
        <p:grpSpPr>
          <a:xfrm>
            <a:off x="7447121" y="5264117"/>
            <a:ext cx="389851" cy="385011"/>
            <a:chOff x="7396504" y="1646297"/>
            <a:chExt cx="327571" cy="327571"/>
          </a:xfrm>
        </p:grpSpPr>
        <p:sp>
          <p:nvSpPr>
            <p:cNvPr id="129" name="Oval 128">
              <a:extLst>
                <a:ext uri="{FF2B5EF4-FFF2-40B4-BE49-F238E27FC236}">
                  <a16:creationId xmlns:a16="http://schemas.microsoft.com/office/drawing/2014/main" id="{907A824E-9433-42B6-BAE4-F90A8425793B}"/>
                </a:ext>
              </a:extLst>
            </p:cNvPr>
            <p:cNvSpPr/>
            <p:nvPr/>
          </p:nvSpPr>
          <p:spPr bwMode="auto">
            <a:xfrm>
              <a:off x="7396504" y="1646297"/>
              <a:ext cx="327571" cy="327571"/>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ctr" anchorCtr="0" forceAA="0" compatLnSpc="1">
              <a:prstTxWarp prst="textNoShape">
                <a:avLst/>
              </a:prstTxWarp>
              <a:noAutofit/>
            </a:bodyPr>
            <a:lstStyle/>
            <a:p>
              <a:pPr defTabSz="914102" fontAlgn="base">
                <a:spcBef>
                  <a:spcPct val="0"/>
                </a:spcBef>
                <a:spcAft>
                  <a:spcPct val="0"/>
                </a:spcAft>
                <a:defRPr/>
              </a:pPr>
              <a:endParaRPr lang="en-US" sz="1961">
                <a:gradFill>
                  <a:gsLst>
                    <a:gs pos="0">
                      <a:srgbClr val="FFFFFF"/>
                    </a:gs>
                    <a:gs pos="100000">
                      <a:srgbClr val="FFFFFF"/>
                    </a:gs>
                  </a:gsLst>
                  <a:lin ang="5400000" scaled="0"/>
                </a:gradFill>
                <a:latin typeface="Segoe UI"/>
                <a:cs typeface="Segoe UI" pitchFamily="34" charset="0"/>
              </a:endParaRPr>
            </a:p>
          </p:txBody>
        </p:sp>
        <p:pic>
          <p:nvPicPr>
            <p:cNvPr id="130" name="Picture 129">
              <a:extLst>
                <a:ext uri="{FF2B5EF4-FFF2-40B4-BE49-F238E27FC236}">
                  <a16:creationId xmlns:a16="http://schemas.microsoft.com/office/drawing/2014/main" id="{15E57BFD-56D8-4550-B2D5-86646B985EC7}"/>
                </a:ext>
              </a:extLst>
            </p:cNvPr>
            <p:cNvPicPr>
              <a:picLocks noChangeAspect="1"/>
            </p:cNvPicPr>
            <p:nvPr/>
          </p:nvPicPr>
          <p:blipFill>
            <a:blip r:embed="rId37"/>
            <a:stretch>
              <a:fillRect/>
            </a:stretch>
          </p:blipFill>
          <p:spPr>
            <a:xfrm>
              <a:off x="7478405" y="1728198"/>
              <a:ext cx="163768" cy="163768"/>
            </a:xfrm>
            <a:prstGeom prst="rect">
              <a:avLst/>
            </a:prstGeom>
            <a:noFill/>
          </p:spPr>
        </p:pic>
      </p:grpSp>
      <p:sp>
        <p:nvSpPr>
          <p:cNvPr id="6" name="TextBox 5">
            <a:extLst>
              <a:ext uri="{FF2B5EF4-FFF2-40B4-BE49-F238E27FC236}">
                <a16:creationId xmlns:a16="http://schemas.microsoft.com/office/drawing/2014/main" id="{D9FA896F-11B1-4316-AE51-7CF77CB86218}"/>
              </a:ext>
            </a:extLst>
          </p:cNvPr>
          <p:cNvSpPr txBox="1"/>
          <p:nvPr/>
        </p:nvSpPr>
        <p:spPr>
          <a:xfrm>
            <a:off x="7179576" y="5738464"/>
            <a:ext cx="95346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Advanced identity management</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grpSp>
        <p:nvGrpSpPr>
          <p:cNvPr id="7" name="Group 13">
            <a:extLst>
              <a:ext uri="{FF2B5EF4-FFF2-40B4-BE49-F238E27FC236}">
                <a16:creationId xmlns:a16="http://schemas.microsoft.com/office/drawing/2014/main" id="{8E4CBC2F-DB5A-4FBE-BCDA-653FDA992D76}"/>
              </a:ext>
              <a:ext uri="{C183D7F6-B498-43B3-948B-1728B52AA6E4}">
                <adec:decorative xmlns:adec="http://schemas.microsoft.com/office/drawing/2017/decorative" val="1"/>
              </a:ext>
            </a:extLst>
          </p:cNvPr>
          <p:cNvGrpSpPr>
            <a:grpSpLocks noChangeAspect="1"/>
          </p:cNvGrpSpPr>
          <p:nvPr/>
        </p:nvGrpSpPr>
        <p:grpSpPr bwMode="auto">
          <a:xfrm>
            <a:off x="6585171" y="5342727"/>
            <a:ext cx="293770" cy="309241"/>
            <a:chOff x="4346" y="3265"/>
            <a:chExt cx="297" cy="316"/>
          </a:xfrm>
        </p:grpSpPr>
        <p:sp>
          <p:nvSpPr>
            <p:cNvPr id="134" name="Freeform 14">
              <a:extLst>
                <a:ext uri="{FF2B5EF4-FFF2-40B4-BE49-F238E27FC236}">
                  <a16:creationId xmlns:a16="http://schemas.microsoft.com/office/drawing/2014/main" id="{FD983CC1-AD5E-4387-A2AB-314786B0B9E8}"/>
                </a:ext>
              </a:extLst>
            </p:cNvPr>
            <p:cNvSpPr>
              <a:spLocks/>
            </p:cNvSpPr>
            <p:nvPr/>
          </p:nvSpPr>
          <p:spPr bwMode="auto">
            <a:xfrm>
              <a:off x="4346" y="3324"/>
              <a:ext cx="119" cy="199"/>
            </a:xfrm>
            <a:custGeom>
              <a:avLst/>
              <a:gdLst>
                <a:gd name="T0" fmla="*/ 0 w 160"/>
                <a:gd name="T1" fmla="*/ 267 h 267"/>
                <a:gd name="T2" fmla="*/ 0 w 160"/>
                <a:gd name="T3" fmla="*/ 267 h 267"/>
                <a:gd name="T4" fmla="*/ 160 w 160"/>
                <a:gd name="T5" fmla="*/ 133 h 267"/>
                <a:gd name="T6" fmla="*/ 0 w 160"/>
                <a:gd name="T7" fmla="*/ 0 h 267"/>
                <a:gd name="T8" fmla="*/ 0 w 160"/>
                <a:gd name="T9" fmla="*/ 267 h 267"/>
              </a:gdLst>
              <a:ahLst/>
              <a:cxnLst>
                <a:cxn ang="0">
                  <a:pos x="T0" y="T1"/>
                </a:cxn>
                <a:cxn ang="0">
                  <a:pos x="T2" y="T3"/>
                </a:cxn>
                <a:cxn ang="0">
                  <a:pos x="T4" y="T5"/>
                </a:cxn>
                <a:cxn ang="0">
                  <a:pos x="T6" y="T7"/>
                </a:cxn>
                <a:cxn ang="0">
                  <a:pos x="T8" y="T9"/>
                </a:cxn>
              </a:cxnLst>
              <a:rect l="0" t="0" r="r" b="b"/>
              <a:pathLst>
                <a:path w="160" h="267">
                  <a:moveTo>
                    <a:pt x="0" y="267"/>
                  </a:moveTo>
                  <a:lnTo>
                    <a:pt x="0" y="267"/>
                  </a:lnTo>
                  <a:lnTo>
                    <a:pt x="160" y="133"/>
                  </a:lnTo>
                  <a:lnTo>
                    <a:pt x="0" y="0"/>
                  </a:lnTo>
                  <a:lnTo>
                    <a:pt x="0" y="267"/>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35" name="Freeform 15">
              <a:extLst>
                <a:ext uri="{FF2B5EF4-FFF2-40B4-BE49-F238E27FC236}">
                  <a16:creationId xmlns:a16="http://schemas.microsoft.com/office/drawing/2014/main" id="{B648F4B1-B3EB-4740-B7ED-B597B76CD66E}"/>
                </a:ext>
              </a:extLst>
            </p:cNvPr>
            <p:cNvSpPr>
              <a:spLocks/>
            </p:cNvSpPr>
            <p:nvPr/>
          </p:nvSpPr>
          <p:spPr bwMode="auto">
            <a:xfrm>
              <a:off x="4485" y="3343"/>
              <a:ext cx="46" cy="160"/>
            </a:xfrm>
            <a:custGeom>
              <a:avLst/>
              <a:gdLst>
                <a:gd name="T0" fmla="*/ 50 w 62"/>
                <a:gd name="T1" fmla="*/ 49 h 214"/>
                <a:gd name="T2" fmla="*/ 50 w 62"/>
                <a:gd name="T3" fmla="*/ 49 h 214"/>
                <a:gd name="T4" fmla="*/ 18 w 62"/>
                <a:gd name="T5" fmla="*/ 0 h 214"/>
                <a:gd name="T6" fmla="*/ 0 w 62"/>
                <a:gd name="T7" fmla="*/ 18 h 214"/>
                <a:gd name="T8" fmla="*/ 27 w 62"/>
                <a:gd name="T9" fmla="*/ 59 h 214"/>
                <a:gd name="T10" fmla="*/ 36 w 62"/>
                <a:gd name="T11" fmla="*/ 107 h 214"/>
                <a:gd name="T12" fmla="*/ 27 w 62"/>
                <a:gd name="T13" fmla="*/ 155 h 214"/>
                <a:gd name="T14" fmla="*/ 0 w 62"/>
                <a:gd name="T15" fmla="*/ 196 h 214"/>
                <a:gd name="T16" fmla="*/ 18 w 62"/>
                <a:gd name="T17" fmla="*/ 214 h 214"/>
                <a:gd name="T18" fmla="*/ 50 w 62"/>
                <a:gd name="T19" fmla="*/ 165 h 214"/>
                <a:gd name="T20" fmla="*/ 62 w 62"/>
                <a:gd name="T21" fmla="*/ 107 h 214"/>
                <a:gd name="T22" fmla="*/ 50 w 62"/>
                <a:gd name="T23" fmla="*/ 4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14">
                  <a:moveTo>
                    <a:pt x="50" y="49"/>
                  </a:moveTo>
                  <a:lnTo>
                    <a:pt x="50" y="49"/>
                  </a:lnTo>
                  <a:cubicBezTo>
                    <a:pt x="43" y="31"/>
                    <a:pt x="32" y="15"/>
                    <a:pt x="18" y="0"/>
                  </a:cubicBezTo>
                  <a:lnTo>
                    <a:pt x="0" y="18"/>
                  </a:lnTo>
                  <a:cubicBezTo>
                    <a:pt x="12" y="30"/>
                    <a:pt x="21" y="44"/>
                    <a:pt x="27" y="59"/>
                  </a:cubicBezTo>
                  <a:cubicBezTo>
                    <a:pt x="33" y="74"/>
                    <a:pt x="36" y="90"/>
                    <a:pt x="36" y="107"/>
                  </a:cubicBezTo>
                  <a:cubicBezTo>
                    <a:pt x="36" y="124"/>
                    <a:pt x="33" y="140"/>
                    <a:pt x="27" y="155"/>
                  </a:cubicBezTo>
                  <a:cubicBezTo>
                    <a:pt x="21" y="171"/>
                    <a:pt x="12" y="184"/>
                    <a:pt x="0" y="196"/>
                  </a:cubicBezTo>
                  <a:lnTo>
                    <a:pt x="18" y="214"/>
                  </a:lnTo>
                  <a:cubicBezTo>
                    <a:pt x="32" y="200"/>
                    <a:pt x="43" y="183"/>
                    <a:pt x="50" y="165"/>
                  </a:cubicBezTo>
                  <a:cubicBezTo>
                    <a:pt x="58" y="147"/>
                    <a:pt x="62" y="127"/>
                    <a:pt x="62" y="107"/>
                  </a:cubicBezTo>
                  <a:cubicBezTo>
                    <a:pt x="62" y="87"/>
                    <a:pt x="58" y="68"/>
                    <a:pt x="50" y="49"/>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39" name="Freeform 16">
              <a:extLst>
                <a:ext uri="{FF2B5EF4-FFF2-40B4-BE49-F238E27FC236}">
                  <a16:creationId xmlns:a16="http://schemas.microsoft.com/office/drawing/2014/main" id="{77081712-36CA-41FF-99D8-4C479A3FDFFE}"/>
                </a:ext>
              </a:extLst>
            </p:cNvPr>
            <p:cNvSpPr>
              <a:spLocks/>
            </p:cNvSpPr>
            <p:nvPr/>
          </p:nvSpPr>
          <p:spPr bwMode="auto">
            <a:xfrm>
              <a:off x="4524" y="3304"/>
              <a:ext cx="63" cy="238"/>
            </a:xfrm>
            <a:custGeom>
              <a:avLst/>
              <a:gdLst>
                <a:gd name="T0" fmla="*/ 80 w 84"/>
                <a:gd name="T1" fmla="*/ 205 h 320"/>
                <a:gd name="T2" fmla="*/ 80 w 84"/>
                <a:gd name="T3" fmla="*/ 205 h 320"/>
                <a:gd name="T4" fmla="*/ 84 w 84"/>
                <a:gd name="T5" fmla="*/ 160 h 320"/>
                <a:gd name="T6" fmla="*/ 80 w 84"/>
                <a:gd name="T7" fmla="*/ 116 h 320"/>
                <a:gd name="T8" fmla="*/ 67 w 84"/>
                <a:gd name="T9" fmla="*/ 74 h 320"/>
                <a:gd name="T10" fmla="*/ 46 w 84"/>
                <a:gd name="T11" fmla="*/ 35 h 320"/>
                <a:gd name="T12" fmla="*/ 18 w 84"/>
                <a:gd name="T13" fmla="*/ 0 h 320"/>
                <a:gd name="T14" fmla="*/ 0 w 84"/>
                <a:gd name="T15" fmla="*/ 18 h 320"/>
                <a:gd name="T16" fmla="*/ 25 w 84"/>
                <a:gd name="T17" fmla="*/ 49 h 320"/>
                <a:gd name="T18" fmla="*/ 44 w 84"/>
                <a:gd name="T19" fmla="*/ 83 h 320"/>
                <a:gd name="T20" fmla="*/ 55 w 84"/>
                <a:gd name="T21" fmla="*/ 121 h 320"/>
                <a:gd name="T22" fmla="*/ 59 w 84"/>
                <a:gd name="T23" fmla="*/ 160 h 320"/>
                <a:gd name="T24" fmla="*/ 55 w 84"/>
                <a:gd name="T25" fmla="*/ 200 h 320"/>
                <a:gd name="T26" fmla="*/ 44 w 84"/>
                <a:gd name="T27" fmla="*/ 237 h 320"/>
                <a:gd name="T28" fmla="*/ 25 w 84"/>
                <a:gd name="T29" fmla="*/ 272 h 320"/>
                <a:gd name="T30" fmla="*/ 0 w 84"/>
                <a:gd name="T31" fmla="*/ 302 h 320"/>
                <a:gd name="T32" fmla="*/ 18 w 84"/>
                <a:gd name="T33" fmla="*/ 320 h 320"/>
                <a:gd name="T34" fmla="*/ 46 w 84"/>
                <a:gd name="T35" fmla="*/ 286 h 320"/>
                <a:gd name="T36" fmla="*/ 67 w 84"/>
                <a:gd name="T37" fmla="*/ 247 h 320"/>
                <a:gd name="T38" fmla="*/ 80 w 84"/>
                <a:gd name="T39"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20">
                  <a:moveTo>
                    <a:pt x="80" y="205"/>
                  </a:moveTo>
                  <a:lnTo>
                    <a:pt x="80" y="205"/>
                  </a:lnTo>
                  <a:cubicBezTo>
                    <a:pt x="83" y="190"/>
                    <a:pt x="84" y="175"/>
                    <a:pt x="84" y="160"/>
                  </a:cubicBezTo>
                  <a:cubicBezTo>
                    <a:pt x="84" y="145"/>
                    <a:pt x="83" y="130"/>
                    <a:pt x="80" y="116"/>
                  </a:cubicBezTo>
                  <a:cubicBezTo>
                    <a:pt x="77" y="101"/>
                    <a:pt x="73" y="87"/>
                    <a:pt x="67" y="74"/>
                  </a:cubicBezTo>
                  <a:cubicBezTo>
                    <a:pt x="61" y="60"/>
                    <a:pt x="54" y="47"/>
                    <a:pt x="46" y="35"/>
                  </a:cubicBezTo>
                  <a:cubicBezTo>
                    <a:pt x="38" y="22"/>
                    <a:pt x="28" y="11"/>
                    <a:pt x="18" y="0"/>
                  </a:cubicBezTo>
                  <a:lnTo>
                    <a:pt x="0" y="18"/>
                  </a:lnTo>
                  <a:cubicBezTo>
                    <a:pt x="10" y="27"/>
                    <a:pt x="18" y="38"/>
                    <a:pt x="25" y="49"/>
                  </a:cubicBezTo>
                  <a:cubicBezTo>
                    <a:pt x="33" y="60"/>
                    <a:pt x="39" y="71"/>
                    <a:pt x="44" y="83"/>
                  </a:cubicBezTo>
                  <a:cubicBezTo>
                    <a:pt x="49" y="95"/>
                    <a:pt x="52" y="108"/>
                    <a:pt x="55" y="121"/>
                  </a:cubicBezTo>
                  <a:cubicBezTo>
                    <a:pt x="58" y="134"/>
                    <a:pt x="59" y="147"/>
                    <a:pt x="59" y="160"/>
                  </a:cubicBezTo>
                  <a:cubicBezTo>
                    <a:pt x="59" y="174"/>
                    <a:pt x="58" y="187"/>
                    <a:pt x="55" y="200"/>
                  </a:cubicBezTo>
                  <a:cubicBezTo>
                    <a:pt x="52" y="212"/>
                    <a:pt x="49" y="225"/>
                    <a:pt x="44" y="237"/>
                  </a:cubicBezTo>
                  <a:cubicBezTo>
                    <a:pt x="39" y="249"/>
                    <a:pt x="33" y="261"/>
                    <a:pt x="25" y="272"/>
                  </a:cubicBezTo>
                  <a:cubicBezTo>
                    <a:pt x="18" y="283"/>
                    <a:pt x="10" y="293"/>
                    <a:pt x="0" y="302"/>
                  </a:cubicBezTo>
                  <a:lnTo>
                    <a:pt x="18" y="320"/>
                  </a:lnTo>
                  <a:cubicBezTo>
                    <a:pt x="28" y="310"/>
                    <a:pt x="38" y="298"/>
                    <a:pt x="46" y="286"/>
                  </a:cubicBezTo>
                  <a:cubicBezTo>
                    <a:pt x="54" y="273"/>
                    <a:pt x="61" y="260"/>
                    <a:pt x="67" y="247"/>
                  </a:cubicBezTo>
                  <a:cubicBezTo>
                    <a:pt x="73" y="233"/>
                    <a:pt x="77" y="219"/>
                    <a:pt x="80" y="205"/>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45" name="Freeform 17">
              <a:extLst>
                <a:ext uri="{FF2B5EF4-FFF2-40B4-BE49-F238E27FC236}">
                  <a16:creationId xmlns:a16="http://schemas.microsoft.com/office/drawing/2014/main" id="{08819F18-62A6-42EB-B1F2-95AF19690E5E}"/>
                </a:ext>
              </a:extLst>
            </p:cNvPr>
            <p:cNvSpPr>
              <a:spLocks/>
            </p:cNvSpPr>
            <p:nvPr/>
          </p:nvSpPr>
          <p:spPr bwMode="auto">
            <a:xfrm>
              <a:off x="4564" y="3265"/>
              <a:ext cx="79" cy="316"/>
            </a:xfrm>
            <a:custGeom>
              <a:avLst/>
              <a:gdLst>
                <a:gd name="T0" fmla="*/ 101 w 107"/>
                <a:gd name="T1" fmla="*/ 153 h 425"/>
                <a:gd name="T2" fmla="*/ 101 w 107"/>
                <a:gd name="T3" fmla="*/ 153 h 425"/>
                <a:gd name="T4" fmla="*/ 84 w 107"/>
                <a:gd name="T5" fmla="*/ 97 h 425"/>
                <a:gd name="T6" fmla="*/ 56 w 107"/>
                <a:gd name="T7" fmla="*/ 45 h 425"/>
                <a:gd name="T8" fmla="*/ 18 w 107"/>
                <a:gd name="T9" fmla="*/ 0 h 425"/>
                <a:gd name="T10" fmla="*/ 0 w 107"/>
                <a:gd name="T11" fmla="*/ 17 h 425"/>
                <a:gd name="T12" fmla="*/ 35 w 107"/>
                <a:gd name="T13" fmla="*/ 59 h 425"/>
                <a:gd name="T14" fmla="*/ 60 w 107"/>
                <a:gd name="T15" fmla="*/ 106 h 425"/>
                <a:gd name="T16" fmla="*/ 76 w 107"/>
                <a:gd name="T17" fmla="*/ 158 h 425"/>
                <a:gd name="T18" fmla="*/ 81 w 107"/>
                <a:gd name="T19" fmla="*/ 212 h 425"/>
                <a:gd name="T20" fmla="*/ 76 w 107"/>
                <a:gd name="T21" fmla="*/ 266 h 425"/>
                <a:gd name="T22" fmla="*/ 60 w 107"/>
                <a:gd name="T23" fmla="*/ 318 h 425"/>
                <a:gd name="T24" fmla="*/ 35 w 107"/>
                <a:gd name="T25" fmla="*/ 366 h 425"/>
                <a:gd name="T26" fmla="*/ 0 w 107"/>
                <a:gd name="T27" fmla="*/ 408 h 425"/>
                <a:gd name="T28" fmla="*/ 18 w 107"/>
                <a:gd name="T29" fmla="*/ 425 h 425"/>
                <a:gd name="T30" fmla="*/ 56 w 107"/>
                <a:gd name="T31" fmla="*/ 380 h 425"/>
                <a:gd name="T32" fmla="*/ 84 w 107"/>
                <a:gd name="T33" fmla="*/ 328 h 425"/>
                <a:gd name="T34" fmla="*/ 101 w 107"/>
                <a:gd name="T35" fmla="*/ 271 h 425"/>
                <a:gd name="T36" fmla="*/ 107 w 107"/>
                <a:gd name="T37" fmla="*/ 212 h 425"/>
                <a:gd name="T38" fmla="*/ 101 w 107"/>
                <a:gd name="T39" fmla="*/ 1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425">
                  <a:moveTo>
                    <a:pt x="101" y="153"/>
                  </a:moveTo>
                  <a:lnTo>
                    <a:pt x="101" y="153"/>
                  </a:lnTo>
                  <a:cubicBezTo>
                    <a:pt x="97" y="134"/>
                    <a:pt x="91" y="115"/>
                    <a:pt x="84" y="97"/>
                  </a:cubicBezTo>
                  <a:cubicBezTo>
                    <a:pt x="76" y="79"/>
                    <a:pt x="67" y="61"/>
                    <a:pt x="56" y="45"/>
                  </a:cubicBezTo>
                  <a:cubicBezTo>
                    <a:pt x="45" y="28"/>
                    <a:pt x="32" y="13"/>
                    <a:pt x="18" y="0"/>
                  </a:cubicBezTo>
                  <a:lnTo>
                    <a:pt x="0" y="17"/>
                  </a:lnTo>
                  <a:cubicBezTo>
                    <a:pt x="14" y="30"/>
                    <a:pt x="25" y="44"/>
                    <a:pt x="35" y="59"/>
                  </a:cubicBezTo>
                  <a:cubicBezTo>
                    <a:pt x="45" y="74"/>
                    <a:pt x="54" y="90"/>
                    <a:pt x="60" y="106"/>
                  </a:cubicBezTo>
                  <a:cubicBezTo>
                    <a:pt x="67" y="123"/>
                    <a:pt x="72" y="140"/>
                    <a:pt x="76" y="158"/>
                  </a:cubicBezTo>
                  <a:cubicBezTo>
                    <a:pt x="80" y="176"/>
                    <a:pt x="81" y="194"/>
                    <a:pt x="81" y="212"/>
                  </a:cubicBezTo>
                  <a:cubicBezTo>
                    <a:pt x="81" y="230"/>
                    <a:pt x="80" y="249"/>
                    <a:pt x="76" y="266"/>
                  </a:cubicBezTo>
                  <a:cubicBezTo>
                    <a:pt x="72" y="284"/>
                    <a:pt x="67" y="302"/>
                    <a:pt x="60" y="318"/>
                  </a:cubicBezTo>
                  <a:cubicBezTo>
                    <a:pt x="54" y="335"/>
                    <a:pt x="45" y="351"/>
                    <a:pt x="35" y="366"/>
                  </a:cubicBezTo>
                  <a:cubicBezTo>
                    <a:pt x="25" y="381"/>
                    <a:pt x="14" y="395"/>
                    <a:pt x="0" y="408"/>
                  </a:cubicBezTo>
                  <a:lnTo>
                    <a:pt x="18" y="425"/>
                  </a:lnTo>
                  <a:cubicBezTo>
                    <a:pt x="32" y="411"/>
                    <a:pt x="45" y="396"/>
                    <a:pt x="56" y="380"/>
                  </a:cubicBezTo>
                  <a:cubicBezTo>
                    <a:pt x="67" y="363"/>
                    <a:pt x="76" y="346"/>
                    <a:pt x="84" y="328"/>
                  </a:cubicBezTo>
                  <a:cubicBezTo>
                    <a:pt x="91" y="310"/>
                    <a:pt x="97" y="291"/>
                    <a:pt x="101" y="271"/>
                  </a:cubicBezTo>
                  <a:cubicBezTo>
                    <a:pt x="105" y="252"/>
                    <a:pt x="107" y="232"/>
                    <a:pt x="107" y="212"/>
                  </a:cubicBezTo>
                  <a:cubicBezTo>
                    <a:pt x="107" y="192"/>
                    <a:pt x="105" y="172"/>
                    <a:pt x="101" y="153"/>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grpSp>
    </p:spTree>
    <p:extLst>
      <p:ext uri="{BB962C8B-B14F-4D97-AF65-F5344CB8AC3E}">
        <p14:creationId xmlns:p14="http://schemas.microsoft.com/office/powerpoint/2010/main" val="208755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7446784" cy="677108"/>
          </a:xfrm>
        </p:spPr>
        <p:txBody>
          <a:bodyPr/>
          <a:lstStyle/>
          <a:p>
            <a:r>
              <a:rPr lang="en-US">
                <a:cs typeface="Segoe UI"/>
              </a:rPr>
              <a:t>Customer Profile</a:t>
            </a:r>
            <a:br>
              <a:rPr lang="en-US">
                <a:cs typeface="Segoe UI"/>
              </a:rPr>
            </a:br>
            <a:r>
              <a:rPr lang="en-US" sz="1600">
                <a:cs typeface="Segoe UI"/>
              </a:rPr>
              <a:t>From </a:t>
            </a:r>
            <a:r>
              <a:rPr lang="en-US" sz="1600">
                <a:solidFill>
                  <a:schemeClr val="accent1"/>
                </a:solidFill>
                <a:cs typeface="Segoe UI"/>
              </a:rPr>
              <a:t>Microsoft 365 E3</a:t>
            </a:r>
            <a:r>
              <a:rPr lang="en-US" sz="1600">
                <a:cs typeface="Segoe UI"/>
              </a:rPr>
              <a:t>…</a:t>
            </a:r>
            <a:endParaRPr lang="en-US" sz="1600"/>
          </a:p>
        </p:txBody>
      </p:sp>
      <p:grpSp>
        <p:nvGrpSpPr>
          <p:cNvPr id="7" name="Group 17">
            <a:extLst>
              <a:ext uri="{FF2B5EF4-FFF2-40B4-BE49-F238E27FC236}">
                <a16:creationId xmlns:a16="http://schemas.microsoft.com/office/drawing/2014/main" id="{622D073A-F66B-4980-BE58-72176D77CD70}"/>
              </a:ext>
            </a:extLst>
          </p:cNvPr>
          <p:cNvGrpSpPr/>
          <p:nvPr/>
        </p:nvGrpSpPr>
        <p:grpSpPr>
          <a:xfrm>
            <a:off x="588263" y="1255440"/>
            <a:ext cx="4627881" cy="1414397"/>
            <a:chOff x="585217" y="1729832"/>
            <a:chExt cx="5893879" cy="1414397"/>
          </a:xfrm>
        </p:grpSpPr>
        <p:sp>
          <p:nvSpPr>
            <p:cNvPr id="8" name="Text Placeholder 1">
              <a:extLst>
                <a:ext uri="{FF2B5EF4-FFF2-40B4-BE49-F238E27FC236}">
                  <a16:creationId xmlns:a16="http://schemas.microsoft.com/office/drawing/2014/main" id="{111BB30C-F828-4233-8687-A53488E12389}"/>
                </a:ext>
              </a:extLst>
            </p:cNvPr>
            <p:cNvSpPr txBox="1">
              <a:spLocks/>
            </p:cNvSpPr>
            <p:nvPr/>
          </p:nvSpPr>
          <p:spPr>
            <a:xfrm>
              <a:off x="585218" y="1729832"/>
              <a:ext cx="5142559" cy="36933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buNone/>
                <a:defRPr/>
              </a:pPr>
              <a:r>
                <a:rPr lang="en-US" sz="2400">
                  <a:solidFill>
                    <a:srgbClr val="0078D4"/>
                  </a:solidFill>
                  <a:latin typeface="Segoe UI Semibold"/>
                  <a:cs typeface="Segoe UI"/>
                </a:rPr>
                <a:t>User experience</a:t>
              </a:r>
              <a:endParaRPr lang="en-US" sz="2400" b="0" i="0" u="none" strike="noStrike" kern="1200" cap="none" spc="0" normalizeH="0" baseline="0" noProof="0">
                <a:ln>
                  <a:noFill/>
                </a:ln>
                <a:solidFill>
                  <a:srgbClr val="0078D4"/>
                </a:solidFill>
                <a:effectLst/>
                <a:uLnTx/>
                <a:uFillTx/>
                <a:latin typeface="Segoe UI Semibold"/>
                <a:cs typeface="Segoe UI"/>
              </a:endParaRPr>
            </a:p>
          </p:txBody>
        </p:sp>
        <p:sp>
          <p:nvSpPr>
            <p:cNvPr id="9" name="Text Placeholder 1">
              <a:extLst>
                <a:ext uri="{FF2B5EF4-FFF2-40B4-BE49-F238E27FC236}">
                  <a16:creationId xmlns:a16="http://schemas.microsoft.com/office/drawing/2014/main" id="{27B0D9D7-13E6-4328-8533-C32E8EAA67A1}"/>
                </a:ext>
              </a:extLst>
            </p:cNvPr>
            <p:cNvSpPr txBox="1">
              <a:spLocks/>
            </p:cNvSpPr>
            <p:nvPr/>
          </p:nvSpPr>
          <p:spPr>
            <a:xfrm>
              <a:off x="585217" y="2227055"/>
              <a:ext cx="5852678" cy="91717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396875" marR="0" lvl="1"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000" b="0" i="0" u="none" strike="noStrike" kern="1200" cap="none" spc="0" normalizeH="0" baseline="0" noProof="0">
                <a:ln>
                  <a:noFill/>
                </a:ln>
                <a:solidFill>
                  <a:srgbClr val="171717"/>
                </a:solidFill>
                <a:effectLst/>
                <a:uLnTx/>
                <a:uFillTx/>
                <a:latin typeface="Segoe UI" panose="020B0502040204020203" pitchFamily="34" charset="0"/>
                <a:ea typeface="+mn-ea"/>
                <a:cs typeface="+mn-cs"/>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0" name="Straight Connector 27">
              <a:extLst>
                <a:ext uri="{FF2B5EF4-FFF2-40B4-BE49-F238E27FC236}">
                  <a16:creationId xmlns:a16="http://schemas.microsoft.com/office/drawing/2014/main" id="{124DC6D5-AB24-4551-9A34-E736165D6255}"/>
                </a:ext>
                <a:ext uri="{C183D7F6-B498-43B3-948B-1728B52AA6E4}">
                  <adec:decorative xmlns:adec="http://schemas.microsoft.com/office/drawing/2017/decorative" val="1"/>
                </a:ext>
              </a:extLst>
            </p:cNvPr>
            <p:cNvCxnSpPr/>
            <p:nvPr/>
          </p:nvCxnSpPr>
          <p:spPr>
            <a:xfrm>
              <a:off x="585218" y="2126282"/>
              <a:ext cx="5893878" cy="67596"/>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 name="Group 2">
            <a:extLst>
              <a:ext uri="{FF2B5EF4-FFF2-40B4-BE49-F238E27FC236}">
                <a16:creationId xmlns:a16="http://schemas.microsoft.com/office/drawing/2014/main" id="{450CDFFC-1F4E-4CF8-9FF1-F655F5156EB2}"/>
              </a:ext>
            </a:extLst>
          </p:cNvPr>
          <p:cNvGrpSpPr/>
          <p:nvPr/>
        </p:nvGrpSpPr>
        <p:grpSpPr>
          <a:xfrm>
            <a:off x="588263" y="3922020"/>
            <a:ext cx="4919908" cy="4534226"/>
            <a:chOff x="585217" y="814202"/>
            <a:chExt cx="4919908" cy="4534226"/>
          </a:xfrm>
        </p:grpSpPr>
        <p:sp>
          <p:nvSpPr>
            <p:cNvPr id="12" name="Text Placeholder 1">
              <a:extLst>
                <a:ext uri="{FF2B5EF4-FFF2-40B4-BE49-F238E27FC236}">
                  <a16:creationId xmlns:a16="http://schemas.microsoft.com/office/drawing/2014/main" id="{564CD186-7396-4F2B-AEC1-9C5F66FBDDC2}"/>
                </a:ext>
              </a:extLst>
            </p:cNvPr>
            <p:cNvSpPr txBox="1">
              <a:spLocks/>
            </p:cNvSpPr>
            <p:nvPr/>
          </p:nvSpPr>
          <p:spPr>
            <a:xfrm>
              <a:off x="585218" y="814202"/>
              <a:ext cx="4328633" cy="36933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buNone/>
                <a:defRPr/>
              </a:pPr>
              <a:r>
                <a:rPr lang="en-US" sz="2400">
                  <a:solidFill>
                    <a:srgbClr val="0078D4"/>
                  </a:solidFill>
                  <a:latin typeface="Segoe UI Semibold"/>
                  <a:cs typeface="Segoe UI"/>
                </a:rPr>
                <a:t>Advanced security</a:t>
              </a:r>
              <a:endParaRPr lang="en-US" sz="2400" b="0" i="0" u="none" strike="noStrike" kern="1200" cap="none" spc="0" normalizeH="0" baseline="0" noProof="0">
                <a:ln>
                  <a:noFill/>
                </a:ln>
                <a:solidFill>
                  <a:srgbClr val="0078D4"/>
                </a:solidFill>
                <a:effectLst/>
                <a:uLnTx/>
                <a:uFillTx/>
                <a:latin typeface="Segoe UI Semibold"/>
                <a:cs typeface="Segoe UI"/>
              </a:endParaRPr>
            </a:p>
          </p:txBody>
        </p:sp>
        <p:sp>
          <p:nvSpPr>
            <p:cNvPr id="13" name="Text Placeholder 1">
              <a:extLst>
                <a:ext uri="{FF2B5EF4-FFF2-40B4-BE49-F238E27FC236}">
                  <a16:creationId xmlns:a16="http://schemas.microsoft.com/office/drawing/2014/main" id="{DF5C7FE0-F607-4A1C-824A-C60EC0E868CC}"/>
                </a:ext>
              </a:extLst>
            </p:cNvPr>
            <p:cNvSpPr txBox="1">
              <a:spLocks/>
            </p:cNvSpPr>
            <p:nvPr/>
          </p:nvSpPr>
          <p:spPr>
            <a:xfrm>
              <a:off x="585217" y="2227055"/>
              <a:ext cx="4919908" cy="2154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4" name="Straight Connector 18">
              <a:extLst>
                <a:ext uri="{FF2B5EF4-FFF2-40B4-BE49-F238E27FC236}">
                  <a16:creationId xmlns:a16="http://schemas.microsoft.com/office/drawing/2014/main" id="{8BDA565A-9397-4FFB-BF8B-829EF408D15D}"/>
                </a:ext>
                <a:ext uri="{C183D7F6-B498-43B3-948B-1728B52AA6E4}">
                  <adec:decorative xmlns:adec="http://schemas.microsoft.com/office/drawing/2017/decorative" val="1"/>
                </a:ext>
              </a:extLst>
            </p:cNvPr>
            <p:cNvCxnSpPr>
              <a:cxnSpLocks/>
            </p:cNvCxnSpPr>
            <p:nvPr/>
          </p:nvCxnSpPr>
          <p:spPr>
            <a:xfrm>
              <a:off x="646670" y="1198363"/>
              <a:ext cx="1991884" cy="4150065"/>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5" name="Group 4">
            <a:extLst>
              <a:ext uri="{FF2B5EF4-FFF2-40B4-BE49-F238E27FC236}">
                <a16:creationId xmlns:a16="http://schemas.microsoft.com/office/drawing/2014/main" id="{020B174B-C337-4484-875D-D0EB346C565D}"/>
              </a:ext>
            </a:extLst>
          </p:cNvPr>
          <p:cNvGrpSpPr/>
          <p:nvPr/>
        </p:nvGrpSpPr>
        <p:grpSpPr>
          <a:xfrm>
            <a:off x="6170465" y="3321724"/>
            <a:ext cx="5625308" cy="1855615"/>
            <a:chOff x="585217" y="2232492"/>
            <a:chExt cx="5852678" cy="1855615"/>
          </a:xfrm>
        </p:grpSpPr>
        <p:sp>
          <p:nvSpPr>
            <p:cNvPr id="16" name="Text Placeholder 1">
              <a:extLst>
                <a:ext uri="{FF2B5EF4-FFF2-40B4-BE49-F238E27FC236}">
                  <a16:creationId xmlns:a16="http://schemas.microsoft.com/office/drawing/2014/main" id="{DA40011D-FB0C-434C-9360-56AC49E6D16C}"/>
                </a:ext>
              </a:extLst>
            </p:cNvPr>
            <p:cNvSpPr txBox="1">
              <a:spLocks/>
            </p:cNvSpPr>
            <p:nvPr/>
          </p:nvSpPr>
          <p:spPr>
            <a:xfrm>
              <a:off x="652815" y="2232492"/>
              <a:ext cx="4328633" cy="36933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buNone/>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Voice</a:t>
              </a:r>
            </a:p>
          </p:txBody>
        </p:sp>
        <p:sp>
          <p:nvSpPr>
            <p:cNvPr id="17" name="Text Placeholder 1">
              <a:extLst>
                <a:ext uri="{FF2B5EF4-FFF2-40B4-BE49-F238E27FC236}">
                  <a16:creationId xmlns:a16="http://schemas.microsoft.com/office/drawing/2014/main" id="{E2DC79E6-D2A0-44D9-A796-31F0FBE226E6}"/>
                </a:ext>
              </a:extLst>
            </p:cNvPr>
            <p:cNvSpPr txBox="1">
              <a:spLocks/>
            </p:cNvSpPr>
            <p:nvPr/>
          </p:nvSpPr>
          <p:spPr>
            <a:xfrm>
              <a:off x="585217" y="3903441"/>
              <a:ext cx="5852678" cy="1846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19" name="Straight Connector 22">
              <a:extLst>
                <a:ext uri="{FF2B5EF4-FFF2-40B4-BE49-F238E27FC236}">
                  <a16:creationId xmlns:a16="http://schemas.microsoft.com/office/drawing/2014/main" id="{8A84D23C-9CC7-4CC3-86DA-8427885D0CB4}"/>
                </a:ext>
                <a:ext uri="{C183D7F6-B498-43B3-948B-1728B52AA6E4}">
                  <adec:decorative xmlns:adec="http://schemas.microsoft.com/office/drawing/2017/decorative" val="1"/>
                </a:ext>
              </a:extLst>
            </p:cNvPr>
            <p:cNvCxnSpPr>
              <a:cxnSpLocks/>
            </p:cNvCxnSpPr>
            <p:nvPr/>
          </p:nvCxnSpPr>
          <p:spPr>
            <a:xfrm>
              <a:off x="628234" y="2635087"/>
              <a:ext cx="5400644"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672BF585-281C-46C6-9067-1A454AF726B4}"/>
              </a:ext>
            </a:extLst>
          </p:cNvPr>
          <p:cNvGrpSpPr/>
          <p:nvPr/>
        </p:nvGrpSpPr>
        <p:grpSpPr>
          <a:xfrm>
            <a:off x="6164320" y="1255439"/>
            <a:ext cx="5631453" cy="971199"/>
            <a:chOff x="585217" y="3406218"/>
            <a:chExt cx="5852678" cy="971199"/>
          </a:xfrm>
        </p:grpSpPr>
        <p:sp>
          <p:nvSpPr>
            <p:cNvPr id="22" name="Text Placeholder 1">
              <a:extLst>
                <a:ext uri="{FF2B5EF4-FFF2-40B4-BE49-F238E27FC236}">
                  <a16:creationId xmlns:a16="http://schemas.microsoft.com/office/drawing/2014/main" id="{83EAD0C9-14DD-4F6E-955E-EC71B72C2095}"/>
                </a:ext>
              </a:extLst>
            </p:cNvPr>
            <p:cNvSpPr txBox="1">
              <a:spLocks/>
            </p:cNvSpPr>
            <p:nvPr/>
          </p:nvSpPr>
          <p:spPr>
            <a:xfrm>
              <a:off x="585218" y="3406218"/>
              <a:ext cx="4328633" cy="36933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buNone/>
                <a:defRPr/>
              </a:pPr>
              <a:r>
                <a:rPr lang="en-US" sz="2400">
                  <a:solidFill>
                    <a:srgbClr val="0078D4"/>
                  </a:solidFill>
                  <a:latin typeface="Segoe UI Semibold"/>
                  <a:cs typeface="Segoe UI"/>
                </a:rPr>
                <a:t>Privacy and compliance</a:t>
              </a:r>
              <a:endParaRPr lang="en-US" sz="2400" b="0" i="0" u="none" strike="noStrike" kern="1200" cap="none" spc="0" normalizeH="0" baseline="0" noProof="0">
                <a:ln>
                  <a:noFill/>
                </a:ln>
                <a:solidFill>
                  <a:srgbClr val="0078D4"/>
                </a:solidFill>
                <a:effectLst/>
                <a:uLnTx/>
                <a:uFillTx/>
                <a:latin typeface="Segoe UI Semibold"/>
                <a:cs typeface="Segoe UI"/>
              </a:endParaRPr>
            </a:p>
          </p:txBody>
        </p:sp>
        <p:sp>
          <p:nvSpPr>
            <p:cNvPr id="23" name="Text Placeholder 1">
              <a:extLst>
                <a:ext uri="{FF2B5EF4-FFF2-40B4-BE49-F238E27FC236}">
                  <a16:creationId xmlns:a16="http://schemas.microsoft.com/office/drawing/2014/main" id="{9A170088-C7D9-4702-B0DB-E8DBAA8145C4}"/>
                </a:ext>
              </a:extLst>
            </p:cNvPr>
            <p:cNvSpPr txBox="1">
              <a:spLocks/>
            </p:cNvSpPr>
            <p:nvPr/>
          </p:nvSpPr>
          <p:spPr>
            <a:xfrm>
              <a:off x="585217" y="3903441"/>
              <a:ext cx="5852678" cy="47397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5" name="Straight Connector 31">
              <a:extLst>
                <a:ext uri="{FF2B5EF4-FFF2-40B4-BE49-F238E27FC236}">
                  <a16:creationId xmlns:a16="http://schemas.microsoft.com/office/drawing/2014/main" id="{BD1A2CD0-D652-4B93-8F81-6135562C9663}"/>
                </a:ext>
                <a:ext uri="{C183D7F6-B498-43B3-948B-1728B52AA6E4}">
                  <adec:decorative xmlns:adec="http://schemas.microsoft.com/office/drawing/2017/decorative" val="1"/>
                </a:ext>
              </a:extLst>
            </p:cNvPr>
            <p:cNvCxnSpPr>
              <a:cxnSpLocks/>
            </p:cNvCxnSpPr>
            <p:nvPr/>
          </p:nvCxnSpPr>
          <p:spPr>
            <a:xfrm>
              <a:off x="585218" y="3802668"/>
              <a:ext cx="5500964" cy="1"/>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 name="Text Placeholder 1">
            <a:extLst>
              <a:ext uri="{FF2B5EF4-FFF2-40B4-BE49-F238E27FC236}">
                <a16:creationId xmlns:a16="http://schemas.microsoft.com/office/drawing/2014/main" id="{5809B1FC-68BF-42B9-A398-BD273A010F48}"/>
              </a:ext>
            </a:extLst>
          </p:cNvPr>
          <p:cNvSpPr txBox="1">
            <a:spLocks/>
          </p:cNvSpPr>
          <p:nvPr/>
        </p:nvSpPr>
        <p:spPr>
          <a:xfrm>
            <a:off x="588263" y="1775917"/>
            <a:ext cx="5068707" cy="228370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fontAlgn="base">
              <a:buClr>
                <a:srgbClr val="0078D4"/>
              </a:buClr>
              <a:buFont typeface="Arial,Sans-Serif" panose="020B0604020202020204" pitchFamily="34" charset="0"/>
              <a:buChar char="•"/>
              <a:defRPr/>
            </a:pPr>
            <a:r>
              <a:rPr lang="en-US" sz="1400">
                <a:solidFill>
                  <a:srgbClr val="171717"/>
                </a:solidFill>
                <a:latin typeface="Segoe UI"/>
                <a:cs typeface="Segoe UI Semilight"/>
              </a:rPr>
              <a:t>Customer has collaboration, management and baseline security &amp; compliance functionality, but is lacking advanced features</a:t>
            </a:r>
          </a:p>
          <a:p>
            <a:pPr marL="168275" indent="-168275" fontAlgn="base">
              <a:buClr>
                <a:srgbClr val="0078D4"/>
              </a:buClr>
              <a:buFont typeface="Arial,Sans-Serif" panose="020B0604020202020204" pitchFamily="34" charset="0"/>
              <a:buChar char="•"/>
              <a:defRPr/>
            </a:pPr>
            <a:r>
              <a:rPr lang="en-US" sz="1400">
                <a:solidFill>
                  <a:srgbClr val="171717"/>
                </a:solidFill>
                <a:latin typeface="Segoe UI"/>
                <a:cs typeface="Segoe UI Semilight"/>
              </a:rPr>
              <a:t>The organization handles sensitive information and highly confidential data on daily basis as its core business and this leads to major security needs</a:t>
            </a:r>
            <a:endParaRPr lang="en-US" sz="1400">
              <a:latin typeface="Segoe UI"/>
              <a:cs typeface="Segoe UI"/>
            </a:endParaRPr>
          </a:p>
          <a:p>
            <a:pPr marL="168275" indent="-168275">
              <a:buClr>
                <a:srgbClr val="0078D4"/>
              </a:buClr>
              <a:buFont typeface="Arial,Sans-Serif" panose="020B0604020202020204" pitchFamily="34" charset="0"/>
              <a:buChar char="•"/>
              <a:defRPr/>
            </a:pPr>
            <a:r>
              <a:rPr lang="en-US" sz="1400">
                <a:solidFill>
                  <a:srgbClr val="171717"/>
                </a:solidFill>
                <a:latin typeface="Segoe UI"/>
                <a:cs typeface="Segoe UI"/>
              </a:rPr>
              <a:t>Employees are often asked to travel and work from a variety of different places. This makes device security an extremely important need for the organization</a:t>
            </a:r>
            <a:endParaRPr lang="en-US" sz="1400" b="0" i="0" u="none" strike="noStrike" kern="1200" cap="none" spc="0" normalizeH="0" baseline="0" noProof="0">
              <a:ln>
                <a:noFill/>
              </a:ln>
              <a:solidFill>
                <a:srgbClr val="1A1A1A"/>
              </a:solidFill>
              <a:effectLst/>
              <a:uLnTx/>
              <a:uFillTx/>
              <a:latin typeface="Arial" panose="020B0604020202020204" pitchFamily="34" charset="0"/>
            </a:endParaRPr>
          </a:p>
        </p:txBody>
      </p:sp>
      <p:sp>
        <p:nvSpPr>
          <p:cNvPr id="18" name="Text Placeholder 1">
            <a:extLst>
              <a:ext uri="{FF2B5EF4-FFF2-40B4-BE49-F238E27FC236}">
                <a16:creationId xmlns:a16="http://schemas.microsoft.com/office/drawing/2014/main" id="{76700D33-7B4A-4476-B9AF-59BDB452AB25}"/>
              </a:ext>
            </a:extLst>
          </p:cNvPr>
          <p:cNvSpPr txBox="1">
            <a:spLocks/>
          </p:cNvSpPr>
          <p:nvPr/>
        </p:nvSpPr>
        <p:spPr>
          <a:xfrm>
            <a:off x="6133594" y="1818447"/>
            <a:ext cx="5662179" cy="133575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kern="1200">
                <a:solidFill>
                  <a:schemeClr val="tx1"/>
                </a:solidFill>
                <a:latin typeface="+mn-lt"/>
                <a:ea typeface="+mn-ea"/>
                <a:cs typeface="+mn-cs"/>
              </a:rPr>
              <a:t>Help comply with regulations such as GDPR with advanced compliance functionality such as data loss prevention, e-discovery, customer lockbox and more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a:solidFill>
                  <a:schemeClr val="tx1"/>
                </a:solidFill>
                <a:cs typeface="+mn-cs"/>
              </a:rPr>
              <a:t>E</a:t>
            </a:r>
            <a:r>
              <a:rPr lang="en-GB" sz="1400" kern="1200">
                <a:solidFill>
                  <a:schemeClr val="tx1"/>
                </a:solidFill>
                <a:latin typeface="+mn-lt"/>
                <a:ea typeface="+mn-ea"/>
                <a:cs typeface="+mn-cs"/>
              </a:rPr>
              <a:t>ffectively manage risk by detecting, investigating and acting on security and compliance issues such as breaches, confidentiality violations, fraud, IP theft and more</a:t>
            </a:r>
          </a:p>
        </p:txBody>
      </p:sp>
      <p:sp>
        <p:nvSpPr>
          <p:cNvPr id="32" name="Text Placeholder 1">
            <a:extLst>
              <a:ext uri="{FF2B5EF4-FFF2-40B4-BE49-F238E27FC236}">
                <a16:creationId xmlns:a16="http://schemas.microsoft.com/office/drawing/2014/main" id="{E1E12DCD-D67E-4366-9113-1275E48D056F}"/>
              </a:ext>
            </a:extLst>
          </p:cNvPr>
          <p:cNvSpPr txBox="1">
            <a:spLocks/>
          </p:cNvSpPr>
          <p:nvPr/>
        </p:nvSpPr>
        <p:spPr>
          <a:xfrm>
            <a:off x="6165990" y="3880399"/>
            <a:ext cx="5563856" cy="90486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fontAlgn="base">
              <a:buClr>
                <a:srgbClr val="0078D4"/>
              </a:buClr>
              <a:buSzPct val="100000"/>
              <a:buFont typeface="Arial" panose="020B0604020202020204" pitchFamily="34" charset="0"/>
              <a:buChar char="•"/>
              <a:defRPr/>
            </a:pPr>
            <a:r>
              <a:rPr lang="en-US" sz="1400">
                <a:solidFill>
                  <a:srgbClr val="000000"/>
                </a:solidFill>
              </a:rPr>
              <a:t>Bring together calling, chat and meetings into Teams and quickly start a call from Teams, Outlook or your mobile device, with o</a:t>
            </a:r>
            <a:r>
              <a:rPr lang="en-US" sz="1400"/>
              <a:t>ne phone number </a:t>
            </a:r>
            <a:r>
              <a:rPr lang="en-US" sz="1400">
                <a:solidFill>
                  <a:srgbClr val="000000"/>
                </a:solidFill>
              </a:rPr>
              <a:t>across your computer, mobile &amp; desk phone.</a:t>
            </a:r>
          </a:p>
          <a:p>
            <a:pPr marL="168275" indent="-168275" fontAlgn="base">
              <a:buClr>
                <a:srgbClr val="0078D4"/>
              </a:buClr>
              <a:buSzPct val="100000"/>
              <a:buFont typeface="Arial" panose="020B0604020202020204" pitchFamily="34" charset="0"/>
              <a:buChar char="•"/>
              <a:defRPr/>
            </a:pPr>
            <a:r>
              <a:rPr lang="en-US" sz="1400">
                <a:solidFill>
                  <a:srgbClr val="000000"/>
                </a:solidFill>
              </a:rPr>
              <a:t>Collaborate in the Office apps within calls and meetings.</a:t>
            </a:r>
          </a:p>
        </p:txBody>
      </p:sp>
      <p:sp>
        <p:nvSpPr>
          <p:cNvPr id="26" name="Text Placeholder 1">
            <a:extLst>
              <a:ext uri="{FF2B5EF4-FFF2-40B4-BE49-F238E27FC236}">
                <a16:creationId xmlns:a16="http://schemas.microsoft.com/office/drawing/2014/main" id="{06046BDF-0A11-400F-BFA2-42046B5080C6}"/>
              </a:ext>
            </a:extLst>
          </p:cNvPr>
          <p:cNvSpPr txBox="1">
            <a:spLocks/>
          </p:cNvSpPr>
          <p:nvPr/>
        </p:nvSpPr>
        <p:spPr>
          <a:xfrm>
            <a:off x="590738" y="4461884"/>
            <a:ext cx="5062562" cy="180972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fontAlgn="base">
              <a:buClr>
                <a:srgbClr val="0078D4"/>
              </a:buClr>
              <a:buSzPct val="100000"/>
              <a:buFont typeface="Arial" panose="020B0604020202020204" pitchFamily="34" charset="0"/>
              <a:buChar char="•"/>
              <a:defRPr/>
            </a:pPr>
            <a:r>
              <a:rPr lang="en-GB" sz="1400" kern="1200">
                <a:solidFill>
                  <a:schemeClr val="tx1"/>
                </a:solidFill>
                <a:latin typeface="+mn-lt"/>
                <a:ea typeface="+mn-ea"/>
                <a:cs typeface="+mn-cs"/>
              </a:rPr>
              <a:t>Protect, detect, and automatically respond to advanced and sophisticated threats by leveraging the power of machine learning and built-in integration across endpoints, mail, files, and identities.</a:t>
            </a:r>
          </a:p>
          <a:p>
            <a:pPr marL="168275" indent="-168275" fontAlgn="base">
              <a:buClr>
                <a:srgbClr val="0078D4"/>
              </a:buClr>
              <a:buSzPct val="100000"/>
              <a:buFont typeface="Arial" panose="020B0604020202020204" pitchFamily="34" charset="0"/>
              <a:buChar char="•"/>
              <a:defRPr/>
            </a:pPr>
            <a:r>
              <a:rPr lang="en-GB" sz="1400" kern="1200">
                <a:solidFill>
                  <a:schemeClr val="tx1"/>
                </a:solidFill>
                <a:latin typeface="+mn-lt"/>
                <a:ea typeface="+mn-ea"/>
                <a:cs typeface="+mn-cs"/>
              </a:rPr>
              <a:t>Protect with sophisticated encryption, malware, phishing, ransomware and Cloud app protection</a:t>
            </a:r>
          </a:p>
          <a:p>
            <a:pPr marL="168275" indent="-168275" fontAlgn="base">
              <a:buClr>
                <a:srgbClr val="0078D4"/>
              </a:buClr>
              <a:buSzPct val="100000"/>
              <a:buFont typeface="Arial" panose="020B0604020202020204" pitchFamily="34" charset="0"/>
              <a:buChar char="•"/>
              <a:defRPr/>
            </a:pPr>
            <a:r>
              <a:rPr lang="en-GB" sz="1400" kern="1200">
                <a:solidFill>
                  <a:schemeClr val="tx1"/>
                </a:solidFill>
                <a:latin typeface="+mn-lt"/>
                <a:ea typeface="+mn-ea"/>
                <a:cs typeface="+mn-cs"/>
              </a:rPr>
              <a:t>Protect from accidental or intentional data leaks with automatically applied sensitivity labels. </a:t>
            </a:r>
          </a:p>
        </p:txBody>
      </p:sp>
      <p:grpSp>
        <p:nvGrpSpPr>
          <p:cNvPr id="30" name="Group 4">
            <a:extLst>
              <a:ext uri="{FF2B5EF4-FFF2-40B4-BE49-F238E27FC236}">
                <a16:creationId xmlns:a16="http://schemas.microsoft.com/office/drawing/2014/main" id="{87E65914-59C2-4449-8C81-0DA502CDCED5}"/>
              </a:ext>
            </a:extLst>
          </p:cNvPr>
          <p:cNvGrpSpPr/>
          <p:nvPr/>
        </p:nvGrpSpPr>
        <p:grpSpPr>
          <a:xfrm>
            <a:off x="6138069" y="5160200"/>
            <a:ext cx="5625308" cy="1855615"/>
            <a:chOff x="585217" y="2232492"/>
            <a:chExt cx="5852678" cy="1855615"/>
          </a:xfrm>
        </p:grpSpPr>
        <p:sp>
          <p:nvSpPr>
            <p:cNvPr id="31" name="Text Placeholder 1">
              <a:extLst>
                <a:ext uri="{FF2B5EF4-FFF2-40B4-BE49-F238E27FC236}">
                  <a16:creationId xmlns:a16="http://schemas.microsoft.com/office/drawing/2014/main" id="{EAF029E3-DCF6-4763-A96E-34BBDE79563F}"/>
                </a:ext>
              </a:extLst>
            </p:cNvPr>
            <p:cNvSpPr txBox="1">
              <a:spLocks/>
            </p:cNvSpPr>
            <p:nvPr/>
          </p:nvSpPr>
          <p:spPr>
            <a:xfrm>
              <a:off x="652815" y="2232492"/>
              <a:ext cx="4328633" cy="36933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buNone/>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a:rPr>
                <a:t>Analytics</a:t>
              </a:r>
            </a:p>
          </p:txBody>
        </p:sp>
        <p:sp>
          <p:nvSpPr>
            <p:cNvPr id="33" name="Text Placeholder 1">
              <a:extLst>
                <a:ext uri="{FF2B5EF4-FFF2-40B4-BE49-F238E27FC236}">
                  <a16:creationId xmlns:a16="http://schemas.microsoft.com/office/drawing/2014/main" id="{A1AE4E01-1F4A-4212-872B-36BBD59B31A1}"/>
                </a:ext>
              </a:extLst>
            </p:cNvPr>
            <p:cNvSpPr txBox="1">
              <a:spLocks/>
            </p:cNvSpPr>
            <p:nvPr/>
          </p:nvSpPr>
          <p:spPr>
            <a:xfrm>
              <a:off x="585217" y="3903441"/>
              <a:ext cx="5852678" cy="1846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1A1A1A"/>
                </a:solidFill>
                <a:effectLst/>
                <a:uLnTx/>
                <a:uFillTx/>
                <a:latin typeface="Arial" panose="020B0604020202020204" pitchFamily="34" charset="0"/>
                <a:ea typeface="+mn-ea"/>
                <a:cs typeface="Segoe UI Semilight" panose="020B0402040204020203" pitchFamily="34" charset="0"/>
              </a:endParaRPr>
            </a:p>
          </p:txBody>
        </p:sp>
        <p:cxnSp>
          <p:nvCxnSpPr>
            <p:cNvPr id="34" name="Straight Connector 22">
              <a:extLst>
                <a:ext uri="{FF2B5EF4-FFF2-40B4-BE49-F238E27FC236}">
                  <a16:creationId xmlns:a16="http://schemas.microsoft.com/office/drawing/2014/main" id="{0A0F9252-A43C-413C-B27C-4B7EDB728F2D}"/>
                </a:ext>
                <a:ext uri="{C183D7F6-B498-43B3-948B-1728B52AA6E4}">
                  <adec:decorative xmlns:adec="http://schemas.microsoft.com/office/drawing/2017/decorative" val="1"/>
                </a:ext>
              </a:extLst>
            </p:cNvPr>
            <p:cNvCxnSpPr>
              <a:cxnSpLocks/>
            </p:cNvCxnSpPr>
            <p:nvPr/>
          </p:nvCxnSpPr>
          <p:spPr>
            <a:xfrm>
              <a:off x="628234" y="2635087"/>
              <a:ext cx="5400644"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5" name="Text Placeholder 1">
            <a:extLst>
              <a:ext uri="{FF2B5EF4-FFF2-40B4-BE49-F238E27FC236}">
                <a16:creationId xmlns:a16="http://schemas.microsoft.com/office/drawing/2014/main" id="{4CC67E2E-17A2-432B-86AB-FEDBE426C8BF}"/>
              </a:ext>
            </a:extLst>
          </p:cNvPr>
          <p:cNvSpPr txBox="1">
            <a:spLocks/>
          </p:cNvSpPr>
          <p:nvPr/>
        </p:nvSpPr>
        <p:spPr>
          <a:xfrm>
            <a:off x="6133594" y="5718875"/>
            <a:ext cx="5563856" cy="68942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indent="-168275" fontAlgn="base">
              <a:buClr>
                <a:srgbClr val="0078D4"/>
              </a:buClr>
              <a:buSzPct val="100000"/>
              <a:buFont typeface="Arial" panose="020B0604020202020204" pitchFamily="34" charset="0"/>
              <a:buChar char="•"/>
              <a:defRPr/>
            </a:pPr>
            <a:r>
              <a:rPr lang="en-GB" sz="1400" kern="1200">
                <a:solidFill>
                  <a:schemeClr val="tx1"/>
                </a:solidFill>
                <a:latin typeface="+mn-lt"/>
                <a:ea typeface="+mn-ea"/>
                <a:cs typeface="+mn-cs"/>
              </a:rPr>
              <a:t>Get answers to key business questions when and where you need it with Business Intelligence. </a:t>
            </a:r>
          </a:p>
          <a:p>
            <a:pPr marL="168275" indent="-168275" fontAlgn="base">
              <a:buClr>
                <a:srgbClr val="0078D4"/>
              </a:buClr>
              <a:buSzPct val="100000"/>
              <a:buFont typeface="Arial" panose="020B0604020202020204" pitchFamily="34" charset="0"/>
              <a:buChar char="•"/>
              <a:defRPr/>
            </a:pPr>
            <a:r>
              <a:rPr lang="sv-SE" sz="1400"/>
              <a:t>M</a:t>
            </a:r>
            <a:r>
              <a:rPr lang="en-US" sz="1400" err="1"/>
              <a:t>ake</a:t>
            </a:r>
            <a:r>
              <a:rPr lang="en-US" sz="1400"/>
              <a:t> Business Intelligence easily accessible to </a:t>
            </a:r>
            <a:endParaRPr lang="en-US" sz="1400">
              <a:solidFill>
                <a:srgbClr val="000000"/>
              </a:solidFill>
            </a:endParaRPr>
          </a:p>
        </p:txBody>
      </p:sp>
    </p:spTree>
    <p:extLst>
      <p:ext uri="{BB962C8B-B14F-4D97-AF65-F5344CB8AC3E}">
        <p14:creationId xmlns:p14="http://schemas.microsoft.com/office/powerpoint/2010/main" val="169617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6 -4.81481E-6 L 4.16667E-6 0.01899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nodeType="withEffect">
                                  <p:stCondLst>
                                    <p:cond delay="250"/>
                                  </p:stCondLst>
                                  <p:childTnLst>
                                    <p:animMotion origin="layout" path="M 1.25E-6 -1.11111E-6 L 1.25E-6 0.01898 " pathEditMode="relative" rAng="0" ptsTypes="AA">
                                      <p:cBhvr>
                                        <p:cTn id="14" dur="700" spd="-100000" fill="hold"/>
                                        <p:tgtEl>
                                          <p:spTgt spid="7"/>
                                        </p:tgtEl>
                                        <p:attrNameLst>
                                          <p:attrName>ppt_x</p:attrName>
                                          <p:attrName>ppt_y</p:attrName>
                                        </p:attrNameLst>
                                      </p:cBhvr>
                                      <p:rCtr x="0" y="949"/>
                                    </p:animMotion>
                                  </p:childTnLst>
                                </p:cTn>
                              </p:par>
                              <p:par>
                                <p:cTn id="15" presetID="10" presetClass="entr" presetSubtype="0"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100000" fill="hold" nodeType="withEffect">
                                  <p:stCondLst>
                                    <p:cond delay="250"/>
                                  </p:stCondLst>
                                  <p:childTnLst>
                                    <p:animMotion origin="layout" path="M 0 3.7037E-6 L 0 0.01898 " pathEditMode="relative" rAng="0" ptsTypes="AA">
                                      <p:cBhvr>
                                        <p:cTn id="19" dur="700" spd="-100000" fill="hold"/>
                                        <p:tgtEl>
                                          <p:spTgt spid="11"/>
                                        </p:tgtEl>
                                        <p:attrNameLst>
                                          <p:attrName>ppt_x</p:attrName>
                                          <p:attrName>ppt_y</p:attrName>
                                        </p:attrNameLst>
                                      </p:cBhvr>
                                      <p:rCtr x="0" y="949"/>
                                    </p:animMotion>
                                  </p:childTnLst>
                                </p:cTn>
                              </p:par>
                              <p:par>
                                <p:cTn id="20" presetID="10" presetClass="entr" presetSubtype="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nodeType="withEffect">
                                  <p:stCondLst>
                                    <p:cond delay="500"/>
                                  </p:stCondLst>
                                  <p:childTnLst>
                                    <p:animMotion origin="layout" path="M 1.25E-6 -4.44444E-6 L 1.25E-6 0.01899 " pathEditMode="relative" rAng="0" ptsTypes="AA">
                                      <p:cBhvr>
                                        <p:cTn id="24" dur="700" spd="-100000" fill="hold"/>
                                        <p:tgtEl>
                                          <p:spTgt spid="15"/>
                                        </p:tgtEl>
                                        <p:attrNameLst>
                                          <p:attrName>ppt_x</p:attrName>
                                          <p:attrName>ppt_y</p:attrName>
                                        </p:attrNameLst>
                                      </p:cBhvr>
                                      <p:rCtr x="0" y="949"/>
                                    </p:animMotion>
                                  </p:childTnLst>
                                </p:cTn>
                              </p:par>
                              <p:par>
                                <p:cTn id="25" presetID="10" presetClass="entr" presetSubtype="0"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decel="100000" fill="hold" nodeType="withEffect">
                                  <p:stCondLst>
                                    <p:cond delay="500"/>
                                  </p:stCondLst>
                                  <p:childTnLst>
                                    <p:animMotion origin="layout" path="M -3.95833E-6 4.81481E-6 L -3.95833E-6 0.01898 " pathEditMode="relative" rAng="0" ptsTypes="AA">
                                      <p:cBhvr>
                                        <p:cTn id="29" dur="700" spd="-100000" fill="hold"/>
                                        <p:tgtEl>
                                          <p:spTgt spid="21"/>
                                        </p:tgtEl>
                                        <p:attrNameLst>
                                          <p:attrName>ppt_x</p:attrName>
                                          <p:attrName>ppt_y</p:attrName>
                                        </p:attrNameLst>
                                      </p:cBhvr>
                                      <p:rCtr x="0" y="949"/>
                                    </p:animMotion>
                                  </p:childTnLst>
                                </p:cTn>
                              </p:par>
                              <p:par>
                                <p:cTn id="30" presetID="10" presetClass="entr" presetSubtype="0" fill="hold" nodeType="withEffect">
                                  <p:stCondLst>
                                    <p:cond delay="5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42" presetClass="path" presetSubtype="0" decel="100000" fill="hold" nodeType="withEffect">
                                  <p:stCondLst>
                                    <p:cond delay="500"/>
                                  </p:stCondLst>
                                  <p:childTnLst>
                                    <p:animMotion origin="layout" path="M -4.58333E-6 -1.48148E-6 L -4.58333E-6 0.01898 " pathEditMode="relative" rAng="0" ptsTypes="AA">
                                      <p:cBhvr>
                                        <p:cTn id="34" dur="700" spd="-100000" fill="hold"/>
                                        <p:tgtEl>
                                          <p:spTgt spid="30"/>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7">
            <a:extLst>
              <a:ext uri="{FF2B5EF4-FFF2-40B4-BE49-F238E27FC236}">
                <a16:creationId xmlns:a16="http://schemas.microsoft.com/office/drawing/2014/main" id="{A05CF89C-93F3-4BF9-8D0F-8FF038B50600}"/>
              </a:ext>
            </a:extLst>
          </p:cNvPr>
          <p:cNvGraphicFramePr>
            <a:graphicFrameLocks noGrp="1"/>
          </p:cNvGraphicFramePr>
          <p:nvPr>
            <p:extLst>
              <p:ext uri="{D42A27DB-BD31-4B8C-83A1-F6EECF244321}">
                <p14:modId xmlns:p14="http://schemas.microsoft.com/office/powerpoint/2010/main" val="2193268852"/>
              </p:ext>
            </p:extLst>
          </p:nvPr>
        </p:nvGraphicFramePr>
        <p:xfrm>
          <a:off x="317956" y="1189597"/>
          <a:ext cx="11231946" cy="5150897"/>
        </p:xfrm>
        <a:graphic>
          <a:graphicData uri="http://schemas.openxmlformats.org/drawingml/2006/table">
            <a:tbl>
              <a:tblPr>
                <a:tableStyleId>{5C22544A-7EE6-4342-B048-85BDC9FD1C3A}</a:tableStyleId>
              </a:tblPr>
              <a:tblGrid>
                <a:gridCol w="1357268">
                  <a:extLst>
                    <a:ext uri="{9D8B030D-6E8A-4147-A177-3AD203B41FA5}">
                      <a16:colId xmlns:a16="http://schemas.microsoft.com/office/drawing/2014/main" val="4184359211"/>
                    </a:ext>
                  </a:extLst>
                </a:gridCol>
                <a:gridCol w="4258706">
                  <a:extLst>
                    <a:ext uri="{9D8B030D-6E8A-4147-A177-3AD203B41FA5}">
                      <a16:colId xmlns:a16="http://schemas.microsoft.com/office/drawing/2014/main" val="1221889518"/>
                    </a:ext>
                  </a:extLst>
                </a:gridCol>
                <a:gridCol w="1389731">
                  <a:extLst>
                    <a:ext uri="{9D8B030D-6E8A-4147-A177-3AD203B41FA5}">
                      <a16:colId xmlns:a16="http://schemas.microsoft.com/office/drawing/2014/main" val="3694550101"/>
                    </a:ext>
                  </a:extLst>
                </a:gridCol>
                <a:gridCol w="4226241">
                  <a:extLst>
                    <a:ext uri="{9D8B030D-6E8A-4147-A177-3AD203B41FA5}">
                      <a16:colId xmlns:a16="http://schemas.microsoft.com/office/drawing/2014/main" val="1207666038"/>
                    </a:ext>
                  </a:extLst>
                </a:gridCol>
              </a:tblGrid>
              <a:tr h="1045968">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b="0" i="0" u="none" strike="noStrike" noProof="0"/>
                        <a:t>Microsoft Defender for Endpoint (MDE) is a unified platform for preventative protection, post-breach detection, automated investigation, and response. </a:t>
                      </a:r>
                      <a:endParaRPr lang="en-GB" sz="100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b="0" i="0" u="none" strike="noStrike" kern="1200" noProof="0"/>
                        <a:t>Microsoft Cloud App Security (MCAS) is a user-based subscription service that provides rich visibility and control over data travel and sophisticated analytics to identify and combat cyberthreats across all your cloud services. </a:t>
                      </a:r>
                    </a:p>
                    <a:p>
                      <a:endParaRPr lang="en-GB" sz="1000" kern="1200">
                        <a:solidFill>
                          <a:srgbClr val="000000"/>
                        </a:solidFill>
                        <a:latin typeface="Segoe UI" panose="020B0502040204020203" pitchFamily="34" charset="0"/>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88039"/>
                  </a:ext>
                </a:extLst>
              </a:tr>
              <a:tr h="1006497">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a:solidFill>
                            <a:srgbClr val="000000"/>
                          </a:solidFill>
                          <a:latin typeface="Segoe UI"/>
                        </a:rPr>
                        <a:t>Azure Information Protection for Microsoft 365 protects important information from unauthorized access, enforces policies that improve data security, and helps enable secure collaboration. </a:t>
                      </a:r>
                      <a:endParaRPr lang="en-GB" sz="1000">
                        <a:solidFill>
                          <a:srgbClr val="000000"/>
                        </a:solidFill>
                        <a:latin typeface="Segoe UI" panose="020B0502040204020203" pitchFamily="34"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kern="1200">
                          <a:solidFill>
                            <a:schemeClr val="tx1"/>
                          </a:solidFill>
                          <a:latin typeface="+mn-lt"/>
                          <a:ea typeface="+mn-ea"/>
                          <a:cs typeface="+mn-cs"/>
                        </a:rPr>
                        <a:t>Improve communication with Cloud Telephony by enriching Teams with advanced calling capabilities through Phone System and Audio Conferencing. </a:t>
                      </a:r>
                    </a:p>
                    <a:p>
                      <a:endParaRPr lang="en-GB" sz="1000" kern="120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825137"/>
                  </a:ext>
                </a:extLst>
              </a:tr>
              <a:tr h="986762">
                <a:tc>
                  <a:txBody>
                    <a:bodyPr/>
                    <a:lstStyle/>
                    <a:p>
                      <a:endParaRPr lang="en-GB" b="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kern="1200">
                          <a:solidFill>
                            <a:srgbClr val="000000"/>
                          </a:solidFill>
                          <a:latin typeface="Segoe UI"/>
                          <a:ea typeface="+mn-ea"/>
                          <a:cs typeface="+mn-cs"/>
                        </a:rPr>
                        <a:t>Risk based conditional Access is a capability of Azure Active Directory that enables you to enforce controls on the access to apps in your environment, all based on specific conditions as well as risks managed from a central location.</a:t>
                      </a:r>
                      <a:endParaRPr lang="en-GB" sz="1000" kern="120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kern="1200">
                          <a:solidFill>
                            <a:schemeClr val="tx1"/>
                          </a:solidFill>
                          <a:latin typeface="+mn-lt"/>
                          <a:ea typeface="+mn-ea"/>
                          <a:cs typeface="+mn-cs"/>
                        </a:rPr>
                        <a:t>Effectively manage risk by detecting, investigating and acting on compliance issues such as confidentiality violations, fraud, IP theft, insider trading and more.</a:t>
                      </a:r>
                    </a:p>
                    <a:p>
                      <a:endParaRPr lang="en-GB" sz="1000" kern="1200">
                        <a:solidFill>
                          <a:srgbClr val="000000"/>
                        </a:solidFill>
                        <a:latin typeface="Segoe UI"/>
                        <a:ea typeface="+mn-ea"/>
                        <a:cs typeface="+mn-cs"/>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577065"/>
                  </a:ext>
                </a:extLst>
              </a:tr>
              <a:tr h="1055835">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a:rPr>
                        <a:t>Access Windows 10 desktops on any device, from anywhere. Provide employees the best virtualized experience with the only solution fully optimized for Windows 10 and Office 365</a:t>
                      </a:r>
                      <a:endParaRPr lang="en-GB" sz="1000">
                        <a:solidFill>
                          <a:srgbClr val="000000"/>
                        </a:solidFill>
                        <a:latin typeface="Segoe UI"/>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GB" sz="1000" b="0" i="0" u="none" strike="noStrike" kern="1200" noProof="0"/>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121159"/>
                  </a:ext>
                </a:extLst>
              </a:tr>
              <a:tr h="1055835">
                <a:tc>
                  <a:txBody>
                    <a:bodyPr/>
                    <a:lstStyle/>
                    <a:p>
                      <a:pPr lvl="0">
                        <a:buNone/>
                      </a:pPr>
                      <a:endParaRPr lang="en-GB" sz="1000" kern="1200">
                        <a:solidFill>
                          <a:srgbClr val="000000"/>
                        </a:solidFill>
                        <a:latin typeface="Segoe UI"/>
                        <a:ea typeface="+mn-ea"/>
                        <a:cs typeface="+mn-cs"/>
                      </a:endParaRPr>
                    </a:p>
                  </a:txBody>
                  <a:tcPr>
                    <a:lnL w="12700">
                      <a:solidFill>
                        <a:schemeClr val="bg1">
                          <a:lumMod val="95000"/>
                        </a:schemeClr>
                      </a:solidFill>
                    </a:lnL>
                    <a:lnR w="12700">
                      <a:solidFill>
                        <a:schemeClr val="bg1">
                          <a:lumMod val="95000"/>
                        </a:schemeClr>
                      </a:solidFill>
                    </a:lnR>
                    <a:lnT w="12700">
                      <a:solidFill>
                        <a:schemeClr val="bg1">
                          <a:lumMod val="95000"/>
                        </a:schemeClr>
                      </a:solidFill>
                    </a:lnT>
                    <a:lnB w="12700">
                      <a:solidFill>
                        <a:schemeClr val="bg1">
                          <a:lumMod val="95000"/>
                        </a:schemeClr>
                      </a:solidFill>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000" kern="1200" noProof="0">
                          <a:solidFill>
                            <a:srgbClr val="000000"/>
                          </a:solidFill>
                          <a:latin typeface="Segoe UI"/>
                          <a:ea typeface="+mn-ea"/>
                          <a:cs typeface="+mn-cs"/>
                        </a:rPr>
                        <a:t>Advanced data Classification enables the implementation of automatic Sensitivity Labels which can enforce a variety of protections, including encryption; data loss prevention; and content marking such as headers, footers and watermarks</a:t>
                      </a:r>
                    </a:p>
                    <a:p>
                      <a:pPr marL="0" lvl="0" indent="0" algn="l">
                        <a:lnSpc>
                          <a:spcPct val="100000"/>
                        </a:lnSpc>
                        <a:spcBef>
                          <a:spcPts val="0"/>
                        </a:spcBef>
                        <a:spcAft>
                          <a:spcPts val="0"/>
                        </a:spcAft>
                        <a:buNone/>
                      </a:pPr>
                      <a:endParaRPr lang="en-US" sz="1000" kern="1200">
                        <a:solidFill>
                          <a:srgbClr val="000000"/>
                        </a:solidFill>
                        <a:latin typeface="Segoe UI"/>
                        <a:ea typeface="+mn-ea"/>
                        <a:cs typeface="+mn-cs"/>
                      </a:endParaRPr>
                    </a:p>
                  </a:txBody>
                  <a:tcPr anchor="ctr">
                    <a:lnL w="12700">
                      <a:solidFill>
                        <a:schemeClr val="bg1">
                          <a:lumMod val="95000"/>
                        </a:schemeClr>
                      </a:solidFill>
                    </a:lnL>
                    <a:lnR w="12700">
                      <a:solidFill>
                        <a:schemeClr val="bg1">
                          <a:lumMod val="95000"/>
                        </a:schemeClr>
                      </a:solidFill>
                    </a:lnR>
                    <a:lnT w="12700">
                      <a:solidFill>
                        <a:schemeClr val="bg1">
                          <a:lumMod val="95000"/>
                        </a:schemeClr>
                      </a:solidFill>
                    </a:lnT>
                    <a:lnB w="12700">
                      <a:solidFill>
                        <a:schemeClr val="bg1">
                          <a:lumMod val="95000"/>
                        </a:schemeClr>
                      </a:solidFill>
                    </a:lnB>
                    <a:lnTlToBr w="12700" cmpd="sng">
                      <a:noFill/>
                      <a:prstDash val="solid"/>
                    </a:lnTlToBr>
                    <a:lnBlToTr w="12700" cmpd="sng">
                      <a:noFill/>
                      <a:prstDash val="solid"/>
                    </a:lnBlToTr>
                    <a:noFill/>
                  </a:tcPr>
                </a:tc>
                <a:tc>
                  <a:txBody>
                    <a:bodyPr/>
                    <a:lstStyle/>
                    <a:p>
                      <a:pPr lvl="0">
                        <a:buNone/>
                      </a:pPr>
                      <a:endParaRPr lang="en-GB"/>
                    </a:p>
                  </a:txBody>
                  <a:tcPr>
                    <a:lnL w="12700">
                      <a:solidFill>
                        <a:schemeClr val="bg1">
                          <a:lumMod val="95000"/>
                        </a:schemeClr>
                      </a:solidFill>
                    </a:lnL>
                    <a:lnR w="12700">
                      <a:solidFill>
                        <a:schemeClr val="bg1">
                          <a:lumMod val="95000"/>
                        </a:schemeClr>
                      </a:solidFill>
                    </a:lnR>
                    <a:lnT w="12700">
                      <a:solidFill>
                        <a:schemeClr val="bg1">
                          <a:lumMod val="95000"/>
                        </a:schemeClr>
                      </a:solidFill>
                    </a:lnT>
                    <a:lnB w="12700">
                      <a:solidFill>
                        <a:schemeClr val="bg1">
                          <a:lumMod val="95000"/>
                        </a:schemeClr>
                      </a:solidFill>
                    </a:lnB>
                    <a:lnTlToBr w="12700" cmpd="sng">
                      <a:noFill/>
                      <a:prstDash val="solid"/>
                    </a:lnTlToBr>
                    <a:lnBlToTr w="12700" cmpd="sng">
                      <a:noFill/>
                      <a:prstDash val="solid"/>
                    </a:lnBlToTr>
                    <a:noFill/>
                  </a:tcPr>
                </a:tc>
                <a:tc>
                  <a:txBody>
                    <a:bodyPr/>
                    <a:lstStyle/>
                    <a:p>
                      <a:pPr lvl="0">
                        <a:buNone/>
                      </a:pPr>
                      <a:endParaRPr lang="en-GB" sz="1000" b="0" i="0" u="none" strike="noStrike" kern="1200" noProof="0" dirty="0"/>
                    </a:p>
                  </a:txBody>
                  <a:tcPr anchor="ctr">
                    <a:lnL w="12700">
                      <a:solidFill>
                        <a:schemeClr val="bg1">
                          <a:lumMod val="95000"/>
                        </a:schemeClr>
                      </a:solidFill>
                    </a:lnL>
                    <a:lnR w="12700">
                      <a:solidFill>
                        <a:schemeClr val="bg1">
                          <a:lumMod val="95000"/>
                        </a:schemeClr>
                      </a:solidFill>
                    </a:lnR>
                    <a:lnT w="12700">
                      <a:solidFill>
                        <a:schemeClr val="bg1">
                          <a:lumMod val="95000"/>
                        </a:schemeClr>
                      </a:solidFill>
                    </a:lnT>
                    <a:lnB w="12700">
                      <a:solidFill>
                        <a:schemeClr val="bg1">
                          <a:lumMod val="95000"/>
                        </a:schemeClr>
                      </a:solidFill>
                    </a:lnB>
                    <a:lnTlToBr w="12700" cmpd="sng">
                      <a:noFill/>
                      <a:prstDash val="solid"/>
                    </a:lnTlToBr>
                    <a:lnBlToTr w="12700" cmpd="sng">
                      <a:noFill/>
                      <a:prstDash val="solid"/>
                    </a:lnBlToTr>
                    <a:noFill/>
                  </a:tcPr>
                </a:tc>
                <a:extLst>
                  <a:ext uri="{0D108BD9-81ED-4DB2-BD59-A6C34878D82A}">
                    <a16:rowId xmlns:a16="http://schemas.microsoft.com/office/drawing/2014/main" val="1182649015"/>
                  </a:ext>
                </a:extLst>
              </a:tr>
            </a:tbl>
          </a:graphicData>
        </a:graphic>
      </p:graphicFrame>
      <p:grpSp>
        <p:nvGrpSpPr>
          <p:cNvPr id="55" name="Gruppieren 54">
            <a:extLst>
              <a:ext uri="{FF2B5EF4-FFF2-40B4-BE49-F238E27FC236}">
                <a16:creationId xmlns:a16="http://schemas.microsoft.com/office/drawing/2014/main" id="{8FD04596-6539-4917-8511-EB7E38E27F65}"/>
              </a:ext>
            </a:extLst>
          </p:cNvPr>
          <p:cNvGrpSpPr/>
          <p:nvPr/>
        </p:nvGrpSpPr>
        <p:grpSpPr>
          <a:xfrm>
            <a:off x="678685" y="4432550"/>
            <a:ext cx="686546" cy="751611"/>
            <a:chOff x="9705285" y="1071152"/>
            <a:chExt cx="686546" cy="751611"/>
          </a:xfrm>
        </p:grpSpPr>
        <p:sp>
          <p:nvSpPr>
            <p:cNvPr id="25" name="TextBox 29">
              <a:extLst>
                <a:ext uri="{FF2B5EF4-FFF2-40B4-BE49-F238E27FC236}">
                  <a16:creationId xmlns:a16="http://schemas.microsoft.com/office/drawing/2014/main" id="{DDFFE66B-0FD1-4D41-85B4-C5849F534DFF}"/>
                </a:ext>
              </a:extLst>
            </p:cNvPr>
            <p:cNvSpPr txBox="1"/>
            <p:nvPr/>
          </p:nvSpPr>
          <p:spPr>
            <a:xfrm>
              <a:off x="9705285" y="1605524"/>
              <a:ext cx="686546"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Windows Virtual Desktop</a:t>
              </a:r>
            </a:p>
          </p:txBody>
        </p:sp>
        <p:pic>
          <p:nvPicPr>
            <p:cNvPr id="33" name="Picture 30" descr="A picture containing drawing&#10;&#10;Description automatically generated">
              <a:extLst>
                <a:ext uri="{FF2B5EF4-FFF2-40B4-BE49-F238E27FC236}">
                  <a16:creationId xmlns:a16="http://schemas.microsoft.com/office/drawing/2014/main" id="{90221C9E-C036-411A-BDF5-8530C50124F6}"/>
                </a:ext>
              </a:extLst>
            </p:cNvPr>
            <p:cNvPicPr>
              <a:picLocks noChangeAspect="1"/>
            </p:cNvPicPr>
            <p:nvPr/>
          </p:nvPicPr>
          <p:blipFill>
            <a:blip r:embed="rId3"/>
            <a:stretch>
              <a:fillRect/>
            </a:stretch>
          </p:blipFill>
          <p:spPr>
            <a:xfrm>
              <a:off x="9822452" y="1071152"/>
              <a:ext cx="444083" cy="444084"/>
            </a:xfrm>
            <a:prstGeom prst="rect">
              <a:avLst/>
            </a:prstGeom>
          </p:spPr>
        </p:pic>
      </p:grpSp>
      <p:grpSp>
        <p:nvGrpSpPr>
          <p:cNvPr id="54" name="Gruppieren 53">
            <a:extLst>
              <a:ext uri="{FF2B5EF4-FFF2-40B4-BE49-F238E27FC236}">
                <a16:creationId xmlns:a16="http://schemas.microsoft.com/office/drawing/2014/main" id="{13DC52F4-597E-4388-8A43-C96A2CBE8833}"/>
              </a:ext>
            </a:extLst>
          </p:cNvPr>
          <p:cNvGrpSpPr/>
          <p:nvPr/>
        </p:nvGrpSpPr>
        <p:grpSpPr>
          <a:xfrm>
            <a:off x="535168" y="3337334"/>
            <a:ext cx="934314" cy="807011"/>
            <a:chOff x="8923455" y="962422"/>
            <a:chExt cx="934314" cy="807011"/>
          </a:xfrm>
        </p:grpSpPr>
        <p:sp>
          <p:nvSpPr>
            <p:cNvPr id="20" name="TextBox 26">
              <a:extLst>
                <a:ext uri="{FF2B5EF4-FFF2-40B4-BE49-F238E27FC236}">
                  <a16:creationId xmlns:a16="http://schemas.microsoft.com/office/drawing/2014/main" id="{49393111-9135-4951-A9DB-DD3D73A03A6E}"/>
                </a:ext>
              </a:extLst>
            </p:cNvPr>
            <p:cNvSpPr txBox="1"/>
            <p:nvPr/>
          </p:nvSpPr>
          <p:spPr>
            <a:xfrm>
              <a:off x="8923455" y="1552194"/>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Risk based conditional</a:t>
              </a:r>
              <a:r>
                <a:rPr kumimoji="0" lang="en-US" sz="784" b="0" i="0" u="none" strike="noStrike" kern="1200" cap="none" spc="0" normalizeH="0" baseline="0" noProof="0">
                  <a:ln>
                    <a:noFill/>
                  </a:ln>
                  <a:solidFill>
                    <a:srgbClr val="282828"/>
                  </a:solidFill>
                  <a:effectLst/>
                  <a:uLnTx/>
                  <a:uFillTx/>
                  <a:latin typeface="Segoe UI"/>
                  <a:ea typeface="+mn-ea"/>
                  <a:cs typeface="+mn-cs"/>
                </a:rPr>
                <a:t> Access</a:t>
              </a:r>
            </a:p>
          </p:txBody>
        </p:sp>
        <p:pic>
          <p:nvPicPr>
            <p:cNvPr id="22" name="Graphic 27">
              <a:extLst>
                <a:ext uri="{FF2B5EF4-FFF2-40B4-BE49-F238E27FC236}">
                  <a16:creationId xmlns:a16="http://schemas.microsoft.com/office/drawing/2014/main" id="{8E29DC3A-014C-4952-99D5-CE8C70B82F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7733" y="962422"/>
              <a:ext cx="542517" cy="542517"/>
            </a:xfrm>
            <a:prstGeom prst="rect">
              <a:avLst/>
            </a:prstGeom>
          </p:spPr>
        </p:pic>
      </p:grpSp>
      <p:grpSp>
        <p:nvGrpSpPr>
          <p:cNvPr id="53" name="Gruppieren 52">
            <a:extLst>
              <a:ext uri="{FF2B5EF4-FFF2-40B4-BE49-F238E27FC236}">
                <a16:creationId xmlns:a16="http://schemas.microsoft.com/office/drawing/2014/main" id="{9C23E090-8601-4B69-B800-2BBF5D2CEB9D}"/>
              </a:ext>
            </a:extLst>
          </p:cNvPr>
          <p:cNvGrpSpPr/>
          <p:nvPr/>
        </p:nvGrpSpPr>
        <p:grpSpPr>
          <a:xfrm>
            <a:off x="543488" y="2123171"/>
            <a:ext cx="934314" cy="1023876"/>
            <a:chOff x="8195258" y="847362"/>
            <a:chExt cx="934314" cy="1023876"/>
          </a:xfrm>
        </p:grpSpPr>
        <p:pic>
          <p:nvPicPr>
            <p:cNvPr id="11" name="Graphic 24">
              <a:extLst>
                <a:ext uri="{FF2B5EF4-FFF2-40B4-BE49-F238E27FC236}">
                  <a16:creationId xmlns:a16="http://schemas.microsoft.com/office/drawing/2014/main" id="{8E9F5FD0-472C-46E8-978D-5C3ED706130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3261" t="-53261" r="-53261" b="-53261"/>
            <a:stretch/>
          </p:blipFill>
          <p:spPr>
            <a:xfrm>
              <a:off x="8216858" y="847362"/>
              <a:ext cx="891115" cy="891111"/>
            </a:xfrm>
            <a:prstGeom prst="rect">
              <a:avLst/>
            </a:prstGeom>
          </p:spPr>
        </p:pic>
        <p:sp>
          <p:nvSpPr>
            <p:cNvPr id="19" name="TextBox 25">
              <a:extLst>
                <a:ext uri="{FF2B5EF4-FFF2-40B4-BE49-F238E27FC236}">
                  <a16:creationId xmlns:a16="http://schemas.microsoft.com/office/drawing/2014/main" id="{A1F706E1-76B3-48F7-87AC-176679FDC426}"/>
                </a:ext>
              </a:extLst>
            </p:cNvPr>
            <p:cNvSpPr txBox="1"/>
            <p:nvPr/>
          </p:nvSpPr>
          <p:spPr>
            <a:xfrm>
              <a:off x="8195258" y="1653999"/>
              <a:ext cx="934314"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784" b="0" i="0" u="none" strike="noStrike" kern="1200" cap="none" spc="0" normalizeH="0" baseline="0" noProof="0">
                  <a:ln>
                    <a:noFill/>
                  </a:ln>
                  <a:solidFill>
                    <a:srgbClr val="282828"/>
                  </a:solidFill>
                  <a:effectLst/>
                  <a:uLnTx/>
                  <a:uFillTx/>
                  <a:latin typeface="Segoe UI"/>
                  <a:ea typeface="+mn-ea"/>
                  <a:cs typeface="+mn-cs"/>
                </a:rPr>
                <a:t>Information</a:t>
              </a:r>
              <a:br>
                <a:rPr kumimoji="0" lang="en-US" sz="784" b="0" i="0" u="none" strike="noStrike" kern="1200" cap="none" spc="0" normalizeH="0" baseline="0" noProof="0">
                  <a:ln>
                    <a:noFill/>
                  </a:ln>
                  <a:solidFill>
                    <a:srgbClr val="282828"/>
                  </a:solidFill>
                  <a:effectLst/>
                  <a:uLnTx/>
                  <a:uFillTx/>
                  <a:latin typeface="Segoe UI"/>
                  <a:ea typeface="+mn-ea"/>
                  <a:cs typeface="+mn-cs"/>
                </a:rPr>
              </a:br>
              <a:r>
                <a:rPr kumimoji="0" lang="en-US" sz="784" b="0" i="0" u="none" strike="noStrike" kern="1200" cap="none" spc="0" normalizeH="0" baseline="0" noProof="0">
                  <a:ln>
                    <a:noFill/>
                  </a:ln>
                  <a:solidFill>
                    <a:srgbClr val="282828"/>
                  </a:solidFill>
                  <a:effectLst/>
                  <a:uLnTx/>
                  <a:uFillTx/>
                  <a:latin typeface="Segoe UI"/>
                  <a:ea typeface="+mn-ea"/>
                  <a:cs typeface="+mn-cs"/>
                </a:rPr>
                <a:t>Protection</a:t>
              </a:r>
            </a:p>
          </p:txBody>
        </p:sp>
      </p:grpSp>
      <p:sp>
        <p:nvSpPr>
          <p:cNvPr id="6" name="Title 1">
            <a:extLst>
              <a:ext uri="{FF2B5EF4-FFF2-40B4-BE49-F238E27FC236}">
                <a16:creationId xmlns:a16="http://schemas.microsoft.com/office/drawing/2014/main" id="{5F6120F8-8E66-4CD9-BDD1-71B0B06FE963}"/>
              </a:ext>
            </a:extLst>
          </p:cNvPr>
          <p:cNvSpPr txBox="1">
            <a:spLocks/>
          </p:cNvSpPr>
          <p:nvPr/>
        </p:nvSpPr>
        <p:spPr>
          <a:xfrm>
            <a:off x="483013" y="363440"/>
            <a:ext cx="3936587"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360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Segoe UI"/>
                <a:ea typeface="+mn-ea"/>
                <a:cs typeface="Segoe UI"/>
              </a:rPr>
              <a:t>Additional Value</a:t>
            </a:r>
            <a:br>
              <a:rPr lang="en-GB" sz="2800" b="0" i="0" u="none" strike="noStrike" kern="1200" cap="none" spc="-50" normalizeH="0" baseline="0" noProof="0">
                <a:ln w="3175">
                  <a:noFill/>
                </a:ln>
                <a:effectLst/>
                <a:uLnTx/>
                <a:uFillTx/>
                <a:latin typeface="Segoe UI"/>
                <a:cs typeface="Segoe UI" pitchFamily="34" charset="0"/>
              </a:rPr>
            </a:br>
            <a:r>
              <a:rPr kumimoji="0" lang="en-GB" sz="1600" b="0" i="0" u="none" strike="noStrike" kern="1200" cap="none" spc="-50" normalizeH="0" baseline="0" noProof="0">
                <a:ln w="3175">
                  <a:noFill/>
                </a:ln>
                <a:solidFill>
                  <a:srgbClr val="000000"/>
                </a:solidFill>
                <a:effectLst/>
                <a:uLnTx/>
                <a:uFillTx/>
                <a:latin typeface="Segoe UI"/>
                <a:ea typeface="+mn-ea"/>
                <a:cs typeface="Segoe UI"/>
              </a:rPr>
              <a:t>…to </a:t>
            </a:r>
            <a:r>
              <a:rPr kumimoji="0" lang="en-GB" sz="1600" b="0" i="0" u="none" strike="noStrike" kern="1200" cap="none" spc="-50" normalizeH="0" baseline="0" noProof="0">
                <a:ln w="3175">
                  <a:noFill/>
                </a:ln>
                <a:solidFill>
                  <a:srgbClr val="0078D4"/>
                </a:solidFill>
                <a:effectLst/>
                <a:uLnTx/>
                <a:uFillTx/>
                <a:latin typeface="Segoe UI Semibold"/>
                <a:ea typeface="+mn-ea"/>
                <a:cs typeface="Segoe UI"/>
              </a:rPr>
              <a:t>Microsoft 365 </a:t>
            </a:r>
            <a:r>
              <a:rPr lang="en-GB" sz="1600">
                <a:solidFill>
                  <a:srgbClr val="0078D4"/>
                </a:solidFill>
                <a:latin typeface="Segoe UI Semibold"/>
                <a:cs typeface="Segoe UI"/>
              </a:rPr>
              <a:t>E5</a:t>
            </a:r>
            <a:endParaRPr kumimoji="0" lang="en-GB" sz="1800" b="0" i="0" u="none" strike="noStrike" kern="1200" cap="none" spc="-50" normalizeH="0" baseline="0" noProof="0">
              <a:ln w="3175">
                <a:noFill/>
              </a:ln>
              <a:solidFill>
                <a:srgbClr val="1A1A1A"/>
              </a:solidFill>
              <a:effectLst/>
              <a:uLnTx/>
              <a:uFillTx/>
              <a:latin typeface="Segoe UI Semibold"/>
              <a:ea typeface="+mn-ea"/>
              <a:cs typeface="Segoe UI" pitchFamily="34" charset="0"/>
            </a:endParaRPr>
          </a:p>
        </p:txBody>
      </p:sp>
      <p:pic>
        <p:nvPicPr>
          <p:cNvPr id="5" name="Graphic 4" descr="Cloud">
            <a:extLst>
              <a:ext uri="{FF2B5EF4-FFF2-40B4-BE49-F238E27FC236}">
                <a16:creationId xmlns:a16="http://schemas.microsoft.com/office/drawing/2014/main" id="{BC9B872D-8F31-48D1-B946-80DEBFCA42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24000" y="1189597"/>
            <a:ext cx="696002" cy="753627"/>
          </a:xfrm>
          <a:prstGeom prst="rect">
            <a:avLst/>
          </a:prstGeom>
        </p:spPr>
      </p:pic>
      <p:pic>
        <p:nvPicPr>
          <p:cNvPr id="8" name="Graphic 7" descr="Lock">
            <a:extLst>
              <a:ext uri="{FF2B5EF4-FFF2-40B4-BE49-F238E27FC236}">
                <a16:creationId xmlns:a16="http://schemas.microsoft.com/office/drawing/2014/main" id="{A1C6FD26-B6DB-463C-9322-384CB0E33C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4247" y="1437284"/>
            <a:ext cx="321999" cy="321999"/>
          </a:xfrm>
          <a:prstGeom prst="rect">
            <a:avLst/>
          </a:prstGeom>
        </p:spPr>
      </p:pic>
      <p:sp>
        <p:nvSpPr>
          <p:cNvPr id="28" name="TextBox 23">
            <a:extLst>
              <a:ext uri="{FF2B5EF4-FFF2-40B4-BE49-F238E27FC236}">
                <a16:creationId xmlns:a16="http://schemas.microsoft.com/office/drawing/2014/main" id="{0B95DBFF-0913-44BA-9325-5AB140960576}"/>
              </a:ext>
            </a:extLst>
          </p:cNvPr>
          <p:cNvSpPr txBox="1"/>
          <p:nvPr/>
        </p:nvSpPr>
        <p:spPr>
          <a:xfrm>
            <a:off x="6191941" y="1889718"/>
            <a:ext cx="934314" cy="103875"/>
          </a:xfrm>
          <a:prstGeom prst="rect">
            <a:avLst/>
          </a:prstGeom>
          <a:noFill/>
        </p:spPr>
        <p:txBody>
          <a:bodyPr wrap="square" lIns="0" tIns="0" rIns="0" bIns="0" rtlCol="0" anchor="t">
            <a:spAutoFit/>
          </a:bodyPr>
          <a:lstStyle/>
          <a:p>
            <a:pPr algn="ctr" defTabSz="914314">
              <a:lnSpc>
                <a:spcPct val="90000"/>
              </a:lnSpc>
              <a:spcAft>
                <a:spcPts val="588"/>
              </a:spcAft>
              <a:defRPr/>
            </a:pPr>
            <a:r>
              <a:rPr lang="en-US" sz="750">
                <a:solidFill>
                  <a:srgbClr val="282828"/>
                </a:solidFill>
                <a:latin typeface="Segoe UI"/>
                <a:cs typeface="Segoe UI"/>
              </a:rPr>
              <a:t>Cloud App Security</a:t>
            </a:r>
            <a:endParaRPr lang="en-US" sz="750" b="0" i="0" u="none" strike="noStrike" kern="1200" cap="none" spc="0" normalizeH="0" baseline="0" noProof="0">
              <a:ln>
                <a:noFill/>
              </a:ln>
              <a:solidFill>
                <a:srgbClr val="282828"/>
              </a:solidFill>
              <a:effectLst/>
              <a:uLnTx/>
              <a:uFillTx/>
              <a:latin typeface="Segoe UI"/>
              <a:cs typeface="Segoe UI"/>
            </a:endParaRPr>
          </a:p>
        </p:txBody>
      </p:sp>
      <p:pic>
        <p:nvPicPr>
          <p:cNvPr id="13" name="Picture 13" descr="Logo, icon&#10;&#10;Description automatically generated">
            <a:extLst>
              <a:ext uri="{FF2B5EF4-FFF2-40B4-BE49-F238E27FC236}">
                <a16:creationId xmlns:a16="http://schemas.microsoft.com/office/drawing/2014/main" id="{F283CE50-86B3-4BB6-ADFF-9030BA37DC5D}"/>
              </a:ext>
            </a:extLst>
          </p:cNvPr>
          <p:cNvPicPr>
            <a:picLocks noChangeAspect="1"/>
          </p:cNvPicPr>
          <p:nvPr/>
        </p:nvPicPr>
        <p:blipFill>
          <a:blip r:embed="rId12"/>
          <a:stretch>
            <a:fillRect/>
          </a:stretch>
        </p:blipFill>
        <p:spPr>
          <a:xfrm>
            <a:off x="743939" y="1378522"/>
            <a:ext cx="515173" cy="509691"/>
          </a:xfrm>
          <a:prstGeom prst="rect">
            <a:avLst/>
          </a:prstGeom>
        </p:spPr>
      </p:pic>
      <p:sp>
        <p:nvSpPr>
          <p:cNvPr id="31" name="TextBox 23">
            <a:extLst>
              <a:ext uri="{FF2B5EF4-FFF2-40B4-BE49-F238E27FC236}">
                <a16:creationId xmlns:a16="http://schemas.microsoft.com/office/drawing/2014/main" id="{6C0F08FC-ACD0-4DCA-9477-2E4A910920ED}"/>
              </a:ext>
            </a:extLst>
          </p:cNvPr>
          <p:cNvSpPr txBox="1"/>
          <p:nvPr/>
        </p:nvSpPr>
        <p:spPr>
          <a:xfrm>
            <a:off x="543488" y="2001330"/>
            <a:ext cx="934314" cy="207749"/>
          </a:xfrm>
          <a:prstGeom prst="rect">
            <a:avLst/>
          </a:prstGeom>
          <a:noFill/>
        </p:spPr>
        <p:txBody>
          <a:bodyPr wrap="square" lIns="0" tIns="0" rIns="0" bIns="0" rtlCol="0" anchor="t">
            <a:spAutoFit/>
          </a:bodyPr>
          <a:lstStyle/>
          <a:p>
            <a:pPr algn="ctr" defTabSz="914314">
              <a:lnSpc>
                <a:spcPct val="90000"/>
              </a:lnSpc>
              <a:spcAft>
                <a:spcPts val="588"/>
              </a:spcAft>
              <a:defRPr/>
            </a:pPr>
            <a:r>
              <a:rPr lang="en-US" sz="750">
                <a:solidFill>
                  <a:srgbClr val="282828"/>
                </a:solidFill>
                <a:latin typeface="Segoe UI"/>
                <a:cs typeface="Segoe UI"/>
              </a:rPr>
              <a:t>Microsoft Defender</a:t>
            </a:r>
            <a:endParaRPr lang="en-US" sz="750" b="0" i="0" u="none" strike="noStrike" kern="1200" cap="none" spc="0" normalizeH="0" baseline="0" noProof="0">
              <a:ln>
                <a:noFill/>
              </a:ln>
              <a:solidFill>
                <a:srgbClr val="282828"/>
              </a:solidFill>
              <a:effectLst/>
              <a:uLnTx/>
              <a:uFillTx/>
              <a:latin typeface="Segoe UI"/>
              <a:cs typeface="Segoe UI"/>
            </a:endParaRPr>
          </a:p>
        </p:txBody>
      </p:sp>
      <p:grpSp>
        <p:nvGrpSpPr>
          <p:cNvPr id="32" name="Group 31">
            <a:extLst>
              <a:ext uri="{FF2B5EF4-FFF2-40B4-BE49-F238E27FC236}">
                <a16:creationId xmlns:a16="http://schemas.microsoft.com/office/drawing/2014/main" id="{9A8E7F66-B2BB-4674-9B5D-B6A8BADC44BC}"/>
              </a:ext>
            </a:extLst>
          </p:cNvPr>
          <p:cNvGrpSpPr/>
          <p:nvPr/>
        </p:nvGrpSpPr>
        <p:grpSpPr>
          <a:xfrm>
            <a:off x="775757" y="5496025"/>
            <a:ext cx="426922" cy="436858"/>
            <a:chOff x="6426326" y="5244104"/>
            <a:chExt cx="300836" cy="338182"/>
          </a:xfrm>
        </p:grpSpPr>
        <p:sp>
          <p:nvSpPr>
            <p:cNvPr id="34" name="Oval 33">
              <a:extLst>
                <a:ext uri="{FF2B5EF4-FFF2-40B4-BE49-F238E27FC236}">
                  <a16:creationId xmlns:a16="http://schemas.microsoft.com/office/drawing/2014/main" id="{08506C72-8F1F-4D13-9C7E-5304AE2C2881}"/>
                </a:ext>
              </a:extLst>
            </p:cNvPr>
            <p:cNvSpPr/>
            <p:nvPr/>
          </p:nvSpPr>
          <p:spPr bwMode="auto">
            <a:xfrm>
              <a:off x="6426326" y="5244104"/>
              <a:ext cx="300836" cy="338182"/>
            </a:xfrm>
            <a:prstGeom prst="ellipse">
              <a:avLst/>
            </a:prstGeom>
            <a:solidFill>
              <a:schemeClr val="bg1"/>
            </a:solidFill>
            <a:ln>
              <a:noFill/>
              <a:headEnd type="none" w="med" len="med"/>
              <a:tailEnd type="none" w="med" len="med"/>
            </a:ln>
            <a:effectLst>
              <a:outerShdw blurRad="254000" dist="50800" dir="2700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384">
                <a:spcBef>
                  <a:spcPct val="0"/>
                </a:spcBef>
                <a:spcAft>
                  <a:spcPts val="1199"/>
                </a:spcAft>
              </a:pPr>
              <a:endParaRPr lang="en-US" sz="1631" err="1">
                <a:ln w="3175">
                  <a:noFill/>
                </a:ln>
                <a:gradFill>
                  <a:gsLst>
                    <a:gs pos="0">
                      <a:srgbClr val="0078D4"/>
                    </a:gs>
                    <a:gs pos="100000">
                      <a:srgbClr val="0078D4"/>
                    </a:gs>
                  </a:gsLst>
                  <a:lin ang="5400000" scaled="0"/>
                </a:gradFill>
                <a:latin typeface="Segoe UI Semibold"/>
                <a:cs typeface="Segoe UI Semilight" panose="020B0402040204020203" pitchFamily="34" charset="0"/>
              </a:endParaRPr>
            </a:p>
          </p:txBody>
        </p:sp>
        <p:pic>
          <p:nvPicPr>
            <p:cNvPr id="35" name="Graphic 3">
              <a:extLst>
                <a:ext uri="{FF2B5EF4-FFF2-40B4-BE49-F238E27FC236}">
                  <a16:creationId xmlns:a16="http://schemas.microsoft.com/office/drawing/2014/main" id="{FFC2F286-A15A-4AF4-94B0-CADB1AC24B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09640" y="5347600"/>
              <a:ext cx="134208" cy="131190"/>
            </a:xfrm>
            <a:prstGeom prst="rect">
              <a:avLst/>
            </a:prstGeom>
          </p:spPr>
        </p:pic>
      </p:grpSp>
      <p:sp>
        <p:nvSpPr>
          <p:cNvPr id="36" name="TextBox 23">
            <a:extLst>
              <a:ext uri="{FF2B5EF4-FFF2-40B4-BE49-F238E27FC236}">
                <a16:creationId xmlns:a16="http://schemas.microsoft.com/office/drawing/2014/main" id="{F131BFED-7942-44FC-BF82-6A693C5F51D4}"/>
              </a:ext>
            </a:extLst>
          </p:cNvPr>
          <p:cNvSpPr txBox="1"/>
          <p:nvPr/>
        </p:nvSpPr>
        <p:spPr>
          <a:xfrm>
            <a:off x="521889" y="6016927"/>
            <a:ext cx="934314" cy="103875"/>
          </a:xfrm>
          <a:prstGeom prst="rect">
            <a:avLst/>
          </a:prstGeom>
          <a:noFill/>
        </p:spPr>
        <p:txBody>
          <a:bodyPr wrap="square" lIns="0" tIns="0" rIns="0" bIns="0" rtlCol="0" anchor="t">
            <a:spAutoFit/>
          </a:bodyPr>
          <a:lstStyle/>
          <a:p>
            <a:pPr algn="ctr" defTabSz="914314">
              <a:lnSpc>
                <a:spcPct val="90000"/>
              </a:lnSpc>
              <a:spcAft>
                <a:spcPts val="588"/>
              </a:spcAft>
              <a:defRPr/>
            </a:pPr>
            <a:r>
              <a:rPr lang="en-US" sz="750">
                <a:solidFill>
                  <a:srgbClr val="282828"/>
                </a:solidFill>
                <a:latin typeface="Segoe UI"/>
                <a:cs typeface="Segoe UI"/>
              </a:rPr>
              <a:t>Data Classification</a:t>
            </a:r>
            <a:endParaRPr lang="en-US" sz="750" b="0" i="0" u="none" strike="noStrike" kern="1200" cap="none" spc="0" normalizeH="0" baseline="0" noProof="0">
              <a:ln>
                <a:noFill/>
              </a:ln>
              <a:solidFill>
                <a:srgbClr val="282828"/>
              </a:solidFill>
              <a:effectLst/>
              <a:uLnTx/>
              <a:uFillTx/>
              <a:latin typeface="Segoe UI"/>
              <a:cs typeface="Segoe UI"/>
            </a:endParaRPr>
          </a:p>
        </p:txBody>
      </p:sp>
      <p:grpSp>
        <p:nvGrpSpPr>
          <p:cNvPr id="37" name="Group 13">
            <a:extLst>
              <a:ext uri="{FF2B5EF4-FFF2-40B4-BE49-F238E27FC236}">
                <a16:creationId xmlns:a16="http://schemas.microsoft.com/office/drawing/2014/main" id="{69C07577-EDB6-469C-BAE3-689E80DF85CF}"/>
              </a:ext>
              <a:ext uri="{C183D7F6-B498-43B3-948B-1728B52AA6E4}">
                <adec:decorative xmlns:adec="http://schemas.microsoft.com/office/drawing/2017/decorative" val="1"/>
              </a:ext>
            </a:extLst>
          </p:cNvPr>
          <p:cNvGrpSpPr>
            <a:grpSpLocks noChangeAspect="1"/>
          </p:cNvGrpSpPr>
          <p:nvPr/>
        </p:nvGrpSpPr>
        <p:grpSpPr bwMode="auto">
          <a:xfrm>
            <a:off x="6430184" y="2423255"/>
            <a:ext cx="406062" cy="432038"/>
            <a:chOff x="4346" y="3265"/>
            <a:chExt cx="297" cy="316"/>
          </a:xfrm>
        </p:grpSpPr>
        <p:sp>
          <p:nvSpPr>
            <p:cNvPr id="38" name="Freeform 14">
              <a:extLst>
                <a:ext uri="{FF2B5EF4-FFF2-40B4-BE49-F238E27FC236}">
                  <a16:creationId xmlns:a16="http://schemas.microsoft.com/office/drawing/2014/main" id="{9BA73CFB-AC50-47F3-B73B-1CA73BF6BAFD}"/>
                </a:ext>
              </a:extLst>
            </p:cNvPr>
            <p:cNvSpPr>
              <a:spLocks/>
            </p:cNvSpPr>
            <p:nvPr/>
          </p:nvSpPr>
          <p:spPr bwMode="auto">
            <a:xfrm>
              <a:off x="4346" y="3324"/>
              <a:ext cx="119" cy="199"/>
            </a:xfrm>
            <a:custGeom>
              <a:avLst/>
              <a:gdLst>
                <a:gd name="T0" fmla="*/ 0 w 160"/>
                <a:gd name="T1" fmla="*/ 267 h 267"/>
                <a:gd name="T2" fmla="*/ 0 w 160"/>
                <a:gd name="T3" fmla="*/ 267 h 267"/>
                <a:gd name="T4" fmla="*/ 160 w 160"/>
                <a:gd name="T5" fmla="*/ 133 h 267"/>
                <a:gd name="T6" fmla="*/ 0 w 160"/>
                <a:gd name="T7" fmla="*/ 0 h 267"/>
                <a:gd name="T8" fmla="*/ 0 w 160"/>
                <a:gd name="T9" fmla="*/ 267 h 267"/>
              </a:gdLst>
              <a:ahLst/>
              <a:cxnLst>
                <a:cxn ang="0">
                  <a:pos x="T0" y="T1"/>
                </a:cxn>
                <a:cxn ang="0">
                  <a:pos x="T2" y="T3"/>
                </a:cxn>
                <a:cxn ang="0">
                  <a:pos x="T4" y="T5"/>
                </a:cxn>
                <a:cxn ang="0">
                  <a:pos x="T6" y="T7"/>
                </a:cxn>
                <a:cxn ang="0">
                  <a:pos x="T8" y="T9"/>
                </a:cxn>
              </a:cxnLst>
              <a:rect l="0" t="0" r="r" b="b"/>
              <a:pathLst>
                <a:path w="160" h="267">
                  <a:moveTo>
                    <a:pt x="0" y="267"/>
                  </a:moveTo>
                  <a:lnTo>
                    <a:pt x="0" y="267"/>
                  </a:lnTo>
                  <a:lnTo>
                    <a:pt x="160" y="133"/>
                  </a:lnTo>
                  <a:lnTo>
                    <a:pt x="0" y="0"/>
                  </a:lnTo>
                  <a:lnTo>
                    <a:pt x="0" y="267"/>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39" name="Freeform 15">
              <a:extLst>
                <a:ext uri="{FF2B5EF4-FFF2-40B4-BE49-F238E27FC236}">
                  <a16:creationId xmlns:a16="http://schemas.microsoft.com/office/drawing/2014/main" id="{AA9685FD-3DB3-4954-A250-7FD1A69A334A}"/>
                </a:ext>
              </a:extLst>
            </p:cNvPr>
            <p:cNvSpPr>
              <a:spLocks/>
            </p:cNvSpPr>
            <p:nvPr/>
          </p:nvSpPr>
          <p:spPr bwMode="auto">
            <a:xfrm>
              <a:off x="4485" y="3343"/>
              <a:ext cx="46" cy="160"/>
            </a:xfrm>
            <a:custGeom>
              <a:avLst/>
              <a:gdLst>
                <a:gd name="T0" fmla="*/ 50 w 62"/>
                <a:gd name="T1" fmla="*/ 49 h 214"/>
                <a:gd name="T2" fmla="*/ 50 w 62"/>
                <a:gd name="T3" fmla="*/ 49 h 214"/>
                <a:gd name="T4" fmla="*/ 18 w 62"/>
                <a:gd name="T5" fmla="*/ 0 h 214"/>
                <a:gd name="T6" fmla="*/ 0 w 62"/>
                <a:gd name="T7" fmla="*/ 18 h 214"/>
                <a:gd name="T8" fmla="*/ 27 w 62"/>
                <a:gd name="T9" fmla="*/ 59 h 214"/>
                <a:gd name="T10" fmla="*/ 36 w 62"/>
                <a:gd name="T11" fmla="*/ 107 h 214"/>
                <a:gd name="T12" fmla="*/ 27 w 62"/>
                <a:gd name="T13" fmla="*/ 155 h 214"/>
                <a:gd name="T14" fmla="*/ 0 w 62"/>
                <a:gd name="T15" fmla="*/ 196 h 214"/>
                <a:gd name="T16" fmla="*/ 18 w 62"/>
                <a:gd name="T17" fmla="*/ 214 h 214"/>
                <a:gd name="T18" fmla="*/ 50 w 62"/>
                <a:gd name="T19" fmla="*/ 165 h 214"/>
                <a:gd name="T20" fmla="*/ 62 w 62"/>
                <a:gd name="T21" fmla="*/ 107 h 214"/>
                <a:gd name="T22" fmla="*/ 50 w 62"/>
                <a:gd name="T23" fmla="*/ 4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14">
                  <a:moveTo>
                    <a:pt x="50" y="49"/>
                  </a:moveTo>
                  <a:lnTo>
                    <a:pt x="50" y="49"/>
                  </a:lnTo>
                  <a:cubicBezTo>
                    <a:pt x="43" y="31"/>
                    <a:pt x="32" y="15"/>
                    <a:pt x="18" y="0"/>
                  </a:cubicBezTo>
                  <a:lnTo>
                    <a:pt x="0" y="18"/>
                  </a:lnTo>
                  <a:cubicBezTo>
                    <a:pt x="12" y="30"/>
                    <a:pt x="21" y="44"/>
                    <a:pt x="27" y="59"/>
                  </a:cubicBezTo>
                  <a:cubicBezTo>
                    <a:pt x="33" y="74"/>
                    <a:pt x="36" y="90"/>
                    <a:pt x="36" y="107"/>
                  </a:cubicBezTo>
                  <a:cubicBezTo>
                    <a:pt x="36" y="124"/>
                    <a:pt x="33" y="140"/>
                    <a:pt x="27" y="155"/>
                  </a:cubicBezTo>
                  <a:cubicBezTo>
                    <a:pt x="21" y="171"/>
                    <a:pt x="12" y="184"/>
                    <a:pt x="0" y="196"/>
                  </a:cubicBezTo>
                  <a:lnTo>
                    <a:pt x="18" y="214"/>
                  </a:lnTo>
                  <a:cubicBezTo>
                    <a:pt x="32" y="200"/>
                    <a:pt x="43" y="183"/>
                    <a:pt x="50" y="165"/>
                  </a:cubicBezTo>
                  <a:cubicBezTo>
                    <a:pt x="58" y="147"/>
                    <a:pt x="62" y="127"/>
                    <a:pt x="62" y="107"/>
                  </a:cubicBezTo>
                  <a:cubicBezTo>
                    <a:pt x="62" y="87"/>
                    <a:pt x="58" y="68"/>
                    <a:pt x="50" y="49"/>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40" name="Freeform 16">
              <a:extLst>
                <a:ext uri="{FF2B5EF4-FFF2-40B4-BE49-F238E27FC236}">
                  <a16:creationId xmlns:a16="http://schemas.microsoft.com/office/drawing/2014/main" id="{0D6DC98B-355E-4BE1-8686-BC262D541BF1}"/>
                </a:ext>
              </a:extLst>
            </p:cNvPr>
            <p:cNvSpPr>
              <a:spLocks/>
            </p:cNvSpPr>
            <p:nvPr/>
          </p:nvSpPr>
          <p:spPr bwMode="auto">
            <a:xfrm>
              <a:off x="4524" y="3304"/>
              <a:ext cx="63" cy="238"/>
            </a:xfrm>
            <a:custGeom>
              <a:avLst/>
              <a:gdLst>
                <a:gd name="T0" fmla="*/ 80 w 84"/>
                <a:gd name="T1" fmla="*/ 205 h 320"/>
                <a:gd name="T2" fmla="*/ 80 w 84"/>
                <a:gd name="T3" fmla="*/ 205 h 320"/>
                <a:gd name="T4" fmla="*/ 84 w 84"/>
                <a:gd name="T5" fmla="*/ 160 h 320"/>
                <a:gd name="T6" fmla="*/ 80 w 84"/>
                <a:gd name="T7" fmla="*/ 116 h 320"/>
                <a:gd name="T8" fmla="*/ 67 w 84"/>
                <a:gd name="T9" fmla="*/ 74 h 320"/>
                <a:gd name="T10" fmla="*/ 46 w 84"/>
                <a:gd name="T11" fmla="*/ 35 h 320"/>
                <a:gd name="T12" fmla="*/ 18 w 84"/>
                <a:gd name="T13" fmla="*/ 0 h 320"/>
                <a:gd name="T14" fmla="*/ 0 w 84"/>
                <a:gd name="T15" fmla="*/ 18 h 320"/>
                <a:gd name="T16" fmla="*/ 25 w 84"/>
                <a:gd name="T17" fmla="*/ 49 h 320"/>
                <a:gd name="T18" fmla="*/ 44 w 84"/>
                <a:gd name="T19" fmla="*/ 83 h 320"/>
                <a:gd name="T20" fmla="*/ 55 w 84"/>
                <a:gd name="T21" fmla="*/ 121 h 320"/>
                <a:gd name="T22" fmla="*/ 59 w 84"/>
                <a:gd name="T23" fmla="*/ 160 h 320"/>
                <a:gd name="T24" fmla="*/ 55 w 84"/>
                <a:gd name="T25" fmla="*/ 200 h 320"/>
                <a:gd name="T26" fmla="*/ 44 w 84"/>
                <a:gd name="T27" fmla="*/ 237 h 320"/>
                <a:gd name="T28" fmla="*/ 25 w 84"/>
                <a:gd name="T29" fmla="*/ 272 h 320"/>
                <a:gd name="T30" fmla="*/ 0 w 84"/>
                <a:gd name="T31" fmla="*/ 302 h 320"/>
                <a:gd name="T32" fmla="*/ 18 w 84"/>
                <a:gd name="T33" fmla="*/ 320 h 320"/>
                <a:gd name="T34" fmla="*/ 46 w 84"/>
                <a:gd name="T35" fmla="*/ 286 h 320"/>
                <a:gd name="T36" fmla="*/ 67 w 84"/>
                <a:gd name="T37" fmla="*/ 247 h 320"/>
                <a:gd name="T38" fmla="*/ 80 w 84"/>
                <a:gd name="T39"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20">
                  <a:moveTo>
                    <a:pt x="80" y="205"/>
                  </a:moveTo>
                  <a:lnTo>
                    <a:pt x="80" y="205"/>
                  </a:lnTo>
                  <a:cubicBezTo>
                    <a:pt x="83" y="190"/>
                    <a:pt x="84" y="175"/>
                    <a:pt x="84" y="160"/>
                  </a:cubicBezTo>
                  <a:cubicBezTo>
                    <a:pt x="84" y="145"/>
                    <a:pt x="83" y="130"/>
                    <a:pt x="80" y="116"/>
                  </a:cubicBezTo>
                  <a:cubicBezTo>
                    <a:pt x="77" y="101"/>
                    <a:pt x="73" y="87"/>
                    <a:pt x="67" y="74"/>
                  </a:cubicBezTo>
                  <a:cubicBezTo>
                    <a:pt x="61" y="60"/>
                    <a:pt x="54" y="47"/>
                    <a:pt x="46" y="35"/>
                  </a:cubicBezTo>
                  <a:cubicBezTo>
                    <a:pt x="38" y="22"/>
                    <a:pt x="28" y="11"/>
                    <a:pt x="18" y="0"/>
                  </a:cubicBezTo>
                  <a:lnTo>
                    <a:pt x="0" y="18"/>
                  </a:lnTo>
                  <a:cubicBezTo>
                    <a:pt x="10" y="27"/>
                    <a:pt x="18" y="38"/>
                    <a:pt x="25" y="49"/>
                  </a:cubicBezTo>
                  <a:cubicBezTo>
                    <a:pt x="33" y="60"/>
                    <a:pt x="39" y="71"/>
                    <a:pt x="44" y="83"/>
                  </a:cubicBezTo>
                  <a:cubicBezTo>
                    <a:pt x="49" y="95"/>
                    <a:pt x="52" y="108"/>
                    <a:pt x="55" y="121"/>
                  </a:cubicBezTo>
                  <a:cubicBezTo>
                    <a:pt x="58" y="134"/>
                    <a:pt x="59" y="147"/>
                    <a:pt x="59" y="160"/>
                  </a:cubicBezTo>
                  <a:cubicBezTo>
                    <a:pt x="59" y="174"/>
                    <a:pt x="58" y="187"/>
                    <a:pt x="55" y="200"/>
                  </a:cubicBezTo>
                  <a:cubicBezTo>
                    <a:pt x="52" y="212"/>
                    <a:pt x="49" y="225"/>
                    <a:pt x="44" y="237"/>
                  </a:cubicBezTo>
                  <a:cubicBezTo>
                    <a:pt x="39" y="249"/>
                    <a:pt x="33" y="261"/>
                    <a:pt x="25" y="272"/>
                  </a:cubicBezTo>
                  <a:cubicBezTo>
                    <a:pt x="18" y="283"/>
                    <a:pt x="10" y="293"/>
                    <a:pt x="0" y="302"/>
                  </a:cubicBezTo>
                  <a:lnTo>
                    <a:pt x="18" y="320"/>
                  </a:lnTo>
                  <a:cubicBezTo>
                    <a:pt x="28" y="310"/>
                    <a:pt x="38" y="298"/>
                    <a:pt x="46" y="286"/>
                  </a:cubicBezTo>
                  <a:cubicBezTo>
                    <a:pt x="54" y="273"/>
                    <a:pt x="61" y="260"/>
                    <a:pt x="67" y="247"/>
                  </a:cubicBezTo>
                  <a:cubicBezTo>
                    <a:pt x="73" y="233"/>
                    <a:pt x="77" y="219"/>
                    <a:pt x="80" y="205"/>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41" name="Freeform 17">
              <a:extLst>
                <a:ext uri="{FF2B5EF4-FFF2-40B4-BE49-F238E27FC236}">
                  <a16:creationId xmlns:a16="http://schemas.microsoft.com/office/drawing/2014/main" id="{27E09ADB-B39C-4AEA-8B78-033F4B8D4753}"/>
                </a:ext>
              </a:extLst>
            </p:cNvPr>
            <p:cNvSpPr>
              <a:spLocks/>
            </p:cNvSpPr>
            <p:nvPr/>
          </p:nvSpPr>
          <p:spPr bwMode="auto">
            <a:xfrm>
              <a:off x="4564" y="3265"/>
              <a:ext cx="79" cy="316"/>
            </a:xfrm>
            <a:custGeom>
              <a:avLst/>
              <a:gdLst>
                <a:gd name="T0" fmla="*/ 101 w 107"/>
                <a:gd name="T1" fmla="*/ 153 h 425"/>
                <a:gd name="T2" fmla="*/ 101 w 107"/>
                <a:gd name="T3" fmla="*/ 153 h 425"/>
                <a:gd name="T4" fmla="*/ 84 w 107"/>
                <a:gd name="T5" fmla="*/ 97 h 425"/>
                <a:gd name="T6" fmla="*/ 56 w 107"/>
                <a:gd name="T7" fmla="*/ 45 h 425"/>
                <a:gd name="T8" fmla="*/ 18 w 107"/>
                <a:gd name="T9" fmla="*/ 0 h 425"/>
                <a:gd name="T10" fmla="*/ 0 w 107"/>
                <a:gd name="T11" fmla="*/ 17 h 425"/>
                <a:gd name="T12" fmla="*/ 35 w 107"/>
                <a:gd name="T13" fmla="*/ 59 h 425"/>
                <a:gd name="T14" fmla="*/ 60 w 107"/>
                <a:gd name="T15" fmla="*/ 106 h 425"/>
                <a:gd name="T16" fmla="*/ 76 w 107"/>
                <a:gd name="T17" fmla="*/ 158 h 425"/>
                <a:gd name="T18" fmla="*/ 81 w 107"/>
                <a:gd name="T19" fmla="*/ 212 h 425"/>
                <a:gd name="T20" fmla="*/ 76 w 107"/>
                <a:gd name="T21" fmla="*/ 266 h 425"/>
                <a:gd name="T22" fmla="*/ 60 w 107"/>
                <a:gd name="T23" fmla="*/ 318 h 425"/>
                <a:gd name="T24" fmla="*/ 35 w 107"/>
                <a:gd name="T25" fmla="*/ 366 h 425"/>
                <a:gd name="T26" fmla="*/ 0 w 107"/>
                <a:gd name="T27" fmla="*/ 408 h 425"/>
                <a:gd name="T28" fmla="*/ 18 w 107"/>
                <a:gd name="T29" fmla="*/ 425 h 425"/>
                <a:gd name="T30" fmla="*/ 56 w 107"/>
                <a:gd name="T31" fmla="*/ 380 h 425"/>
                <a:gd name="T32" fmla="*/ 84 w 107"/>
                <a:gd name="T33" fmla="*/ 328 h 425"/>
                <a:gd name="T34" fmla="*/ 101 w 107"/>
                <a:gd name="T35" fmla="*/ 271 h 425"/>
                <a:gd name="T36" fmla="*/ 107 w 107"/>
                <a:gd name="T37" fmla="*/ 212 h 425"/>
                <a:gd name="T38" fmla="*/ 101 w 107"/>
                <a:gd name="T39" fmla="*/ 1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425">
                  <a:moveTo>
                    <a:pt x="101" y="153"/>
                  </a:moveTo>
                  <a:lnTo>
                    <a:pt x="101" y="153"/>
                  </a:lnTo>
                  <a:cubicBezTo>
                    <a:pt x="97" y="134"/>
                    <a:pt x="91" y="115"/>
                    <a:pt x="84" y="97"/>
                  </a:cubicBezTo>
                  <a:cubicBezTo>
                    <a:pt x="76" y="79"/>
                    <a:pt x="67" y="61"/>
                    <a:pt x="56" y="45"/>
                  </a:cubicBezTo>
                  <a:cubicBezTo>
                    <a:pt x="45" y="28"/>
                    <a:pt x="32" y="13"/>
                    <a:pt x="18" y="0"/>
                  </a:cubicBezTo>
                  <a:lnTo>
                    <a:pt x="0" y="17"/>
                  </a:lnTo>
                  <a:cubicBezTo>
                    <a:pt x="14" y="30"/>
                    <a:pt x="25" y="44"/>
                    <a:pt x="35" y="59"/>
                  </a:cubicBezTo>
                  <a:cubicBezTo>
                    <a:pt x="45" y="74"/>
                    <a:pt x="54" y="90"/>
                    <a:pt x="60" y="106"/>
                  </a:cubicBezTo>
                  <a:cubicBezTo>
                    <a:pt x="67" y="123"/>
                    <a:pt x="72" y="140"/>
                    <a:pt x="76" y="158"/>
                  </a:cubicBezTo>
                  <a:cubicBezTo>
                    <a:pt x="80" y="176"/>
                    <a:pt x="81" y="194"/>
                    <a:pt x="81" y="212"/>
                  </a:cubicBezTo>
                  <a:cubicBezTo>
                    <a:pt x="81" y="230"/>
                    <a:pt x="80" y="249"/>
                    <a:pt x="76" y="266"/>
                  </a:cubicBezTo>
                  <a:cubicBezTo>
                    <a:pt x="72" y="284"/>
                    <a:pt x="67" y="302"/>
                    <a:pt x="60" y="318"/>
                  </a:cubicBezTo>
                  <a:cubicBezTo>
                    <a:pt x="54" y="335"/>
                    <a:pt x="45" y="351"/>
                    <a:pt x="35" y="366"/>
                  </a:cubicBezTo>
                  <a:cubicBezTo>
                    <a:pt x="25" y="381"/>
                    <a:pt x="14" y="395"/>
                    <a:pt x="0" y="408"/>
                  </a:cubicBezTo>
                  <a:lnTo>
                    <a:pt x="18" y="425"/>
                  </a:lnTo>
                  <a:cubicBezTo>
                    <a:pt x="32" y="411"/>
                    <a:pt x="45" y="396"/>
                    <a:pt x="56" y="380"/>
                  </a:cubicBezTo>
                  <a:cubicBezTo>
                    <a:pt x="67" y="363"/>
                    <a:pt x="76" y="346"/>
                    <a:pt x="84" y="328"/>
                  </a:cubicBezTo>
                  <a:cubicBezTo>
                    <a:pt x="91" y="310"/>
                    <a:pt x="97" y="291"/>
                    <a:pt x="101" y="271"/>
                  </a:cubicBezTo>
                  <a:cubicBezTo>
                    <a:pt x="105" y="252"/>
                    <a:pt x="107" y="232"/>
                    <a:pt x="107" y="212"/>
                  </a:cubicBezTo>
                  <a:cubicBezTo>
                    <a:pt x="107" y="192"/>
                    <a:pt x="105" y="172"/>
                    <a:pt x="101" y="153"/>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grpSp>
      <p:sp>
        <p:nvSpPr>
          <p:cNvPr id="42" name="TextBox 41">
            <a:extLst>
              <a:ext uri="{FF2B5EF4-FFF2-40B4-BE49-F238E27FC236}">
                <a16:creationId xmlns:a16="http://schemas.microsoft.com/office/drawing/2014/main" id="{576F8F81-7D55-4148-A843-464BD8101AAC}"/>
              </a:ext>
            </a:extLst>
          </p:cNvPr>
          <p:cNvSpPr txBox="1"/>
          <p:nvPr/>
        </p:nvSpPr>
        <p:spPr>
          <a:xfrm>
            <a:off x="6215970" y="2905662"/>
            <a:ext cx="799835" cy="108619"/>
          </a:xfrm>
          <a:prstGeom prst="rect">
            <a:avLst/>
          </a:prstGeom>
          <a:noFill/>
        </p:spPr>
        <p:txBody>
          <a:bodyPr wrap="square" lIns="0" tIns="0" rIns="0" bIns="0" rtlCol="0">
            <a:spAutoFit/>
          </a:bodyPr>
          <a:lstStyle/>
          <a:p>
            <a:pPr lvl="0" algn="ctr" defTabSz="914314">
              <a:lnSpc>
                <a:spcPct val="90000"/>
              </a:lnSpc>
              <a:spcAft>
                <a:spcPts val="588"/>
              </a:spcAft>
              <a:defRPr/>
            </a:pPr>
            <a:r>
              <a:rPr lang="en-US" sz="784">
                <a:solidFill>
                  <a:srgbClr val="282828"/>
                </a:solidFill>
              </a:rPr>
              <a:t>Voice</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9DA0656D-3DCF-4EE2-B68A-C9472F7188E0}"/>
              </a:ext>
            </a:extLst>
          </p:cNvPr>
          <p:cNvPicPr>
            <a:picLocks noChangeAspect="1"/>
          </p:cNvPicPr>
          <p:nvPr/>
        </p:nvPicPr>
        <p:blipFill>
          <a:blip r:embed="rId15"/>
          <a:stretch>
            <a:fillRect/>
          </a:stretch>
        </p:blipFill>
        <p:spPr>
          <a:xfrm>
            <a:off x="6505102" y="3430048"/>
            <a:ext cx="313016" cy="404912"/>
          </a:xfrm>
          <a:prstGeom prst="rect">
            <a:avLst/>
          </a:prstGeom>
        </p:spPr>
      </p:pic>
      <p:sp>
        <p:nvSpPr>
          <p:cNvPr id="12" name="TextBox 11">
            <a:extLst>
              <a:ext uri="{FF2B5EF4-FFF2-40B4-BE49-F238E27FC236}">
                <a16:creationId xmlns:a16="http://schemas.microsoft.com/office/drawing/2014/main" id="{94D2948F-6924-40AA-A62E-6883E98A1C30}"/>
              </a:ext>
            </a:extLst>
          </p:cNvPr>
          <p:cNvSpPr txBox="1"/>
          <p:nvPr/>
        </p:nvSpPr>
        <p:spPr>
          <a:xfrm>
            <a:off x="6227894" y="3866237"/>
            <a:ext cx="799836" cy="21723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lang="en-US" sz="784">
                <a:solidFill>
                  <a:srgbClr val="282828"/>
                </a:solidFill>
                <a:latin typeface="Segoe UI"/>
              </a:rPr>
              <a:t>Insider risk management</a:t>
            </a:r>
            <a:endParaRPr kumimoji="0" lang="en-US" sz="784"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40482252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546100" y="2331495"/>
            <a:ext cx="9307286" cy="1793104"/>
          </a:xfrm>
        </p:spPr>
        <p:txBody>
          <a:bodyPr/>
          <a:lstStyle/>
          <a:p>
            <a:r>
              <a:rPr lang="en-GB">
                <a:latin typeface="+mn-lt"/>
              </a:rPr>
              <a:t>Microsoft 365</a:t>
            </a:r>
            <a:br>
              <a:rPr lang="en-GB">
                <a:latin typeface="+mn-lt"/>
              </a:rPr>
            </a:br>
            <a:r>
              <a:rPr lang="en-GB"/>
              <a:t>for Business</a:t>
            </a:r>
          </a:p>
        </p:txBody>
      </p:sp>
    </p:spTree>
    <p:extLst>
      <p:ext uri="{BB962C8B-B14F-4D97-AF65-F5344CB8AC3E}">
        <p14:creationId xmlns:p14="http://schemas.microsoft.com/office/powerpoint/2010/main" val="327449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250694" y="151595"/>
            <a:ext cx="11480420" cy="369332"/>
          </a:xfrm>
        </p:spPr>
        <p:txBody>
          <a:bodyPr/>
          <a:lstStyle/>
          <a:p>
            <a:r>
              <a:rPr lang="en-US" sz="2400" dirty="0">
                <a:cs typeface="Segoe UI"/>
              </a:rPr>
              <a:t>Probing Questions  </a:t>
            </a:r>
            <a:endParaRPr lang="en-US" sz="2400" dirty="0"/>
          </a:p>
        </p:txBody>
      </p:sp>
      <p:sp>
        <p:nvSpPr>
          <p:cNvPr id="20" name="Text Placeholder 1">
            <a:extLst>
              <a:ext uri="{FF2B5EF4-FFF2-40B4-BE49-F238E27FC236}">
                <a16:creationId xmlns:a16="http://schemas.microsoft.com/office/drawing/2014/main" id="{6F0125C6-034B-49AE-B772-745CD7714546}"/>
              </a:ext>
            </a:extLst>
          </p:cNvPr>
          <p:cNvSpPr txBox="1">
            <a:spLocks/>
          </p:cNvSpPr>
          <p:nvPr/>
        </p:nvSpPr>
        <p:spPr>
          <a:xfrm>
            <a:off x="254949" y="690025"/>
            <a:ext cx="500981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1800" b="0" i="0" u="none" strike="noStrike" kern="1200" cap="none" spc="0" normalizeH="0" baseline="0" noProof="0" dirty="0">
                <a:ln>
                  <a:noFill/>
                </a:ln>
                <a:solidFill>
                  <a:srgbClr val="0070C0"/>
                </a:solidFill>
                <a:effectLst/>
                <a:uLnTx/>
                <a:uFillTx/>
                <a:latin typeface="Segoe UI Semibold"/>
                <a:ea typeface="+mn-ea"/>
                <a:cs typeface="Segoe UI"/>
              </a:rPr>
              <a:t>Customer Challenges</a:t>
            </a:r>
          </a:p>
        </p:txBody>
      </p:sp>
      <p:sp>
        <p:nvSpPr>
          <p:cNvPr id="24" name="Text Placeholder 1">
            <a:extLst>
              <a:ext uri="{FF2B5EF4-FFF2-40B4-BE49-F238E27FC236}">
                <a16:creationId xmlns:a16="http://schemas.microsoft.com/office/drawing/2014/main" id="{9C8E4670-B1DE-48C5-9200-0B40AD3F81DD}"/>
              </a:ext>
            </a:extLst>
          </p:cNvPr>
          <p:cNvSpPr txBox="1">
            <a:spLocks/>
          </p:cNvSpPr>
          <p:nvPr/>
        </p:nvSpPr>
        <p:spPr>
          <a:xfrm>
            <a:off x="6308497" y="1120949"/>
            <a:ext cx="5630682" cy="219136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Security</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uses artificial intelligence to identify and protect against emerging threats in real-time</a:t>
            </a:r>
            <a:endPar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Protect your business from phishing and Ransomware attempts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Secure log in to your company network (MFA / Conditional Access) when employees work from home or travel </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rPr>
              <a:t>Ensure that only the right people have the right access to work data, whenever and wherever they need  </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171717"/>
              </a:solidFill>
              <a:effectLst/>
              <a:uLnTx/>
              <a:uFillTx/>
              <a:latin typeface="Segoe UI" panose="020B05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E8FB39A3-8B1D-448B-A797-98A8378ABC8F}"/>
              </a:ext>
              <a:ext uri="{C183D7F6-B498-43B3-948B-1728B52AA6E4}">
                <adec:decorative xmlns:adec="http://schemas.microsoft.com/office/drawing/2017/decorative" val="1"/>
              </a:ext>
            </a:extLst>
          </p:cNvPr>
          <p:cNvCxnSpPr>
            <a:cxnSpLocks/>
          </p:cNvCxnSpPr>
          <p:nvPr/>
        </p:nvCxnSpPr>
        <p:spPr>
          <a:xfrm flipV="1">
            <a:off x="254949" y="1050532"/>
            <a:ext cx="11480420"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2C79CD7F-6B19-4103-9F1D-C13F738A450A}"/>
              </a:ext>
            </a:extLst>
          </p:cNvPr>
          <p:cNvSpPr txBox="1">
            <a:spLocks/>
          </p:cNvSpPr>
          <p:nvPr/>
        </p:nvSpPr>
        <p:spPr>
          <a:xfrm>
            <a:off x="250694" y="1125663"/>
            <a:ext cx="5651995" cy="236988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Security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how your company views security and your current security solutions (ask follow up questions based on answer)</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Tell me about your current Email protection (250% </a:t>
            </a:r>
            <a:r>
              <a:rPr kumimoji="0" lang="en-US"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increase in phishing email detections from January to December 2018 worldwide)</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What kind of data does your company handle?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you prevent employees from accidentally sharing data with external people?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4" name="Text Placeholder 1">
            <a:extLst>
              <a:ext uri="{FF2B5EF4-FFF2-40B4-BE49-F238E27FC236}">
                <a16:creationId xmlns:a16="http://schemas.microsoft.com/office/drawing/2014/main" id="{A9346DE9-F077-4776-B001-FD3596D61D41}"/>
              </a:ext>
            </a:extLst>
          </p:cNvPr>
          <p:cNvSpPr txBox="1">
            <a:spLocks/>
          </p:cNvSpPr>
          <p:nvPr/>
        </p:nvSpPr>
        <p:spPr>
          <a:xfrm>
            <a:off x="6308497" y="690025"/>
            <a:ext cx="500981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1800" b="0" i="0" u="none" strike="noStrike" kern="1200" cap="none" spc="0" normalizeH="0" baseline="0" noProof="0" dirty="0">
                <a:ln>
                  <a:noFill/>
                </a:ln>
                <a:solidFill>
                  <a:srgbClr val="0070C0"/>
                </a:solidFill>
                <a:effectLst/>
                <a:uLnTx/>
                <a:uFillTx/>
                <a:latin typeface="Segoe UI Semibold"/>
                <a:ea typeface="+mn-ea"/>
                <a:cs typeface="Segoe UI"/>
              </a:rPr>
              <a:t>Microsoft 365 E5 Solutions</a:t>
            </a:r>
          </a:p>
        </p:txBody>
      </p:sp>
      <p:cxnSp>
        <p:nvCxnSpPr>
          <p:cNvPr id="17" name="Straight Connector 16">
            <a:extLst>
              <a:ext uri="{FF2B5EF4-FFF2-40B4-BE49-F238E27FC236}">
                <a16:creationId xmlns:a16="http://schemas.microsoft.com/office/drawing/2014/main" id="{EFEAA18E-88D3-4DE1-9815-AFF77021973D}"/>
              </a:ext>
              <a:ext uri="{C183D7F6-B498-43B3-948B-1728B52AA6E4}">
                <adec:decorative xmlns:adec="http://schemas.microsoft.com/office/drawing/2017/decorative" val="1"/>
              </a:ext>
            </a:extLst>
          </p:cNvPr>
          <p:cNvCxnSpPr>
            <a:cxnSpLocks/>
          </p:cNvCxnSpPr>
          <p:nvPr/>
        </p:nvCxnSpPr>
        <p:spPr>
          <a:xfrm>
            <a:off x="250694" y="3317737"/>
            <a:ext cx="1179588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964CE366-D520-4C00-B860-9E93782FA186}"/>
              </a:ext>
            </a:extLst>
          </p:cNvPr>
          <p:cNvSpPr txBox="1">
            <a:spLocks/>
          </p:cNvSpPr>
          <p:nvPr/>
        </p:nvSpPr>
        <p:spPr>
          <a:xfrm>
            <a:off x="252821" y="3400863"/>
            <a:ext cx="5738083" cy="99104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Compliance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Tell me about the regulations you operate under</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Describe the data you are handling and how you use and store it</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Do you have a need to conduct audits? </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
        <p:nvSpPr>
          <p:cNvPr id="5" name="Text Placeholder 1">
            <a:extLst>
              <a:ext uri="{FF2B5EF4-FFF2-40B4-BE49-F238E27FC236}">
                <a16:creationId xmlns:a16="http://schemas.microsoft.com/office/drawing/2014/main" id="{94C0CB58-30C5-4E90-8B12-B4E5D9CE2F58}"/>
              </a:ext>
            </a:extLst>
          </p:cNvPr>
          <p:cNvSpPr txBox="1">
            <a:spLocks/>
          </p:cNvSpPr>
          <p:nvPr/>
        </p:nvSpPr>
        <p:spPr>
          <a:xfrm>
            <a:off x="6308496" y="3356209"/>
            <a:ext cx="5738083" cy="116339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Compliance</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Comply with regulations such as GDPR, HIPAA and streamline the audit process</a:t>
            </a:r>
          </a:p>
          <a:p>
            <a:pPr marL="168275" indent="-168275" fontAlgn="base">
              <a:buClr>
                <a:srgbClr val="0078D4"/>
              </a:buClr>
              <a:buSzPct val="100000"/>
              <a:buFont typeface="Arial" panose="020B0604020202020204" pitchFamily="34" charset="0"/>
              <a:buChar char="•"/>
              <a:defRPr/>
            </a:pPr>
            <a:r>
              <a:rPr kumimoji="0" lang="en-US" sz="1400" b="0" i="0" u="none" strike="noStrike" kern="1200" cap="none" spc="0" normalizeH="0" baseline="0" noProof="0" dirty="0">
                <a:ln>
                  <a:noFill/>
                </a:ln>
                <a:solidFill>
                  <a:srgbClr val="171717"/>
                </a:solidFill>
                <a:effectLst/>
                <a:uLnTx/>
                <a:uFillTx/>
                <a:latin typeface="Segoe UI"/>
                <a:ea typeface="+mn-ea"/>
                <a:cs typeface="Segoe UI Semilight" panose="020B0402040204020203" pitchFamily="34" charset="0"/>
              </a:rPr>
              <a:t>Classify and protect sensitive and confidential business data (social security numbers, credit card numbers and more) and avoid data leaks</a:t>
            </a:r>
          </a:p>
        </p:txBody>
      </p:sp>
      <p:sp>
        <p:nvSpPr>
          <p:cNvPr id="6" name="Text Placeholder 1">
            <a:extLst>
              <a:ext uri="{FF2B5EF4-FFF2-40B4-BE49-F238E27FC236}">
                <a16:creationId xmlns:a16="http://schemas.microsoft.com/office/drawing/2014/main" id="{C227D9EC-39B3-4970-A5FE-F07FF5E9AB51}"/>
              </a:ext>
            </a:extLst>
          </p:cNvPr>
          <p:cNvSpPr txBox="1">
            <a:spLocks/>
          </p:cNvSpPr>
          <p:nvPr/>
        </p:nvSpPr>
        <p:spPr>
          <a:xfrm>
            <a:off x="250694" y="6036762"/>
            <a:ext cx="11795885" cy="7325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Cost</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Microsoft 365 is the best of breed and the best platform, and is the only vendor that is a leader across multiple key Gartner quadrants</a:t>
            </a:r>
          </a:p>
          <a:p>
            <a:pPr marL="168275" marR="0" lvl="0" indent="-168275" algn="ctr"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Best in class security, compliance</a:t>
            </a:r>
            <a:r>
              <a:rPr lang="en-GB" sz="1400" dirty="0">
                <a:latin typeface="Segoe UI"/>
              </a:rPr>
              <a:t> &amp;</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calling solutions</a:t>
            </a:r>
          </a:p>
        </p:txBody>
      </p:sp>
      <p:cxnSp>
        <p:nvCxnSpPr>
          <p:cNvPr id="7" name="Straight Connector 6">
            <a:extLst>
              <a:ext uri="{FF2B5EF4-FFF2-40B4-BE49-F238E27FC236}">
                <a16:creationId xmlns:a16="http://schemas.microsoft.com/office/drawing/2014/main" id="{D947627F-FB21-4005-B1A9-758431985C4A}"/>
              </a:ext>
              <a:ext uri="{C183D7F6-B498-43B3-948B-1728B52AA6E4}">
                <adec:decorative xmlns:adec="http://schemas.microsoft.com/office/drawing/2017/decorative" val="1"/>
              </a:ext>
            </a:extLst>
          </p:cNvPr>
          <p:cNvCxnSpPr>
            <a:cxnSpLocks/>
          </p:cNvCxnSpPr>
          <p:nvPr/>
        </p:nvCxnSpPr>
        <p:spPr>
          <a:xfrm>
            <a:off x="248567" y="4669982"/>
            <a:ext cx="11795885"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66717C81-1ED3-42F3-B653-6D3B59B87899}"/>
              </a:ext>
            </a:extLst>
          </p:cNvPr>
          <p:cNvSpPr txBox="1">
            <a:spLocks/>
          </p:cNvSpPr>
          <p:nvPr/>
        </p:nvSpPr>
        <p:spPr>
          <a:xfrm>
            <a:off x="250694" y="4753108"/>
            <a:ext cx="5738083" cy="99104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lang="en-GB" sz="1400" b="1" dirty="0">
                <a:solidFill>
                  <a:srgbClr val="0070C0"/>
                </a:solidFill>
                <a:latin typeface="Segoe UI"/>
              </a:rPr>
              <a:t>Calling</a:t>
            </a:r>
            <a:endPar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endParaRP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What kind of telephony solutions do you have today?</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Can employees call into </a:t>
            </a:r>
            <a:r>
              <a:rPr lang="en-GB" sz="1400" dirty="0">
                <a:latin typeface="Segoe UI"/>
              </a:rPr>
              <a:t>Teams meeting with their phone number?</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Do you use a 3</a:t>
            </a:r>
            <a:r>
              <a:rPr kumimoji="0" lang="en-GB" sz="1400" b="0" i="0" u="none" strike="noStrike" kern="1200" cap="none" spc="0" normalizeH="0" baseline="30000" noProof="0" dirty="0">
                <a:ln>
                  <a:noFill/>
                </a:ln>
                <a:solidFill>
                  <a:srgbClr val="000000"/>
                </a:solidFill>
                <a:effectLst/>
                <a:uLnTx/>
                <a:uFillTx/>
                <a:latin typeface="Segoe UI"/>
                <a:ea typeface="+mn-ea"/>
                <a:cs typeface="Segoe UI Semilight" panose="020B0402040204020203" pitchFamily="34" charset="0"/>
              </a:rPr>
              <a:t>rd</a:t>
            </a: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 party calling app?</a:t>
            </a:r>
          </a:p>
        </p:txBody>
      </p:sp>
      <p:cxnSp>
        <p:nvCxnSpPr>
          <p:cNvPr id="9" name="Straight Connector 8">
            <a:extLst>
              <a:ext uri="{FF2B5EF4-FFF2-40B4-BE49-F238E27FC236}">
                <a16:creationId xmlns:a16="http://schemas.microsoft.com/office/drawing/2014/main" id="{1431DE5B-3A4A-4A2D-82B6-6636B8139EDF}"/>
              </a:ext>
              <a:ext uri="{C183D7F6-B498-43B3-948B-1728B52AA6E4}">
                <adec:decorative xmlns:adec="http://schemas.microsoft.com/office/drawing/2017/decorative" val="1"/>
              </a:ext>
            </a:extLst>
          </p:cNvPr>
          <p:cNvCxnSpPr>
            <a:cxnSpLocks/>
          </p:cNvCxnSpPr>
          <p:nvPr/>
        </p:nvCxnSpPr>
        <p:spPr>
          <a:xfrm flipV="1">
            <a:off x="248567" y="5931529"/>
            <a:ext cx="11795885" cy="8822"/>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8E62B0DD-4945-4DD9-B36E-4F1369E1B24F}"/>
              </a:ext>
            </a:extLst>
          </p:cNvPr>
          <p:cNvSpPr txBox="1">
            <a:spLocks/>
          </p:cNvSpPr>
          <p:nvPr/>
        </p:nvSpPr>
        <p:spPr>
          <a:xfrm>
            <a:off x="6306369" y="4708454"/>
            <a:ext cx="5738083" cy="94795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GB" sz="1400" b="1" i="0" u="none" strike="noStrike" kern="1200" cap="none" spc="0" normalizeH="0" baseline="0" noProof="0" dirty="0">
                <a:ln>
                  <a:noFill/>
                </a:ln>
                <a:solidFill>
                  <a:srgbClr val="0070C0"/>
                </a:solidFill>
                <a:effectLst/>
                <a:uLnTx/>
                <a:uFillTx/>
                <a:latin typeface="Segoe UI"/>
                <a:ea typeface="+mn-ea"/>
                <a:cs typeface="Segoe UI Semilight" panose="020B0402040204020203" pitchFamily="34" charset="0"/>
              </a:rPr>
              <a:t>Calling</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lang="en-GB" sz="1400" dirty="0">
                <a:latin typeface="Segoe UI"/>
              </a:rPr>
              <a:t>Unify communications with Microsoft Teams calling solutions</a:t>
            </a:r>
          </a:p>
          <a:p>
            <a:pPr marL="168275" marR="0" lvl="0" indent="-168275" algn="l" defTabSz="932742" rtl="0" eaLnBrk="1" fontAlgn="base" latinLnBrk="0" hangingPunct="1">
              <a:lnSpc>
                <a:spcPct val="100000"/>
              </a:lnSpc>
              <a:spcBef>
                <a:spcPct val="20000"/>
              </a:spcBef>
              <a:spcAft>
                <a:spcPts val="0"/>
              </a:spcAft>
              <a:buClr>
                <a:srgbClr val="0078D4"/>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rPr>
              <a:t>Allow you</a:t>
            </a:r>
            <a:r>
              <a:rPr lang="en-GB" sz="1400" dirty="0">
                <a:latin typeface="Segoe UI"/>
              </a:rPr>
              <a:t>r employees to join meetings, even in times with poor Internet connection through their phone numbers</a:t>
            </a:r>
            <a:endParaRPr kumimoji="0" lang="en-GB" sz="1400" b="0" i="0" u="none" strike="noStrike" kern="1200" cap="none" spc="0" normalizeH="0" baseline="0" noProof="0" dirty="0">
              <a:ln>
                <a:noFill/>
              </a:ln>
              <a:solidFill>
                <a:srgbClr val="000000"/>
              </a:solidFill>
              <a:effectLst/>
              <a:uLnTx/>
              <a:uFillTx/>
              <a:latin typeface="Segoe UI"/>
              <a:ea typeface="+mn-ea"/>
              <a:cs typeface="Segoe UI Semilight" panose="020B0402040204020203" pitchFamily="34" charset="0"/>
            </a:endParaRPr>
          </a:p>
        </p:txBody>
      </p:sp>
    </p:spTree>
    <p:extLst>
      <p:ext uri="{BB962C8B-B14F-4D97-AF65-F5344CB8AC3E}">
        <p14:creationId xmlns:p14="http://schemas.microsoft.com/office/powerpoint/2010/main" val="95347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2B36-5501-46CD-82AA-B09AE6BE48CB}"/>
              </a:ext>
            </a:extLst>
          </p:cNvPr>
          <p:cNvSpPr>
            <a:spLocks noGrp="1"/>
          </p:cNvSpPr>
          <p:nvPr>
            <p:ph type="title"/>
          </p:nvPr>
        </p:nvSpPr>
        <p:spPr>
          <a:xfrm>
            <a:off x="589044" y="497958"/>
            <a:ext cx="11016957" cy="422417"/>
          </a:xfrm>
        </p:spPr>
        <p:txBody>
          <a:bodyPr/>
          <a:lstStyle/>
          <a:p>
            <a:r>
              <a:rPr lang="en-US" sz="2745" spc="-147">
                <a:solidFill>
                  <a:schemeClr val="tx1"/>
                </a:solidFill>
              </a:rPr>
              <a:t>Simple and Flexible paths from Microsoft 365 E3 to E5</a:t>
            </a:r>
            <a:endParaRPr lang="en-US" sz="2745">
              <a:solidFill>
                <a:schemeClr val="tx1"/>
              </a:solidFill>
            </a:endParaRPr>
          </a:p>
        </p:txBody>
      </p:sp>
      <p:sp>
        <p:nvSpPr>
          <p:cNvPr id="4" name="Title 1">
            <a:extLst>
              <a:ext uri="{FF2B5EF4-FFF2-40B4-BE49-F238E27FC236}">
                <a16:creationId xmlns:a16="http://schemas.microsoft.com/office/drawing/2014/main" id="{216A3A6F-7149-4F75-AD19-3117D507B261}"/>
              </a:ext>
            </a:extLst>
          </p:cNvPr>
          <p:cNvSpPr txBox="1">
            <a:spLocks/>
          </p:cNvSpPr>
          <p:nvPr/>
        </p:nvSpPr>
        <p:spPr>
          <a:xfrm>
            <a:off x="585999" y="928784"/>
            <a:ext cx="11445566" cy="635559"/>
          </a:xfrm>
          <a:prstGeom prst="rect">
            <a:avLst/>
          </a:prstGeom>
        </p:spPr>
        <p:txBody>
          <a:bodyPr wrap="square">
            <a:spAutoFit/>
          </a:bodyPr>
          <a:lstStyle>
            <a:defPPr>
              <a:defRPr lang="en-US"/>
            </a:defPPr>
            <a:lvl1pPr algn="ctr"/>
          </a:lstStyle>
          <a:p>
            <a:pPr algn="l" defTabSz="840469"/>
            <a:r>
              <a:rPr lang="en-US" sz="1765">
                <a:solidFill>
                  <a:srgbClr val="1A1A1A"/>
                </a:solidFill>
                <a:latin typeface="Segoe UI Semilight" panose="020B0402040204020203" pitchFamily="34" charset="0"/>
                <a:cs typeface="Segoe UI Semilight" panose="020B0402040204020203" pitchFamily="34" charset="0"/>
              </a:rPr>
              <a:t>Customers can add Microsoft 365 E5 value to Microsoft 365 E3 across one or more solution area—or step-up to E5 and get all the value with extra savings.</a:t>
            </a:r>
          </a:p>
        </p:txBody>
      </p:sp>
      <p:sp>
        <p:nvSpPr>
          <p:cNvPr id="6" name="TextBox 5">
            <a:extLst>
              <a:ext uri="{FF2B5EF4-FFF2-40B4-BE49-F238E27FC236}">
                <a16:creationId xmlns:a16="http://schemas.microsoft.com/office/drawing/2014/main" id="{CB26222C-8BB4-4B65-86A4-EDA68A4BC8E3}"/>
              </a:ext>
            </a:extLst>
          </p:cNvPr>
          <p:cNvSpPr txBox="1"/>
          <p:nvPr/>
        </p:nvSpPr>
        <p:spPr>
          <a:xfrm>
            <a:off x="10339452" y="6665569"/>
            <a:ext cx="1774873" cy="213598"/>
          </a:xfrm>
          <a:prstGeom prst="rect">
            <a:avLst/>
          </a:prstGeom>
          <a:noFill/>
        </p:spPr>
        <p:txBody>
          <a:bodyPr wrap="square" lIns="0" tIns="0" rIns="0" bIns="89630" rtlCol="0" anchor="ctr">
            <a:spAutoFit/>
          </a:bodyPr>
          <a:lstStyle/>
          <a:p>
            <a:pPr algn="r" defTabSz="710811">
              <a:defRPr/>
            </a:pPr>
            <a:r>
              <a:rPr lang="en-US" sz="784" kern="0">
                <a:solidFill>
                  <a:srgbClr val="FFFFFF">
                    <a:lumMod val="50000"/>
                  </a:srgbClr>
                </a:solidFill>
                <a:latin typeface="Segoe UI"/>
              </a:rPr>
              <a:t>Commercial USD ERP shown</a:t>
            </a:r>
          </a:p>
        </p:txBody>
      </p:sp>
      <p:grpSp>
        <p:nvGrpSpPr>
          <p:cNvPr id="9" name="Group 8">
            <a:extLst>
              <a:ext uri="{FF2B5EF4-FFF2-40B4-BE49-F238E27FC236}">
                <a16:creationId xmlns:a16="http://schemas.microsoft.com/office/drawing/2014/main" id="{41C3A8F2-8B0E-480E-9D76-55E414B20C34}"/>
              </a:ext>
            </a:extLst>
          </p:cNvPr>
          <p:cNvGrpSpPr/>
          <p:nvPr/>
        </p:nvGrpSpPr>
        <p:grpSpPr>
          <a:xfrm>
            <a:off x="3665412" y="2808363"/>
            <a:ext cx="2378868" cy="1319708"/>
            <a:chOff x="3524218" y="2507577"/>
            <a:chExt cx="2426913" cy="1176353"/>
          </a:xfrm>
        </p:grpSpPr>
        <p:sp>
          <p:nvSpPr>
            <p:cNvPr id="50" name="Freeform: Shape 49">
              <a:extLst>
                <a:ext uri="{FF2B5EF4-FFF2-40B4-BE49-F238E27FC236}">
                  <a16:creationId xmlns:a16="http://schemas.microsoft.com/office/drawing/2014/main" id="{912E8825-F20B-40B7-90A9-57F35F740175}"/>
                </a:ext>
              </a:extLst>
            </p:cNvPr>
            <p:cNvSpPr/>
            <p:nvPr/>
          </p:nvSpPr>
          <p:spPr bwMode="auto">
            <a:xfrm>
              <a:off x="3524218" y="3057907"/>
              <a:ext cx="2426913" cy="626023"/>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defRPr/>
              </a:pPr>
              <a:r>
                <a:rPr lang="en-US" sz="1839" b="1" kern="0">
                  <a:solidFill>
                    <a:srgbClr val="0078D4"/>
                  </a:solidFill>
                  <a:latin typeface="Segoe UI Semibold"/>
                  <a:cs typeface="Segoe UI" panose="020B0502040204020203" pitchFamily="34" charset="0"/>
                </a:rPr>
                <a:t>Compliance</a:t>
              </a:r>
            </a:p>
          </p:txBody>
        </p:sp>
        <p:grpSp>
          <p:nvGrpSpPr>
            <p:cNvPr id="51" name="Group 10">
              <a:extLst>
                <a:ext uri="{FF2B5EF4-FFF2-40B4-BE49-F238E27FC236}">
                  <a16:creationId xmlns:a16="http://schemas.microsoft.com/office/drawing/2014/main" id="{ACD3D926-1799-49C7-B4FA-B39410AB5824}"/>
                </a:ext>
              </a:extLst>
            </p:cNvPr>
            <p:cNvGrpSpPr>
              <a:grpSpLocks noChangeAspect="1"/>
            </p:cNvGrpSpPr>
            <p:nvPr/>
          </p:nvGrpSpPr>
          <p:grpSpPr bwMode="auto">
            <a:xfrm>
              <a:off x="4452680" y="2507577"/>
              <a:ext cx="570009" cy="526620"/>
              <a:chOff x="3035" y="2221"/>
              <a:chExt cx="289" cy="267"/>
            </a:xfrm>
          </p:grpSpPr>
          <p:sp>
            <p:nvSpPr>
              <p:cNvPr id="52" name="Freeform 11">
                <a:extLst>
                  <a:ext uri="{FF2B5EF4-FFF2-40B4-BE49-F238E27FC236}">
                    <a16:creationId xmlns:a16="http://schemas.microsoft.com/office/drawing/2014/main" id="{A982DCED-6EAD-4741-9D3E-76322BE10F66}"/>
                  </a:ext>
                </a:extLst>
              </p:cNvPr>
              <p:cNvSpPr>
                <a:spLocks/>
              </p:cNvSpPr>
              <p:nvPr/>
            </p:nvSpPr>
            <p:spPr bwMode="auto">
              <a:xfrm>
                <a:off x="3035" y="2327"/>
                <a:ext cx="250" cy="161"/>
              </a:xfrm>
              <a:custGeom>
                <a:avLst/>
                <a:gdLst>
                  <a:gd name="T0" fmla="*/ 0 w 339"/>
                  <a:gd name="T1" fmla="*/ 0 h 217"/>
                  <a:gd name="T2" fmla="*/ 0 w 339"/>
                  <a:gd name="T3" fmla="*/ 0 h 217"/>
                  <a:gd name="T4" fmla="*/ 0 w 339"/>
                  <a:gd name="T5" fmla="*/ 217 h 217"/>
                  <a:gd name="T6" fmla="*/ 339 w 339"/>
                  <a:gd name="T7" fmla="*/ 217 h 217"/>
                  <a:gd name="T8" fmla="*/ 339 w 339"/>
                  <a:gd name="T9" fmla="*/ 160 h 217"/>
                  <a:gd name="T10" fmla="*/ 52 w 339"/>
                  <a:gd name="T11" fmla="*/ 160 h 217"/>
                  <a:gd name="T12" fmla="*/ 52 w 339"/>
                  <a:gd name="T13" fmla="*/ 0 h 217"/>
                  <a:gd name="T14" fmla="*/ 0 w 339"/>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217">
                    <a:moveTo>
                      <a:pt x="0" y="0"/>
                    </a:moveTo>
                    <a:lnTo>
                      <a:pt x="0" y="0"/>
                    </a:lnTo>
                    <a:lnTo>
                      <a:pt x="0" y="217"/>
                    </a:lnTo>
                    <a:lnTo>
                      <a:pt x="339" y="217"/>
                    </a:lnTo>
                    <a:lnTo>
                      <a:pt x="339" y="160"/>
                    </a:lnTo>
                    <a:lnTo>
                      <a:pt x="52" y="160"/>
                    </a:lnTo>
                    <a:lnTo>
                      <a:pt x="52" y="0"/>
                    </a:lnTo>
                    <a:lnTo>
                      <a:pt x="0" y="0"/>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3" name="Freeform 12">
                <a:extLst>
                  <a:ext uri="{FF2B5EF4-FFF2-40B4-BE49-F238E27FC236}">
                    <a16:creationId xmlns:a16="http://schemas.microsoft.com/office/drawing/2014/main" id="{4FCEE891-CF67-42F9-9B89-98DE3AED3F0F}"/>
                  </a:ext>
                </a:extLst>
              </p:cNvPr>
              <p:cNvSpPr>
                <a:spLocks/>
              </p:cNvSpPr>
              <p:nvPr/>
            </p:nvSpPr>
            <p:spPr bwMode="auto">
              <a:xfrm>
                <a:off x="3035" y="2274"/>
                <a:ext cx="38" cy="28"/>
              </a:xfrm>
              <a:custGeom>
                <a:avLst/>
                <a:gdLst>
                  <a:gd name="T0" fmla="*/ 0 w 52"/>
                  <a:gd name="T1" fmla="*/ 38 h 38"/>
                  <a:gd name="T2" fmla="*/ 0 w 52"/>
                  <a:gd name="T3" fmla="*/ 38 h 38"/>
                  <a:gd name="T4" fmla="*/ 52 w 52"/>
                  <a:gd name="T5" fmla="*/ 38 h 38"/>
                  <a:gd name="T6" fmla="*/ 52 w 52"/>
                  <a:gd name="T7" fmla="*/ 0 h 38"/>
                  <a:gd name="T8" fmla="*/ 0 w 52"/>
                  <a:gd name="T9" fmla="*/ 0 h 38"/>
                  <a:gd name="T10" fmla="*/ 0 w 52"/>
                  <a:gd name="T11" fmla="*/ 38 h 38"/>
                </a:gdLst>
                <a:ahLst/>
                <a:cxnLst>
                  <a:cxn ang="0">
                    <a:pos x="T0" y="T1"/>
                  </a:cxn>
                  <a:cxn ang="0">
                    <a:pos x="T2" y="T3"/>
                  </a:cxn>
                  <a:cxn ang="0">
                    <a:pos x="T4" y="T5"/>
                  </a:cxn>
                  <a:cxn ang="0">
                    <a:pos x="T6" y="T7"/>
                  </a:cxn>
                  <a:cxn ang="0">
                    <a:pos x="T8" y="T9"/>
                  </a:cxn>
                  <a:cxn ang="0">
                    <a:pos x="T10" y="T11"/>
                  </a:cxn>
                </a:cxnLst>
                <a:rect l="0" t="0" r="r" b="b"/>
                <a:pathLst>
                  <a:path w="52" h="38">
                    <a:moveTo>
                      <a:pt x="0" y="38"/>
                    </a:moveTo>
                    <a:lnTo>
                      <a:pt x="0" y="38"/>
                    </a:lnTo>
                    <a:lnTo>
                      <a:pt x="52" y="38"/>
                    </a:lnTo>
                    <a:lnTo>
                      <a:pt x="52" y="0"/>
                    </a:lnTo>
                    <a:lnTo>
                      <a:pt x="0" y="0"/>
                    </a:lnTo>
                    <a:lnTo>
                      <a:pt x="0" y="38"/>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4" name="Freeform 13">
                <a:extLst>
                  <a:ext uri="{FF2B5EF4-FFF2-40B4-BE49-F238E27FC236}">
                    <a16:creationId xmlns:a16="http://schemas.microsoft.com/office/drawing/2014/main" id="{95CCBA7A-095A-4894-8113-ACCBD7538811}"/>
                  </a:ext>
                </a:extLst>
              </p:cNvPr>
              <p:cNvSpPr>
                <a:spLocks noEditPoints="1"/>
              </p:cNvSpPr>
              <p:nvPr/>
            </p:nvSpPr>
            <p:spPr bwMode="auto">
              <a:xfrm>
                <a:off x="3097" y="2274"/>
                <a:ext cx="227" cy="148"/>
              </a:xfrm>
              <a:custGeom>
                <a:avLst/>
                <a:gdLst>
                  <a:gd name="T0" fmla="*/ 135 w 307"/>
                  <a:gd name="T1" fmla="*/ 183 h 200"/>
                  <a:gd name="T2" fmla="*/ 135 w 307"/>
                  <a:gd name="T3" fmla="*/ 183 h 200"/>
                  <a:gd name="T4" fmla="*/ 76 w 307"/>
                  <a:gd name="T5" fmla="*/ 123 h 200"/>
                  <a:gd name="T6" fmla="*/ 76 w 307"/>
                  <a:gd name="T7" fmla="*/ 99 h 200"/>
                  <a:gd name="T8" fmla="*/ 100 w 307"/>
                  <a:gd name="T9" fmla="*/ 99 h 200"/>
                  <a:gd name="T10" fmla="*/ 135 w 307"/>
                  <a:gd name="T11" fmla="*/ 135 h 200"/>
                  <a:gd name="T12" fmla="*/ 198 w 307"/>
                  <a:gd name="T13" fmla="*/ 72 h 200"/>
                  <a:gd name="T14" fmla="*/ 229 w 307"/>
                  <a:gd name="T15" fmla="*/ 41 h 200"/>
                  <a:gd name="T16" fmla="*/ 232 w 307"/>
                  <a:gd name="T17" fmla="*/ 38 h 200"/>
                  <a:gd name="T18" fmla="*/ 235 w 307"/>
                  <a:gd name="T19" fmla="*/ 36 h 200"/>
                  <a:gd name="T20" fmla="*/ 255 w 307"/>
                  <a:gd name="T21" fmla="*/ 33 h 200"/>
                  <a:gd name="T22" fmla="*/ 259 w 307"/>
                  <a:gd name="T23" fmla="*/ 36 h 200"/>
                  <a:gd name="T24" fmla="*/ 261 w 307"/>
                  <a:gd name="T25" fmla="*/ 38 h 200"/>
                  <a:gd name="T26" fmla="*/ 259 w 307"/>
                  <a:gd name="T27" fmla="*/ 60 h 200"/>
                  <a:gd name="T28" fmla="*/ 255 w 307"/>
                  <a:gd name="T29" fmla="*/ 64 h 200"/>
                  <a:gd name="T30" fmla="*/ 246 w 307"/>
                  <a:gd name="T31" fmla="*/ 72 h 200"/>
                  <a:gd name="T32" fmla="*/ 135 w 307"/>
                  <a:gd name="T33" fmla="*/ 183 h 200"/>
                  <a:gd name="T34" fmla="*/ 289 w 307"/>
                  <a:gd name="T35" fmla="*/ 0 h 200"/>
                  <a:gd name="T36" fmla="*/ 289 w 307"/>
                  <a:gd name="T37" fmla="*/ 0 h 200"/>
                  <a:gd name="T38" fmla="*/ 272 w 307"/>
                  <a:gd name="T39" fmla="*/ 0 h 200"/>
                  <a:gd name="T40" fmla="*/ 0 w 307"/>
                  <a:gd name="T41" fmla="*/ 0 h 200"/>
                  <a:gd name="T42" fmla="*/ 0 w 307"/>
                  <a:gd name="T43" fmla="*/ 0 h 200"/>
                  <a:gd name="T44" fmla="*/ 0 w 307"/>
                  <a:gd name="T45" fmla="*/ 38 h 200"/>
                  <a:gd name="T46" fmla="*/ 0 w 307"/>
                  <a:gd name="T47" fmla="*/ 41 h 200"/>
                  <a:gd name="T48" fmla="*/ 0 w 307"/>
                  <a:gd name="T49" fmla="*/ 72 h 200"/>
                  <a:gd name="T50" fmla="*/ 0 w 307"/>
                  <a:gd name="T51" fmla="*/ 200 h 200"/>
                  <a:gd name="T52" fmla="*/ 255 w 307"/>
                  <a:gd name="T53" fmla="*/ 200 h 200"/>
                  <a:gd name="T54" fmla="*/ 272 w 307"/>
                  <a:gd name="T55" fmla="*/ 200 h 200"/>
                  <a:gd name="T56" fmla="*/ 289 w 307"/>
                  <a:gd name="T57" fmla="*/ 200 h 200"/>
                  <a:gd name="T58" fmla="*/ 307 w 307"/>
                  <a:gd name="T59" fmla="*/ 200 h 200"/>
                  <a:gd name="T60" fmla="*/ 307 w 307"/>
                  <a:gd name="T61" fmla="*/ 0 h 200"/>
                  <a:gd name="T62" fmla="*/ 289 w 307"/>
                  <a:gd name="T6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200">
                    <a:moveTo>
                      <a:pt x="135" y="183"/>
                    </a:moveTo>
                    <a:lnTo>
                      <a:pt x="135" y="183"/>
                    </a:lnTo>
                    <a:lnTo>
                      <a:pt x="76" y="123"/>
                    </a:lnTo>
                    <a:cubicBezTo>
                      <a:pt x="69" y="116"/>
                      <a:pt x="69" y="105"/>
                      <a:pt x="76" y="99"/>
                    </a:cubicBezTo>
                    <a:cubicBezTo>
                      <a:pt x="82" y="92"/>
                      <a:pt x="93" y="92"/>
                      <a:pt x="100" y="99"/>
                    </a:cubicBezTo>
                    <a:lnTo>
                      <a:pt x="135" y="135"/>
                    </a:lnTo>
                    <a:lnTo>
                      <a:pt x="198" y="72"/>
                    </a:lnTo>
                    <a:lnTo>
                      <a:pt x="229" y="41"/>
                    </a:lnTo>
                    <a:lnTo>
                      <a:pt x="232" y="38"/>
                    </a:lnTo>
                    <a:lnTo>
                      <a:pt x="235" y="36"/>
                    </a:lnTo>
                    <a:cubicBezTo>
                      <a:pt x="240" y="30"/>
                      <a:pt x="248" y="29"/>
                      <a:pt x="255" y="33"/>
                    </a:cubicBezTo>
                    <a:cubicBezTo>
                      <a:pt x="256" y="33"/>
                      <a:pt x="257" y="34"/>
                      <a:pt x="259" y="36"/>
                    </a:cubicBezTo>
                    <a:cubicBezTo>
                      <a:pt x="259" y="36"/>
                      <a:pt x="260" y="37"/>
                      <a:pt x="261" y="38"/>
                    </a:cubicBezTo>
                    <a:cubicBezTo>
                      <a:pt x="265" y="45"/>
                      <a:pt x="265" y="54"/>
                      <a:pt x="259" y="60"/>
                    </a:cubicBezTo>
                    <a:lnTo>
                      <a:pt x="255" y="64"/>
                    </a:lnTo>
                    <a:lnTo>
                      <a:pt x="246" y="72"/>
                    </a:lnTo>
                    <a:lnTo>
                      <a:pt x="135" y="183"/>
                    </a:lnTo>
                    <a:close/>
                    <a:moveTo>
                      <a:pt x="289" y="0"/>
                    </a:moveTo>
                    <a:lnTo>
                      <a:pt x="289" y="0"/>
                    </a:lnTo>
                    <a:lnTo>
                      <a:pt x="272" y="0"/>
                    </a:lnTo>
                    <a:lnTo>
                      <a:pt x="0" y="0"/>
                    </a:lnTo>
                    <a:lnTo>
                      <a:pt x="0" y="0"/>
                    </a:lnTo>
                    <a:lnTo>
                      <a:pt x="0" y="38"/>
                    </a:lnTo>
                    <a:lnTo>
                      <a:pt x="0" y="41"/>
                    </a:lnTo>
                    <a:lnTo>
                      <a:pt x="0" y="72"/>
                    </a:lnTo>
                    <a:lnTo>
                      <a:pt x="0" y="200"/>
                    </a:lnTo>
                    <a:lnTo>
                      <a:pt x="255" y="200"/>
                    </a:lnTo>
                    <a:lnTo>
                      <a:pt x="272" y="200"/>
                    </a:lnTo>
                    <a:lnTo>
                      <a:pt x="289" y="200"/>
                    </a:lnTo>
                    <a:lnTo>
                      <a:pt x="307" y="200"/>
                    </a:lnTo>
                    <a:lnTo>
                      <a:pt x="307" y="0"/>
                    </a:lnTo>
                    <a:lnTo>
                      <a:pt x="289" y="0"/>
                    </a:lnTo>
                    <a:close/>
                  </a:path>
                </a:pathLst>
              </a:custGeom>
              <a:solidFill>
                <a:srgbClr val="D1D1D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5" name="Freeform 14">
                <a:extLst>
                  <a:ext uri="{FF2B5EF4-FFF2-40B4-BE49-F238E27FC236}">
                    <a16:creationId xmlns:a16="http://schemas.microsoft.com/office/drawing/2014/main" id="{E5D54035-0535-406B-86F6-8A3772F3B529}"/>
                  </a:ext>
                </a:extLst>
              </p:cNvPr>
              <p:cNvSpPr>
                <a:spLocks/>
              </p:cNvSpPr>
              <p:nvPr/>
            </p:nvSpPr>
            <p:spPr bwMode="auto">
              <a:xfrm>
                <a:off x="3096" y="2221"/>
                <a:ext cx="227" cy="28"/>
              </a:xfrm>
              <a:custGeom>
                <a:avLst/>
                <a:gdLst>
                  <a:gd name="T0" fmla="*/ 0 w 307"/>
                  <a:gd name="T1" fmla="*/ 0 h 38"/>
                  <a:gd name="T2" fmla="*/ 0 w 307"/>
                  <a:gd name="T3" fmla="*/ 0 h 38"/>
                  <a:gd name="T4" fmla="*/ 0 w 307"/>
                  <a:gd name="T5" fmla="*/ 38 h 38"/>
                  <a:gd name="T6" fmla="*/ 14 w 307"/>
                  <a:gd name="T7" fmla="*/ 38 h 38"/>
                  <a:gd name="T8" fmla="*/ 293 w 307"/>
                  <a:gd name="T9" fmla="*/ 38 h 38"/>
                  <a:gd name="T10" fmla="*/ 307 w 307"/>
                  <a:gd name="T11" fmla="*/ 38 h 38"/>
                  <a:gd name="T12" fmla="*/ 307 w 307"/>
                  <a:gd name="T13" fmla="*/ 0 h 38"/>
                  <a:gd name="T14" fmla="*/ 0 w 3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38">
                    <a:moveTo>
                      <a:pt x="0" y="0"/>
                    </a:moveTo>
                    <a:lnTo>
                      <a:pt x="0" y="0"/>
                    </a:lnTo>
                    <a:lnTo>
                      <a:pt x="0" y="38"/>
                    </a:lnTo>
                    <a:lnTo>
                      <a:pt x="14" y="38"/>
                    </a:lnTo>
                    <a:lnTo>
                      <a:pt x="293" y="38"/>
                    </a:lnTo>
                    <a:lnTo>
                      <a:pt x="307" y="38"/>
                    </a:lnTo>
                    <a:lnTo>
                      <a:pt x="307" y="0"/>
                    </a:lnTo>
                    <a:lnTo>
                      <a:pt x="0" y="0"/>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6" name="Freeform 15">
                <a:extLst>
                  <a:ext uri="{FF2B5EF4-FFF2-40B4-BE49-F238E27FC236}">
                    <a16:creationId xmlns:a16="http://schemas.microsoft.com/office/drawing/2014/main" id="{3C23D584-A572-41E0-ADDD-1E1A0E89BE2B}"/>
                  </a:ext>
                </a:extLst>
              </p:cNvPr>
              <p:cNvSpPr>
                <a:spLocks/>
              </p:cNvSpPr>
              <p:nvPr/>
            </p:nvSpPr>
            <p:spPr bwMode="auto">
              <a:xfrm>
                <a:off x="3148" y="2295"/>
                <a:ext cx="145" cy="114"/>
              </a:xfrm>
              <a:custGeom>
                <a:avLst/>
                <a:gdLst>
                  <a:gd name="T0" fmla="*/ 192 w 196"/>
                  <a:gd name="T1" fmla="*/ 9 h 154"/>
                  <a:gd name="T2" fmla="*/ 192 w 196"/>
                  <a:gd name="T3" fmla="*/ 9 h 154"/>
                  <a:gd name="T4" fmla="*/ 190 w 196"/>
                  <a:gd name="T5" fmla="*/ 7 h 154"/>
                  <a:gd name="T6" fmla="*/ 186 w 196"/>
                  <a:gd name="T7" fmla="*/ 4 h 154"/>
                  <a:gd name="T8" fmla="*/ 166 w 196"/>
                  <a:gd name="T9" fmla="*/ 7 h 154"/>
                  <a:gd name="T10" fmla="*/ 163 w 196"/>
                  <a:gd name="T11" fmla="*/ 9 h 154"/>
                  <a:gd name="T12" fmla="*/ 160 w 196"/>
                  <a:gd name="T13" fmla="*/ 12 h 154"/>
                  <a:gd name="T14" fmla="*/ 129 w 196"/>
                  <a:gd name="T15" fmla="*/ 43 h 154"/>
                  <a:gd name="T16" fmla="*/ 66 w 196"/>
                  <a:gd name="T17" fmla="*/ 106 h 154"/>
                  <a:gd name="T18" fmla="*/ 31 w 196"/>
                  <a:gd name="T19" fmla="*/ 70 h 154"/>
                  <a:gd name="T20" fmla="*/ 7 w 196"/>
                  <a:gd name="T21" fmla="*/ 70 h 154"/>
                  <a:gd name="T22" fmla="*/ 7 w 196"/>
                  <a:gd name="T23" fmla="*/ 94 h 154"/>
                  <a:gd name="T24" fmla="*/ 66 w 196"/>
                  <a:gd name="T25" fmla="*/ 154 h 154"/>
                  <a:gd name="T26" fmla="*/ 177 w 196"/>
                  <a:gd name="T27" fmla="*/ 43 h 154"/>
                  <a:gd name="T28" fmla="*/ 186 w 196"/>
                  <a:gd name="T29" fmla="*/ 35 h 154"/>
                  <a:gd name="T30" fmla="*/ 190 w 196"/>
                  <a:gd name="T31" fmla="*/ 31 h 154"/>
                  <a:gd name="T32" fmla="*/ 192 w 196"/>
                  <a:gd name="T33"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54">
                    <a:moveTo>
                      <a:pt x="192" y="9"/>
                    </a:moveTo>
                    <a:lnTo>
                      <a:pt x="192" y="9"/>
                    </a:lnTo>
                    <a:cubicBezTo>
                      <a:pt x="191" y="8"/>
                      <a:pt x="190" y="7"/>
                      <a:pt x="190" y="7"/>
                    </a:cubicBezTo>
                    <a:cubicBezTo>
                      <a:pt x="188" y="5"/>
                      <a:pt x="187" y="4"/>
                      <a:pt x="186" y="4"/>
                    </a:cubicBezTo>
                    <a:cubicBezTo>
                      <a:pt x="179" y="0"/>
                      <a:pt x="171" y="1"/>
                      <a:pt x="166" y="7"/>
                    </a:cubicBezTo>
                    <a:lnTo>
                      <a:pt x="163" y="9"/>
                    </a:lnTo>
                    <a:lnTo>
                      <a:pt x="160" y="12"/>
                    </a:lnTo>
                    <a:lnTo>
                      <a:pt x="129" y="43"/>
                    </a:lnTo>
                    <a:lnTo>
                      <a:pt x="66" y="106"/>
                    </a:lnTo>
                    <a:lnTo>
                      <a:pt x="31" y="70"/>
                    </a:lnTo>
                    <a:cubicBezTo>
                      <a:pt x="24" y="63"/>
                      <a:pt x="13" y="63"/>
                      <a:pt x="7" y="70"/>
                    </a:cubicBezTo>
                    <a:cubicBezTo>
                      <a:pt x="0" y="77"/>
                      <a:pt x="0" y="87"/>
                      <a:pt x="7" y="94"/>
                    </a:cubicBezTo>
                    <a:lnTo>
                      <a:pt x="66" y="154"/>
                    </a:lnTo>
                    <a:lnTo>
                      <a:pt x="177" y="43"/>
                    </a:lnTo>
                    <a:lnTo>
                      <a:pt x="186" y="35"/>
                    </a:lnTo>
                    <a:lnTo>
                      <a:pt x="190" y="31"/>
                    </a:lnTo>
                    <a:cubicBezTo>
                      <a:pt x="196" y="25"/>
                      <a:pt x="196" y="16"/>
                      <a:pt x="192" y="9"/>
                    </a:cubicBezTo>
                    <a:close/>
                  </a:path>
                </a:pathLst>
              </a:custGeom>
              <a:solidFill>
                <a:srgbClr val="2F2F2D"/>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grpSp>
        <p:nvGrpSpPr>
          <p:cNvPr id="10" name="Group 9">
            <a:extLst>
              <a:ext uri="{FF2B5EF4-FFF2-40B4-BE49-F238E27FC236}">
                <a16:creationId xmlns:a16="http://schemas.microsoft.com/office/drawing/2014/main" id="{BAD85344-808D-4153-B06F-C99D90884941}"/>
              </a:ext>
            </a:extLst>
          </p:cNvPr>
          <p:cNvGrpSpPr/>
          <p:nvPr/>
        </p:nvGrpSpPr>
        <p:grpSpPr>
          <a:xfrm>
            <a:off x="6230083" y="2798403"/>
            <a:ext cx="2378868" cy="1329664"/>
            <a:chOff x="6140688" y="2498702"/>
            <a:chExt cx="2426913" cy="1185228"/>
          </a:xfrm>
        </p:grpSpPr>
        <p:sp>
          <p:nvSpPr>
            <p:cNvPr id="40" name="Freeform: Shape 39">
              <a:extLst>
                <a:ext uri="{FF2B5EF4-FFF2-40B4-BE49-F238E27FC236}">
                  <a16:creationId xmlns:a16="http://schemas.microsoft.com/office/drawing/2014/main" id="{071F2CD4-9D9B-4351-9939-3AF904891BA5}"/>
                </a:ext>
              </a:extLst>
            </p:cNvPr>
            <p:cNvSpPr/>
            <p:nvPr/>
          </p:nvSpPr>
          <p:spPr bwMode="auto">
            <a:xfrm>
              <a:off x="6140688" y="3057907"/>
              <a:ext cx="2426913" cy="626023"/>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spcAft>
                  <a:spcPts val="1082"/>
                </a:spcAft>
              </a:pPr>
              <a:r>
                <a:rPr lang="en-IN" sz="1839" b="1" kern="0">
                  <a:solidFill>
                    <a:srgbClr val="0078D4"/>
                  </a:solidFill>
                  <a:latin typeface="Segoe UI Semibold"/>
                  <a:cs typeface="Segoe UI" panose="020B0502040204020203" pitchFamily="34" charset="0"/>
                </a:rPr>
                <a:t>Calling &amp; Meetings</a:t>
              </a:r>
            </a:p>
          </p:txBody>
        </p:sp>
        <p:grpSp>
          <p:nvGrpSpPr>
            <p:cNvPr id="41" name="Group 18">
              <a:extLst>
                <a:ext uri="{FF2B5EF4-FFF2-40B4-BE49-F238E27FC236}">
                  <a16:creationId xmlns:a16="http://schemas.microsoft.com/office/drawing/2014/main" id="{127CA644-D175-4CF1-99C6-E31FDEB123DF}"/>
                </a:ext>
              </a:extLst>
            </p:cNvPr>
            <p:cNvGrpSpPr>
              <a:grpSpLocks noChangeAspect="1"/>
            </p:cNvGrpSpPr>
            <p:nvPr/>
          </p:nvGrpSpPr>
          <p:grpSpPr bwMode="auto">
            <a:xfrm>
              <a:off x="7080974" y="2498702"/>
              <a:ext cx="546342" cy="544371"/>
              <a:chOff x="4523" y="2216"/>
              <a:chExt cx="277" cy="276"/>
            </a:xfrm>
          </p:grpSpPr>
          <p:sp>
            <p:nvSpPr>
              <p:cNvPr id="42" name="Freeform 19">
                <a:extLst>
                  <a:ext uri="{FF2B5EF4-FFF2-40B4-BE49-F238E27FC236}">
                    <a16:creationId xmlns:a16="http://schemas.microsoft.com/office/drawing/2014/main" id="{A0D4494D-4357-4C5B-9E14-0DDECE29EA7E}"/>
                  </a:ext>
                </a:extLst>
              </p:cNvPr>
              <p:cNvSpPr>
                <a:spLocks/>
              </p:cNvSpPr>
              <p:nvPr/>
            </p:nvSpPr>
            <p:spPr bwMode="auto">
              <a:xfrm>
                <a:off x="4523" y="2216"/>
                <a:ext cx="277" cy="276"/>
              </a:xfrm>
              <a:custGeom>
                <a:avLst/>
                <a:gdLst>
                  <a:gd name="T0" fmla="*/ 291 w 374"/>
                  <a:gd name="T1" fmla="*/ 373 h 373"/>
                  <a:gd name="T2" fmla="*/ 291 w 374"/>
                  <a:gd name="T3" fmla="*/ 373 h 373"/>
                  <a:gd name="T4" fmla="*/ 244 w 374"/>
                  <a:gd name="T5" fmla="*/ 365 h 373"/>
                  <a:gd name="T6" fmla="*/ 195 w 374"/>
                  <a:gd name="T7" fmla="*/ 345 h 373"/>
                  <a:gd name="T8" fmla="*/ 146 w 374"/>
                  <a:gd name="T9" fmla="*/ 313 h 373"/>
                  <a:gd name="T10" fmla="*/ 100 w 374"/>
                  <a:gd name="T11" fmla="*/ 274 h 373"/>
                  <a:gd name="T12" fmla="*/ 60 w 374"/>
                  <a:gd name="T13" fmla="*/ 228 h 373"/>
                  <a:gd name="T14" fmla="*/ 29 w 374"/>
                  <a:gd name="T15" fmla="*/ 180 h 373"/>
                  <a:gd name="T16" fmla="*/ 8 w 374"/>
                  <a:gd name="T17" fmla="*/ 130 h 373"/>
                  <a:gd name="T18" fmla="*/ 0 w 374"/>
                  <a:gd name="T19" fmla="*/ 82 h 373"/>
                  <a:gd name="T20" fmla="*/ 3 w 374"/>
                  <a:gd name="T21" fmla="*/ 57 h 373"/>
                  <a:gd name="T22" fmla="*/ 11 w 374"/>
                  <a:gd name="T23" fmla="*/ 39 h 373"/>
                  <a:gd name="T24" fmla="*/ 25 w 374"/>
                  <a:gd name="T25" fmla="*/ 23 h 373"/>
                  <a:gd name="T26" fmla="*/ 42 w 374"/>
                  <a:gd name="T27" fmla="*/ 5 h 373"/>
                  <a:gd name="T28" fmla="*/ 56 w 374"/>
                  <a:gd name="T29" fmla="*/ 0 h 373"/>
                  <a:gd name="T30" fmla="*/ 65 w 374"/>
                  <a:gd name="T31" fmla="*/ 3 h 373"/>
                  <a:gd name="T32" fmla="*/ 75 w 374"/>
                  <a:gd name="T33" fmla="*/ 10 h 373"/>
                  <a:gd name="T34" fmla="*/ 87 w 374"/>
                  <a:gd name="T35" fmla="*/ 21 h 373"/>
                  <a:gd name="T36" fmla="*/ 98 w 374"/>
                  <a:gd name="T37" fmla="*/ 33 h 373"/>
                  <a:gd name="T38" fmla="*/ 108 w 374"/>
                  <a:gd name="T39" fmla="*/ 43 h 373"/>
                  <a:gd name="T40" fmla="*/ 115 w 374"/>
                  <a:gd name="T41" fmla="*/ 51 h 373"/>
                  <a:gd name="T42" fmla="*/ 121 w 374"/>
                  <a:gd name="T43" fmla="*/ 65 h 373"/>
                  <a:gd name="T44" fmla="*/ 118 w 374"/>
                  <a:gd name="T45" fmla="*/ 75 h 373"/>
                  <a:gd name="T46" fmla="*/ 110 w 374"/>
                  <a:gd name="T47" fmla="*/ 84 h 373"/>
                  <a:gd name="T48" fmla="*/ 100 w 374"/>
                  <a:gd name="T49" fmla="*/ 93 h 373"/>
                  <a:gd name="T50" fmla="*/ 90 w 374"/>
                  <a:gd name="T51" fmla="*/ 104 h 373"/>
                  <a:gd name="T52" fmla="*/ 82 w 374"/>
                  <a:gd name="T53" fmla="*/ 117 h 373"/>
                  <a:gd name="T54" fmla="*/ 79 w 374"/>
                  <a:gd name="T55" fmla="*/ 133 h 373"/>
                  <a:gd name="T56" fmla="*/ 82 w 374"/>
                  <a:gd name="T57" fmla="*/ 151 h 373"/>
                  <a:gd name="T58" fmla="*/ 92 w 374"/>
                  <a:gd name="T59" fmla="*/ 166 h 373"/>
                  <a:gd name="T60" fmla="*/ 207 w 374"/>
                  <a:gd name="T61" fmla="*/ 281 h 373"/>
                  <a:gd name="T62" fmla="*/ 222 w 374"/>
                  <a:gd name="T63" fmla="*/ 291 h 373"/>
                  <a:gd name="T64" fmla="*/ 240 w 374"/>
                  <a:gd name="T65" fmla="*/ 294 h 373"/>
                  <a:gd name="T66" fmla="*/ 256 w 374"/>
                  <a:gd name="T67" fmla="*/ 291 h 373"/>
                  <a:gd name="T68" fmla="*/ 269 w 374"/>
                  <a:gd name="T69" fmla="*/ 283 h 373"/>
                  <a:gd name="T70" fmla="*/ 280 w 374"/>
                  <a:gd name="T71" fmla="*/ 273 h 373"/>
                  <a:gd name="T72" fmla="*/ 289 w 374"/>
                  <a:gd name="T73" fmla="*/ 263 h 373"/>
                  <a:gd name="T74" fmla="*/ 298 w 374"/>
                  <a:gd name="T75" fmla="*/ 255 h 373"/>
                  <a:gd name="T76" fmla="*/ 308 w 374"/>
                  <a:gd name="T77" fmla="*/ 252 h 373"/>
                  <a:gd name="T78" fmla="*/ 322 w 374"/>
                  <a:gd name="T79" fmla="*/ 258 h 373"/>
                  <a:gd name="T80" fmla="*/ 330 w 374"/>
                  <a:gd name="T81" fmla="*/ 265 h 373"/>
                  <a:gd name="T82" fmla="*/ 340 w 374"/>
                  <a:gd name="T83" fmla="*/ 275 h 373"/>
                  <a:gd name="T84" fmla="*/ 352 w 374"/>
                  <a:gd name="T85" fmla="*/ 286 h 373"/>
                  <a:gd name="T86" fmla="*/ 363 w 374"/>
                  <a:gd name="T87" fmla="*/ 298 h 373"/>
                  <a:gd name="T88" fmla="*/ 371 w 374"/>
                  <a:gd name="T89" fmla="*/ 308 h 373"/>
                  <a:gd name="T90" fmla="*/ 374 w 374"/>
                  <a:gd name="T91" fmla="*/ 317 h 373"/>
                  <a:gd name="T92" fmla="*/ 368 w 374"/>
                  <a:gd name="T93" fmla="*/ 331 h 373"/>
                  <a:gd name="T94" fmla="*/ 350 w 374"/>
                  <a:gd name="T95" fmla="*/ 349 h 373"/>
                  <a:gd name="T96" fmla="*/ 334 w 374"/>
                  <a:gd name="T97" fmla="*/ 362 h 373"/>
                  <a:gd name="T98" fmla="*/ 316 w 374"/>
                  <a:gd name="T99" fmla="*/ 370 h 373"/>
                  <a:gd name="T100" fmla="*/ 291 w 374"/>
                  <a:gd name="T10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3">
                    <a:moveTo>
                      <a:pt x="291" y="373"/>
                    </a:moveTo>
                    <a:lnTo>
                      <a:pt x="291" y="373"/>
                    </a:lnTo>
                    <a:cubicBezTo>
                      <a:pt x="276" y="373"/>
                      <a:pt x="260" y="370"/>
                      <a:pt x="244" y="365"/>
                    </a:cubicBezTo>
                    <a:cubicBezTo>
                      <a:pt x="228" y="361"/>
                      <a:pt x="211" y="354"/>
                      <a:pt x="195" y="345"/>
                    </a:cubicBezTo>
                    <a:cubicBezTo>
                      <a:pt x="179" y="336"/>
                      <a:pt x="162" y="326"/>
                      <a:pt x="146" y="313"/>
                    </a:cubicBezTo>
                    <a:cubicBezTo>
                      <a:pt x="130" y="301"/>
                      <a:pt x="115" y="288"/>
                      <a:pt x="100" y="274"/>
                    </a:cubicBezTo>
                    <a:cubicBezTo>
                      <a:pt x="86" y="260"/>
                      <a:pt x="73" y="244"/>
                      <a:pt x="60" y="228"/>
                    </a:cubicBezTo>
                    <a:cubicBezTo>
                      <a:pt x="48" y="212"/>
                      <a:pt x="38" y="196"/>
                      <a:pt x="29" y="180"/>
                    </a:cubicBezTo>
                    <a:cubicBezTo>
                      <a:pt x="20" y="163"/>
                      <a:pt x="13" y="146"/>
                      <a:pt x="8" y="130"/>
                    </a:cubicBezTo>
                    <a:cubicBezTo>
                      <a:pt x="3" y="113"/>
                      <a:pt x="0" y="97"/>
                      <a:pt x="0" y="82"/>
                    </a:cubicBezTo>
                    <a:cubicBezTo>
                      <a:pt x="0" y="72"/>
                      <a:pt x="1" y="64"/>
                      <a:pt x="3" y="57"/>
                    </a:cubicBezTo>
                    <a:cubicBezTo>
                      <a:pt x="5" y="50"/>
                      <a:pt x="8" y="44"/>
                      <a:pt x="11" y="39"/>
                    </a:cubicBezTo>
                    <a:cubicBezTo>
                      <a:pt x="15" y="33"/>
                      <a:pt x="19" y="28"/>
                      <a:pt x="25" y="23"/>
                    </a:cubicBezTo>
                    <a:cubicBezTo>
                      <a:pt x="30" y="18"/>
                      <a:pt x="36" y="12"/>
                      <a:pt x="42" y="5"/>
                    </a:cubicBezTo>
                    <a:cubicBezTo>
                      <a:pt x="46" y="1"/>
                      <a:pt x="51" y="0"/>
                      <a:pt x="56" y="0"/>
                    </a:cubicBezTo>
                    <a:cubicBezTo>
                      <a:pt x="58" y="0"/>
                      <a:pt x="61" y="1"/>
                      <a:pt x="65" y="3"/>
                    </a:cubicBezTo>
                    <a:cubicBezTo>
                      <a:pt x="68" y="5"/>
                      <a:pt x="72" y="7"/>
                      <a:pt x="75" y="10"/>
                    </a:cubicBezTo>
                    <a:cubicBezTo>
                      <a:pt x="79" y="14"/>
                      <a:pt x="83" y="17"/>
                      <a:pt x="87" y="21"/>
                    </a:cubicBezTo>
                    <a:cubicBezTo>
                      <a:pt x="91" y="25"/>
                      <a:pt x="95" y="29"/>
                      <a:pt x="98" y="33"/>
                    </a:cubicBezTo>
                    <a:cubicBezTo>
                      <a:pt x="102" y="37"/>
                      <a:pt x="105" y="40"/>
                      <a:pt x="108" y="43"/>
                    </a:cubicBezTo>
                    <a:cubicBezTo>
                      <a:pt x="111" y="47"/>
                      <a:pt x="113" y="49"/>
                      <a:pt x="115" y="51"/>
                    </a:cubicBezTo>
                    <a:cubicBezTo>
                      <a:pt x="119" y="55"/>
                      <a:pt x="121" y="59"/>
                      <a:pt x="121" y="65"/>
                    </a:cubicBezTo>
                    <a:cubicBezTo>
                      <a:pt x="121" y="68"/>
                      <a:pt x="120" y="72"/>
                      <a:pt x="118" y="75"/>
                    </a:cubicBezTo>
                    <a:cubicBezTo>
                      <a:pt x="116" y="78"/>
                      <a:pt x="113" y="81"/>
                      <a:pt x="110" y="84"/>
                    </a:cubicBezTo>
                    <a:cubicBezTo>
                      <a:pt x="107" y="87"/>
                      <a:pt x="104" y="90"/>
                      <a:pt x="100" y="93"/>
                    </a:cubicBezTo>
                    <a:cubicBezTo>
                      <a:pt x="96" y="97"/>
                      <a:pt x="93" y="100"/>
                      <a:pt x="90" y="104"/>
                    </a:cubicBezTo>
                    <a:cubicBezTo>
                      <a:pt x="87" y="108"/>
                      <a:pt x="84" y="112"/>
                      <a:pt x="82" y="117"/>
                    </a:cubicBezTo>
                    <a:cubicBezTo>
                      <a:pt x="80" y="122"/>
                      <a:pt x="79" y="127"/>
                      <a:pt x="79" y="133"/>
                    </a:cubicBezTo>
                    <a:cubicBezTo>
                      <a:pt x="79" y="140"/>
                      <a:pt x="80" y="145"/>
                      <a:pt x="82" y="151"/>
                    </a:cubicBezTo>
                    <a:cubicBezTo>
                      <a:pt x="85" y="157"/>
                      <a:pt x="88" y="162"/>
                      <a:pt x="92" y="166"/>
                    </a:cubicBezTo>
                    <a:lnTo>
                      <a:pt x="207" y="281"/>
                    </a:lnTo>
                    <a:cubicBezTo>
                      <a:pt x="211" y="285"/>
                      <a:pt x="216" y="288"/>
                      <a:pt x="222" y="291"/>
                    </a:cubicBezTo>
                    <a:cubicBezTo>
                      <a:pt x="228" y="293"/>
                      <a:pt x="234" y="294"/>
                      <a:pt x="240" y="294"/>
                    </a:cubicBezTo>
                    <a:cubicBezTo>
                      <a:pt x="246" y="294"/>
                      <a:pt x="251" y="293"/>
                      <a:pt x="256" y="291"/>
                    </a:cubicBezTo>
                    <a:cubicBezTo>
                      <a:pt x="261" y="289"/>
                      <a:pt x="265" y="286"/>
                      <a:pt x="269" y="283"/>
                    </a:cubicBezTo>
                    <a:cubicBezTo>
                      <a:pt x="273" y="280"/>
                      <a:pt x="276" y="277"/>
                      <a:pt x="280" y="273"/>
                    </a:cubicBezTo>
                    <a:cubicBezTo>
                      <a:pt x="283" y="269"/>
                      <a:pt x="286" y="266"/>
                      <a:pt x="289" y="263"/>
                    </a:cubicBezTo>
                    <a:cubicBezTo>
                      <a:pt x="292" y="260"/>
                      <a:pt x="295" y="257"/>
                      <a:pt x="298" y="255"/>
                    </a:cubicBezTo>
                    <a:cubicBezTo>
                      <a:pt x="301" y="253"/>
                      <a:pt x="305" y="252"/>
                      <a:pt x="308" y="252"/>
                    </a:cubicBezTo>
                    <a:cubicBezTo>
                      <a:pt x="314" y="252"/>
                      <a:pt x="318" y="254"/>
                      <a:pt x="322" y="258"/>
                    </a:cubicBezTo>
                    <a:cubicBezTo>
                      <a:pt x="324" y="260"/>
                      <a:pt x="326" y="262"/>
                      <a:pt x="330" y="265"/>
                    </a:cubicBezTo>
                    <a:cubicBezTo>
                      <a:pt x="333" y="268"/>
                      <a:pt x="337" y="271"/>
                      <a:pt x="340" y="275"/>
                    </a:cubicBezTo>
                    <a:cubicBezTo>
                      <a:pt x="344" y="278"/>
                      <a:pt x="348" y="282"/>
                      <a:pt x="352" y="286"/>
                    </a:cubicBezTo>
                    <a:cubicBezTo>
                      <a:pt x="356" y="290"/>
                      <a:pt x="360" y="294"/>
                      <a:pt x="363" y="298"/>
                    </a:cubicBezTo>
                    <a:cubicBezTo>
                      <a:pt x="366" y="301"/>
                      <a:pt x="369" y="305"/>
                      <a:pt x="371" y="308"/>
                    </a:cubicBezTo>
                    <a:cubicBezTo>
                      <a:pt x="373" y="312"/>
                      <a:pt x="374" y="315"/>
                      <a:pt x="374" y="317"/>
                    </a:cubicBezTo>
                    <a:cubicBezTo>
                      <a:pt x="374" y="322"/>
                      <a:pt x="372" y="327"/>
                      <a:pt x="368" y="331"/>
                    </a:cubicBezTo>
                    <a:cubicBezTo>
                      <a:pt x="361" y="337"/>
                      <a:pt x="355" y="343"/>
                      <a:pt x="350" y="349"/>
                    </a:cubicBezTo>
                    <a:cubicBezTo>
                      <a:pt x="345" y="354"/>
                      <a:pt x="340" y="358"/>
                      <a:pt x="334" y="362"/>
                    </a:cubicBezTo>
                    <a:cubicBezTo>
                      <a:pt x="329" y="365"/>
                      <a:pt x="323" y="368"/>
                      <a:pt x="316" y="370"/>
                    </a:cubicBezTo>
                    <a:cubicBezTo>
                      <a:pt x="309" y="372"/>
                      <a:pt x="301" y="373"/>
                      <a:pt x="291" y="373"/>
                    </a:cubicBezTo>
                    <a:close/>
                  </a:path>
                </a:pathLst>
              </a:custGeom>
              <a:solidFill>
                <a:srgbClr val="C1C1C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3" name="Freeform 20">
                <a:extLst>
                  <a:ext uri="{FF2B5EF4-FFF2-40B4-BE49-F238E27FC236}">
                    <a16:creationId xmlns:a16="http://schemas.microsoft.com/office/drawing/2014/main" id="{C24804D3-2E3E-49C3-B4F3-266E0D548325}"/>
                  </a:ext>
                </a:extLst>
              </p:cNvPr>
              <p:cNvSpPr>
                <a:spLocks/>
              </p:cNvSpPr>
              <p:nvPr/>
            </p:nvSpPr>
            <p:spPr bwMode="auto">
              <a:xfrm>
                <a:off x="4681" y="2315"/>
                <a:ext cx="98" cy="20"/>
              </a:xfrm>
              <a:custGeom>
                <a:avLst/>
                <a:gdLst>
                  <a:gd name="T0" fmla="*/ 133 w 133"/>
                  <a:gd name="T1" fmla="*/ 27 h 27"/>
                  <a:gd name="T2" fmla="*/ 133 w 133"/>
                  <a:gd name="T3" fmla="*/ 27 h 27"/>
                  <a:gd name="T4" fmla="*/ 0 w 133"/>
                  <a:gd name="T5" fmla="*/ 27 h 27"/>
                  <a:gd name="T6" fmla="*/ 0 w 133"/>
                  <a:gd name="T7" fmla="*/ 0 h 27"/>
                  <a:gd name="T8" fmla="*/ 133 w 133"/>
                  <a:gd name="T9" fmla="*/ 0 h 27"/>
                  <a:gd name="T10" fmla="*/ 133 w 133"/>
                  <a:gd name="T11" fmla="*/ 27 h 27"/>
                </a:gdLst>
                <a:ahLst/>
                <a:cxnLst>
                  <a:cxn ang="0">
                    <a:pos x="T0" y="T1"/>
                  </a:cxn>
                  <a:cxn ang="0">
                    <a:pos x="T2" y="T3"/>
                  </a:cxn>
                  <a:cxn ang="0">
                    <a:pos x="T4" y="T5"/>
                  </a:cxn>
                  <a:cxn ang="0">
                    <a:pos x="T6" y="T7"/>
                  </a:cxn>
                  <a:cxn ang="0">
                    <a:pos x="T8" y="T9"/>
                  </a:cxn>
                  <a:cxn ang="0">
                    <a:pos x="T10" y="T11"/>
                  </a:cxn>
                </a:cxnLst>
                <a:rect l="0" t="0" r="r" b="b"/>
                <a:pathLst>
                  <a:path w="133" h="27">
                    <a:moveTo>
                      <a:pt x="133" y="27"/>
                    </a:moveTo>
                    <a:lnTo>
                      <a:pt x="133" y="27"/>
                    </a:lnTo>
                    <a:lnTo>
                      <a:pt x="0" y="27"/>
                    </a:lnTo>
                    <a:lnTo>
                      <a:pt x="0" y="0"/>
                    </a:lnTo>
                    <a:lnTo>
                      <a:pt x="133" y="0"/>
                    </a:lnTo>
                    <a:lnTo>
                      <a:pt x="133" y="27"/>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4" name="Freeform 21">
                <a:extLst>
                  <a:ext uri="{FF2B5EF4-FFF2-40B4-BE49-F238E27FC236}">
                    <a16:creationId xmlns:a16="http://schemas.microsoft.com/office/drawing/2014/main" id="{6DF1E761-6AC1-4901-86E2-AE0B99F929DF}"/>
                  </a:ext>
                </a:extLst>
              </p:cNvPr>
              <p:cNvSpPr>
                <a:spLocks/>
              </p:cNvSpPr>
              <p:nvPr/>
            </p:nvSpPr>
            <p:spPr bwMode="auto">
              <a:xfrm>
                <a:off x="4681" y="2237"/>
                <a:ext cx="19" cy="19"/>
              </a:xfrm>
              <a:custGeom>
                <a:avLst/>
                <a:gdLst>
                  <a:gd name="T0" fmla="*/ 26 w 26"/>
                  <a:gd name="T1" fmla="*/ 26 h 26"/>
                  <a:gd name="T2" fmla="*/ 26 w 26"/>
                  <a:gd name="T3" fmla="*/ 26 h 26"/>
                  <a:gd name="T4" fmla="*/ 0 w 26"/>
                  <a:gd name="T5" fmla="*/ 26 h 26"/>
                  <a:gd name="T6" fmla="*/ 0 w 26"/>
                  <a:gd name="T7" fmla="*/ 0 h 26"/>
                  <a:gd name="T8" fmla="*/ 26 w 26"/>
                  <a:gd name="T9" fmla="*/ 0 h 26"/>
                  <a:gd name="T10" fmla="*/ 26 w 26"/>
                  <a:gd name="T11" fmla="*/ 26 h 26"/>
                </a:gdLst>
                <a:ahLst/>
                <a:cxnLst>
                  <a:cxn ang="0">
                    <a:pos x="T0" y="T1"/>
                  </a:cxn>
                  <a:cxn ang="0">
                    <a:pos x="T2" y="T3"/>
                  </a:cxn>
                  <a:cxn ang="0">
                    <a:pos x="T4" y="T5"/>
                  </a:cxn>
                  <a:cxn ang="0">
                    <a:pos x="T6" y="T7"/>
                  </a:cxn>
                  <a:cxn ang="0">
                    <a:pos x="T8" y="T9"/>
                  </a:cxn>
                  <a:cxn ang="0">
                    <a:pos x="T10" y="T11"/>
                  </a:cxn>
                </a:cxnLst>
                <a:rect l="0" t="0" r="r" b="b"/>
                <a:pathLst>
                  <a:path w="26" h="26">
                    <a:moveTo>
                      <a:pt x="26" y="26"/>
                    </a:moveTo>
                    <a:lnTo>
                      <a:pt x="26" y="26"/>
                    </a:lnTo>
                    <a:lnTo>
                      <a:pt x="0" y="26"/>
                    </a:lnTo>
                    <a:lnTo>
                      <a:pt x="0" y="0"/>
                    </a:lnTo>
                    <a:lnTo>
                      <a:pt x="26" y="0"/>
                    </a:lnTo>
                    <a:lnTo>
                      <a:pt x="26"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5" name="Freeform 22">
                <a:extLst>
                  <a:ext uri="{FF2B5EF4-FFF2-40B4-BE49-F238E27FC236}">
                    <a16:creationId xmlns:a16="http://schemas.microsoft.com/office/drawing/2014/main" id="{707303B8-0C38-43DA-8C0F-44FB1ABC2F6D}"/>
                  </a:ext>
                </a:extLst>
              </p:cNvPr>
              <p:cNvSpPr>
                <a:spLocks/>
              </p:cNvSpPr>
              <p:nvPr/>
            </p:nvSpPr>
            <p:spPr bwMode="auto">
              <a:xfrm>
                <a:off x="4681" y="2276"/>
                <a:ext cx="19" cy="20"/>
              </a:xfrm>
              <a:custGeom>
                <a:avLst/>
                <a:gdLst>
                  <a:gd name="T0" fmla="*/ 26 w 26"/>
                  <a:gd name="T1" fmla="*/ 27 h 27"/>
                  <a:gd name="T2" fmla="*/ 26 w 26"/>
                  <a:gd name="T3" fmla="*/ 27 h 27"/>
                  <a:gd name="T4" fmla="*/ 0 w 26"/>
                  <a:gd name="T5" fmla="*/ 27 h 27"/>
                  <a:gd name="T6" fmla="*/ 0 w 26"/>
                  <a:gd name="T7" fmla="*/ 0 h 27"/>
                  <a:gd name="T8" fmla="*/ 26 w 26"/>
                  <a:gd name="T9" fmla="*/ 0 h 27"/>
                  <a:gd name="T10" fmla="*/ 26 w 26"/>
                  <a:gd name="T11" fmla="*/ 27 h 27"/>
                </a:gdLst>
                <a:ahLst/>
                <a:cxnLst>
                  <a:cxn ang="0">
                    <a:pos x="T0" y="T1"/>
                  </a:cxn>
                  <a:cxn ang="0">
                    <a:pos x="T2" y="T3"/>
                  </a:cxn>
                  <a:cxn ang="0">
                    <a:pos x="T4" y="T5"/>
                  </a:cxn>
                  <a:cxn ang="0">
                    <a:pos x="T6" y="T7"/>
                  </a:cxn>
                  <a:cxn ang="0">
                    <a:pos x="T8" y="T9"/>
                  </a:cxn>
                  <a:cxn ang="0">
                    <a:pos x="T10" y="T11"/>
                  </a:cxn>
                </a:cxnLst>
                <a:rect l="0" t="0" r="r" b="b"/>
                <a:pathLst>
                  <a:path w="26" h="27">
                    <a:moveTo>
                      <a:pt x="26" y="27"/>
                    </a:moveTo>
                    <a:lnTo>
                      <a:pt x="26" y="27"/>
                    </a:lnTo>
                    <a:lnTo>
                      <a:pt x="0" y="27"/>
                    </a:lnTo>
                    <a:lnTo>
                      <a:pt x="0" y="0"/>
                    </a:lnTo>
                    <a:lnTo>
                      <a:pt x="26" y="0"/>
                    </a:lnTo>
                    <a:lnTo>
                      <a:pt x="26"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6" name="Freeform 23">
                <a:extLst>
                  <a:ext uri="{FF2B5EF4-FFF2-40B4-BE49-F238E27FC236}">
                    <a16:creationId xmlns:a16="http://schemas.microsoft.com/office/drawing/2014/main" id="{00F7CCE0-A759-4B4A-B9C8-D9F5DBE36036}"/>
                  </a:ext>
                </a:extLst>
              </p:cNvPr>
              <p:cNvSpPr>
                <a:spLocks/>
              </p:cNvSpPr>
              <p:nvPr/>
            </p:nvSpPr>
            <p:spPr bwMode="auto">
              <a:xfrm>
                <a:off x="4720" y="2237"/>
                <a:ext cx="20" cy="19"/>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7" name="Freeform 24">
                <a:extLst>
                  <a:ext uri="{FF2B5EF4-FFF2-40B4-BE49-F238E27FC236}">
                    <a16:creationId xmlns:a16="http://schemas.microsoft.com/office/drawing/2014/main" id="{98C86A98-62B8-40CE-A40C-F04462101AEB}"/>
                  </a:ext>
                </a:extLst>
              </p:cNvPr>
              <p:cNvSpPr>
                <a:spLocks/>
              </p:cNvSpPr>
              <p:nvPr/>
            </p:nvSpPr>
            <p:spPr bwMode="auto">
              <a:xfrm>
                <a:off x="4720" y="2276"/>
                <a:ext cx="20" cy="20"/>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8" name="Freeform 25">
                <a:extLst>
                  <a:ext uri="{FF2B5EF4-FFF2-40B4-BE49-F238E27FC236}">
                    <a16:creationId xmlns:a16="http://schemas.microsoft.com/office/drawing/2014/main" id="{B8714030-FA98-4475-BC8B-516E1F3CD56F}"/>
                  </a:ext>
                </a:extLst>
              </p:cNvPr>
              <p:cNvSpPr>
                <a:spLocks/>
              </p:cNvSpPr>
              <p:nvPr/>
            </p:nvSpPr>
            <p:spPr bwMode="auto">
              <a:xfrm>
                <a:off x="4759" y="2237"/>
                <a:ext cx="20" cy="19"/>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9" name="Freeform 26">
                <a:extLst>
                  <a:ext uri="{FF2B5EF4-FFF2-40B4-BE49-F238E27FC236}">
                    <a16:creationId xmlns:a16="http://schemas.microsoft.com/office/drawing/2014/main" id="{2FD5C8E9-C5C0-47DE-87DD-783D4C2A6AF3}"/>
                  </a:ext>
                </a:extLst>
              </p:cNvPr>
              <p:cNvSpPr>
                <a:spLocks/>
              </p:cNvSpPr>
              <p:nvPr/>
            </p:nvSpPr>
            <p:spPr bwMode="auto">
              <a:xfrm>
                <a:off x="4759" y="2276"/>
                <a:ext cx="20" cy="20"/>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grpSp>
        <p:nvGrpSpPr>
          <p:cNvPr id="11" name="Group 10">
            <a:extLst>
              <a:ext uri="{FF2B5EF4-FFF2-40B4-BE49-F238E27FC236}">
                <a16:creationId xmlns:a16="http://schemas.microsoft.com/office/drawing/2014/main" id="{6A58E834-20FA-409F-A676-F1FEBA7857C7}"/>
              </a:ext>
            </a:extLst>
          </p:cNvPr>
          <p:cNvGrpSpPr/>
          <p:nvPr/>
        </p:nvGrpSpPr>
        <p:grpSpPr>
          <a:xfrm>
            <a:off x="8794756" y="2776265"/>
            <a:ext cx="2378868" cy="1351805"/>
            <a:chOff x="8757159" y="2478967"/>
            <a:chExt cx="2426913" cy="1204963"/>
          </a:xfrm>
        </p:grpSpPr>
        <p:sp>
          <p:nvSpPr>
            <p:cNvPr id="28" name="Freeform: Shape 27">
              <a:extLst>
                <a:ext uri="{FF2B5EF4-FFF2-40B4-BE49-F238E27FC236}">
                  <a16:creationId xmlns:a16="http://schemas.microsoft.com/office/drawing/2014/main" id="{ED65A69B-96CB-42E1-8926-940F8FCAAE44}"/>
                </a:ext>
              </a:extLst>
            </p:cNvPr>
            <p:cNvSpPr/>
            <p:nvPr/>
          </p:nvSpPr>
          <p:spPr bwMode="auto">
            <a:xfrm>
              <a:off x="8757159" y="3057907"/>
              <a:ext cx="2426913" cy="626023"/>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defRPr/>
              </a:pPr>
              <a:r>
                <a:rPr lang="en-US" sz="1839" b="1" kern="0">
                  <a:solidFill>
                    <a:srgbClr val="0078D4"/>
                  </a:solidFill>
                  <a:latin typeface="Segoe UI Semibold"/>
                  <a:cs typeface="Segoe UI" panose="020B0502040204020203" pitchFamily="34" charset="0"/>
                </a:rPr>
                <a:t>Analytics</a:t>
              </a:r>
            </a:p>
            <a:p>
              <a:pPr algn="ctr" defTabSz="840469">
                <a:defRPr/>
              </a:pPr>
              <a:endParaRPr lang="en-US" sz="1287">
                <a:solidFill>
                  <a:srgbClr val="282828"/>
                </a:solidFill>
                <a:latin typeface="Segoe UI"/>
              </a:endParaRPr>
            </a:p>
          </p:txBody>
        </p:sp>
        <p:grpSp>
          <p:nvGrpSpPr>
            <p:cNvPr id="29" name="Group 29">
              <a:extLst>
                <a:ext uri="{FF2B5EF4-FFF2-40B4-BE49-F238E27FC236}">
                  <a16:creationId xmlns:a16="http://schemas.microsoft.com/office/drawing/2014/main" id="{A61C1DA5-98CD-4962-831D-89C5C2DBF04A}"/>
                </a:ext>
              </a:extLst>
            </p:cNvPr>
            <p:cNvGrpSpPr>
              <a:grpSpLocks noChangeAspect="1"/>
            </p:cNvGrpSpPr>
            <p:nvPr/>
          </p:nvGrpSpPr>
          <p:grpSpPr bwMode="auto">
            <a:xfrm>
              <a:off x="9680700" y="2478967"/>
              <a:ext cx="579873" cy="583808"/>
              <a:chOff x="5994" y="2206"/>
              <a:chExt cx="294" cy="296"/>
            </a:xfrm>
          </p:grpSpPr>
          <p:sp>
            <p:nvSpPr>
              <p:cNvPr id="30" name="Freeform 30">
                <a:extLst>
                  <a:ext uri="{FF2B5EF4-FFF2-40B4-BE49-F238E27FC236}">
                    <a16:creationId xmlns:a16="http://schemas.microsoft.com/office/drawing/2014/main" id="{459E2942-ADB4-4FF9-BF2F-F07B7D66201B}"/>
                  </a:ext>
                </a:extLst>
              </p:cNvPr>
              <p:cNvSpPr>
                <a:spLocks/>
              </p:cNvSpPr>
              <p:nvPr/>
            </p:nvSpPr>
            <p:spPr bwMode="auto">
              <a:xfrm>
                <a:off x="6171" y="2392"/>
                <a:ext cx="98" cy="77"/>
              </a:xfrm>
              <a:custGeom>
                <a:avLst/>
                <a:gdLst>
                  <a:gd name="T0" fmla="*/ 0 w 133"/>
                  <a:gd name="T1" fmla="*/ 54 h 105"/>
                  <a:gd name="T2" fmla="*/ 0 w 133"/>
                  <a:gd name="T3" fmla="*/ 54 h 105"/>
                  <a:gd name="T4" fmla="*/ 0 w 133"/>
                  <a:gd name="T5" fmla="*/ 91 h 105"/>
                  <a:gd name="T6" fmla="*/ 26 w 133"/>
                  <a:gd name="T7" fmla="*/ 65 h 105"/>
                  <a:gd name="T8" fmla="*/ 66 w 133"/>
                  <a:gd name="T9" fmla="*/ 105 h 105"/>
                  <a:gd name="T10" fmla="*/ 133 w 133"/>
                  <a:gd name="T11" fmla="*/ 38 h 105"/>
                  <a:gd name="T12" fmla="*/ 133 w 133"/>
                  <a:gd name="T13" fmla="*/ 0 h 105"/>
                  <a:gd name="T14" fmla="*/ 66 w 133"/>
                  <a:gd name="T15" fmla="*/ 67 h 105"/>
                  <a:gd name="T16" fmla="*/ 26 w 133"/>
                  <a:gd name="T17" fmla="*/ 27 h 105"/>
                  <a:gd name="T18" fmla="*/ 0 w 133"/>
                  <a:gd name="T19"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05">
                    <a:moveTo>
                      <a:pt x="0" y="54"/>
                    </a:moveTo>
                    <a:lnTo>
                      <a:pt x="0" y="54"/>
                    </a:lnTo>
                    <a:lnTo>
                      <a:pt x="0" y="91"/>
                    </a:lnTo>
                    <a:lnTo>
                      <a:pt x="26" y="65"/>
                    </a:lnTo>
                    <a:lnTo>
                      <a:pt x="66" y="105"/>
                    </a:lnTo>
                    <a:lnTo>
                      <a:pt x="133" y="38"/>
                    </a:lnTo>
                    <a:lnTo>
                      <a:pt x="133" y="0"/>
                    </a:lnTo>
                    <a:lnTo>
                      <a:pt x="66" y="67"/>
                    </a:lnTo>
                    <a:lnTo>
                      <a:pt x="26" y="27"/>
                    </a:lnTo>
                    <a:lnTo>
                      <a:pt x="0" y="54"/>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1" name="Freeform 31">
                <a:extLst>
                  <a:ext uri="{FF2B5EF4-FFF2-40B4-BE49-F238E27FC236}">
                    <a16:creationId xmlns:a16="http://schemas.microsoft.com/office/drawing/2014/main" id="{ACC551AD-36EA-40D8-AF55-843883A127E0}"/>
                  </a:ext>
                </a:extLst>
              </p:cNvPr>
              <p:cNvSpPr>
                <a:spLocks/>
              </p:cNvSpPr>
              <p:nvPr/>
            </p:nvSpPr>
            <p:spPr bwMode="auto">
              <a:xfrm>
                <a:off x="5994" y="2206"/>
                <a:ext cx="294" cy="296"/>
              </a:xfrm>
              <a:custGeom>
                <a:avLst/>
                <a:gdLst>
                  <a:gd name="T0" fmla="*/ 400 w 400"/>
                  <a:gd name="T1" fmla="*/ 187 h 400"/>
                  <a:gd name="T2" fmla="*/ 400 w 400"/>
                  <a:gd name="T3" fmla="*/ 187 h 400"/>
                  <a:gd name="T4" fmla="*/ 213 w 400"/>
                  <a:gd name="T5" fmla="*/ 187 h 400"/>
                  <a:gd name="T6" fmla="*/ 213 w 400"/>
                  <a:gd name="T7" fmla="*/ 0 h 400"/>
                  <a:gd name="T8" fmla="*/ 186 w 400"/>
                  <a:gd name="T9" fmla="*/ 0 h 400"/>
                  <a:gd name="T10" fmla="*/ 186 w 400"/>
                  <a:gd name="T11" fmla="*/ 187 h 400"/>
                  <a:gd name="T12" fmla="*/ 0 w 400"/>
                  <a:gd name="T13" fmla="*/ 187 h 400"/>
                  <a:gd name="T14" fmla="*/ 0 w 400"/>
                  <a:gd name="T15" fmla="*/ 214 h 400"/>
                  <a:gd name="T16" fmla="*/ 186 w 400"/>
                  <a:gd name="T17" fmla="*/ 214 h 400"/>
                  <a:gd name="T18" fmla="*/ 186 w 400"/>
                  <a:gd name="T19" fmla="*/ 400 h 400"/>
                  <a:gd name="T20" fmla="*/ 213 w 400"/>
                  <a:gd name="T21" fmla="*/ 400 h 400"/>
                  <a:gd name="T22" fmla="*/ 213 w 400"/>
                  <a:gd name="T23" fmla="*/ 214 h 400"/>
                  <a:gd name="T24" fmla="*/ 400 w 400"/>
                  <a:gd name="T25" fmla="*/ 214 h 400"/>
                  <a:gd name="T26" fmla="*/ 400 w 400"/>
                  <a:gd name="T27" fmla="*/ 1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400">
                    <a:moveTo>
                      <a:pt x="400" y="187"/>
                    </a:moveTo>
                    <a:lnTo>
                      <a:pt x="400" y="187"/>
                    </a:lnTo>
                    <a:lnTo>
                      <a:pt x="213" y="187"/>
                    </a:lnTo>
                    <a:lnTo>
                      <a:pt x="213" y="0"/>
                    </a:lnTo>
                    <a:lnTo>
                      <a:pt x="186" y="0"/>
                    </a:lnTo>
                    <a:lnTo>
                      <a:pt x="186" y="187"/>
                    </a:lnTo>
                    <a:lnTo>
                      <a:pt x="0" y="187"/>
                    </a:lnTo>
                    <a:lnTo>
                      <a:pt x="0" y="214"/>
                    </a:lnTo>
                    <a:lnTo>
                      <a:pt x="186" y="214"/>
                    </a:lnTo>
                    <a:lnTo>
                      <a:pt x="186" y="400"/>
                    </a:lnTo>
                    <a:lnTo>
                      <a:pt x="213" y="400"/>
                    </a:lnTo>
                    <a:lnTo>
                      <a:pt x="213" y="214"/>
                    </a:lnTo>
                    <a:lnTo>
                      <a:pt x="400" y="214"/>
                    </a:lnTo>
                    <a:lnTo>
                      <a:pt x="400" y="187"/>
                    </a:lnTo>
                    <a:close/>
                  </a:path>
                </a:pathLst>
              </a:custGeom>
              <a:solidFill>
                <a:srgbClr val="C1C1C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2" name="Freeform 32">
                <a:extLst>
                  <a:ext uri="{FF2B5EF4-FFF2-40B4-BE49-F238E27FC236}">
                    <a16:creationId xmlns:a16="http://schemas.microsoft.com/office/drawing/2014/main" id="{3A688E9D-FBC2-4076-A092-BA42B168D7F1}"/>
                  </a:ext>
                </a:extLst>
              </p:cNvPr>
              <p:cNvSpPr>
                <a:spLocks/>
              </p:cNvSpPr>
              <p:nvPr/>
            </p:nvSpPr>
            <p:spPr bwMode="auto">
              <a:xfrm>
                <a:off x="6013" y="2246"/>
                <a:ext cx="20" cy="78"/>
              </a:xfrm>
              <a:custGeom>
                <a:avLst/>
                <a:gdLst>
                  <a:gd name="T0" fmla="*/ 0 w 27"/>
                  <a:gd name="T1" fmla="*/ 106 h 106"/>
                  <a:gd name="T2" fmla="*/ 0 w 27"/>
                  <a:gd name="T3" fmla="*/ 106 h 106"/>
                  <a:gd name="T4" fmla="*/ 27 w 27"/>
                  <a:gd name="T5" fmla="*/ 106 h 106"/>
                  <a:gd name="T6" fmla="*/ 27 w 27"/>
                  <a:gd name="T7" fmla="*/ 0 h 106"/>
                  <a:gd name="T8" fmla="*/ 0 w 27"/>
                  <a:gd name="T9" fmla="*/ 0 h 106"/>
                  <a:gd name="T10" fmla="*/ 0 w 27"/>
                  <a:gd name="T11" fmla="*/ 106 h 106"/>
                </a:gdLst>
                <a:ahLst/>
                <a:cxnLst>
                  <a:cxn ang="0">
                    <a:pos x="T0" y="T1"/>
                  </a:cxn>
                  <a:cxn ang="0">
                    <a:pos x="T2" y="T3"/>
                  </a:cxn>
                  <a:cxn ang="0">
                    <a:pos x="T4" y="T5"/>
                  </a:cxn>
                  <a:cxn ang="0">
                    <a:pos x="T6" y="T7"/>
                  </a:cxn>
                  <a:cxn ang="0">
                    <a:pos x="T8" y="T9"/>
                  </a:cxn>
                  <a:cxn ang="0">
                    <a:pos x="T10" y="T11"/>
                  </a:cxn>
                </a:cxnLst>
                <a:rect l="0" t="0" r="r" b="b"/>
                <a:pathLst>
                  <a:path w="27" h="106">
                    <a:moveTo>
                      <a:pt x="0" y="106"/>
                    </a:moveTo>
                    <a:lnTo>
                      <a:pt x="0" y="106"/>
                    </a:lnTo>
                    <a:lnTo>
                      <a:pt x="27" y="106"/>
                    </a:lnTo>
                    <a:lnTo>
                      <a:pt x="27" y="0"/>
                    </a:lnTo>
                    <a:lnTo>
                      <a:pt x="0" y="0"/>
                    </a:lnTo>
                    <a:lnTo>
                      <a:pt x="0" y="10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3" name="Freeform 33">
                <a:extLst>
                  <a:ext uri="{FF2B5EF4-FFF2-40B4-BE49-F238E27FC236}">
                    <a16:creationId xmlns:a16="http://schemas.microsoft.com/office/drawing/2014/main" id="{6789617B-8CEE-436B-A092-9604E2BB1CB1}"/>
                  </a:ext>
                </a:extLst>
              </p:cNvPr>
              <p:cNvSpPr>
                <a:spLocks/>
              </p:cNvSpPr>
              <p:nvPr/>
            </p:nvSpPr>
            <p:spPr bwMode="auto">
              <a:xfrm>
                <a:off x="6171" y="2265"/>
                <a:ext cx="58" cy="20"/>
              </a:xfrm>
              <a:custGeom>
                <a:avLst/>
                <a:gdLst>
                  <a:gd name="T0" fmla="*/ 0 w 80"/>
                  <a:gd name="T1" fmla="*/ 27 h 27"/>
                  <a:gd name="T2" fmla="*/ 0 w 80"/>
                  <a:gd name="T3" fmla="*/ 27 h 27"/>
                  <a:gd name="T4" fmla="*/ 80 w 80"/>
                  <a:gd name="T5" fmla="*/ 27 h 27"/>
                  <a:gd name="T6" fmla="*/ 80 w 80"/>
                  <a:gd name="T7" fmla="*/ 0 h 27"/>
                  <a:gd name="T8" fmla="*/ 0 w 80"/>
                  <a:gd name="T9" fmla="*/ 0 h 27"/>
                  <a:gd name="T10" fmla="*/ 0 w 80"/>
                  <a:gd name="T11" fmla="*/ 27 h 27"/>
                </a:gdLst>
                <a:ahLst/>
                <a:cxnLst>
                  <a:cxn ang="0">
                    <a:pos x="T0" y="T1"/>
                  </a:cxn>
                  <a:cxn ang="0">
                    <a:pos x="T2" y="T3"/>
                  </a:cxn>
                  <a:cxn ang="0">
                    <a:pos x="T4" y="T5"/>
                  </a:cxn>
                  <a:cxn ang="0">
                    <a:pos x="T6" y="T7"/>
                  </a:cxn>
                  <a:cxn ang="0">
                    <a:pos x="T8" y="T9"/>
                  </a:cxn>
                  <a:cxn ang="0">
                    <a:pos x="T10" y="T11"/>
                  </a:cxn>
                </a:cxnLst>
                <a:rect l="0" t="0" r="r" b="b"/>
                <a:pathLst>
                  <a:path w="80" h="27">
                    <a:moveTo>
                      <a:pt x="0" y="27"/>
                    </a:moveTo>
                    <a:lnTo>
                      <a:pt x="0" y="27"/>
                    </a:lnTo>
                    <a:lnTo>
                      <a:pt x="80" y="27"/>
                    </a:lnTo>
                    <a:lnTo>
                      <a:pt x="80" y="0"/>
                    </a:lnTo>
                    <a:lnTo>
                      <a:pt x="0" y="0"/>
                    </a:lnTo>
                    <a:lnTo>
                      <a:pt x="0"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4" name="Freeform 34">
                <a:extLst>
                  <a:ext uri="{FF2B5EF4-FFF2-40B4-BE49-F238E27FC236}">
                    <a16:creationId xmlns:a16="http://schemas.microsoft.com/office/drawing/2014/main" id="{C0BC7BA4-9337-47C0-BDB7-5B4495DCF2EA}"/>
                  </a:ext>
                </a:extLst>
              </p:cNvPr>
              <p:cNvSpPr>
                <a:spLocks/>
              </p:cNvSpPr>
              <p:nvPr/>
            </p:nvSpPr>
            <p:spPr bwMode="auto">
              <a:xfrm>
                <a:off x="6092" y="2226"/>
                <a:ext cx="20" cy="98"/>
              </a:xfrm>
              <a:custGeom>
                <a:avLst/>
                <a:gdLst>
                  <a:gd name="T0" fmla="*/ 0 w 27"/>
                  <a:gd name="T1" fmla="*/ 133 h 133"/>
                  <a:gd name="T2" fmla="*/ 0 w 27"/>
                  <a:gd name="T3" fmla="*/ 133 h 133"/>
                  <a:gd name="T4" fmla="*/ 27 w 27"/>
                  <a:gd name="T5" fmla="*/ 133 h 133"/>
                  <a:gd name="T6" fmla="*/ 27 w 27"/>
                  <a:gd name="T7" fmla="*/ 0 h 133"/>
                  <a:gd name="T8" fmla="*/ 0 w 27"/>
                  <a:gd name="T9" fmla="*/ 0 h 133"/>
                  <a:gd name="T10" fmla="*/ 0 w 27"/>
                  <a:gd name="T11" fmla="*/ 133 h 133"/>
                </a:gdLst>
                <a:ahLst/>
                <a:cxnLst>
                  <a:cxn ang="0">
                    <a:pos x="T0" y="T1"/>
                  </a:cxn>
                  <a:cxn ang="0">
                    <a:pos x="T2" y="T3"/>
                  </a:cxn>
                  <a:cxn ang="0">
                    <a:pos x="T4" y="T5"/>
                  </a:cxn>
                  <a:cxn ang="0">
                    <a:pos x="T6" y="T7"/>
                  </a:cxn>
                  <a:cxn ang="0">
                    <a:pos x="T8" y="T9"/>
                  </a:cxn>
                  <a:cxn ang="0">
                    <a:pos x="T10" y="T11"/>
                  </a:cxn>
                </a:cxnLst>
                <a:rect l="0" t="0" r="r" b="b"/>
                <a:pathLst>
                  <a:path w="27" h="133">
                    <a:moveTo>
                      <a:pt x="0" y="133"/>
                    </a:moveTo>
                    <a:lnTo>
                      <a:pt x="0" y="133"/>
                    </a:lnTo>
                    <a:lnTo>
                      <a:pt x="27" y="133"/>
                    </a:lnTo>
                    <a:lnTo>
                      <a:pt x="27" y="0"/>
                    </a:lnTo>
                    <a:lnTo>
                      <a:pt x="0" y="0"/>
                    </a:lnTo>
                    <a:lnTo>
                      <a:pt x="0" y="133"/>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5" name="Freeform 35">
                <a:extLst>
                  <a:ext uri="{FF2B5EF4-FFF2-40B4-BE49-F238E27FC236}">
                    <a16:creationId xmlns:a16="http://schemas.microsoft.com/office/drawing/2014/main" id="{07040F0E-D7FD-4FFC-96F0-058088FB3EA0}"/>
                  </a:ext>
                </a:extLst>
              </p:cNvPr>
              <p:cNvSpPr>
                <a:spLocks/>
              </p:cNvSpPr>
              <p:nvPr/>
            </p:nvSpPr>
            <p:spPr bwMode="auto">
              <a:xfrm>
                <a:off x="6053" y="2265"/>
                <a:ext cx="19" cy="59"/>
              </a:xfrm>
              <a:custGeom>
                <a:avLst/>
                <a:gdLst>
                  <a:gd name="T0" fmla="*/ 0 w 26"/>
                  <a:gd name="T1" fmla="*/ 80 h 80"/>
                  <a:gd name="T2" fmla="*/ 0 w 26"/>
                  <a:gd name="T3" fmla="*/ 80 h 80"/>
                  <a:gd name="T4" fmla="*/ 26 w 26"/>
                  <a:gd name="T5" fmla="*/ 80 h 80"/>
                  <a:gd name="T6" fmla="*/ 26 w 26"/>
                  <a:gd name="T7" fmla="*/ 0 h 80"/>
                  <a:gd name="T8" fmla="*/ 0 w 26"/>
                  <a:gd name="T9" fmla="*/ 0 h 80"/>
                  <a:gd name="T10" fmla="*/ 0 w 26"/>
                  <a:gd name="T11" fmla="*/ 80 h 80"/>
                </a:gdLst>
                <a:ahLst/>
                <a:cxnLst>
                  <a:cxn ang="0">
                    <a:pos x="T0" y="T1"/>
                  </a:cxn>
                  <a:cxn ang="0">
                    <a:pos x="T2" y="T3"/>
                  </a:cxn>
                  <a:cxn ang="0">
                    <a:pos x="T4" y="T5"/>
                  </a:cxn>
                  <a:cxn ang="0">
                    <a:pos x="T6" y="T7"/>
                  </a:cxn>
                  <a:cxn ang="0">
                    <a:pos x="T8" y="T9"/>
                  </a:cxn>
                  <a:cxn ang="0">
                    <a:pos x="T10" y="T11"/>
                  </a:cxn>
                </a:cxnLst>
                <a:rect l="0" t="0" r="r" b="b"/>
                <a:pathLst>
                  <a:path w="26" h="80">
                    <a:moveTo>
                      <a:pt x="0" y="80"/>
                    </a:moveTo>
                    <a:lnTo>
                      <a:pt x="0" y="80"/>
                    </a:lnTo>
                    <a:lnTo>
                      <a:pt x="26" y="80"/>
                    </a:lnTo>
                    <a:lnTo>
                      <a:pt x="26" y="0"/>
                    </a:lnTo>
                    <a:lnTo>
                      <a:pt x="0" y="0"/>
                    </a:lnTo>
                    <a:lnTo>
                      <a:pt x="0" y="80"/>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6" name="Freeform 36">
                <a:extLst>
                  <a:ext uri="{FF2B5EF4-FFF2-40B4-BE49-F238E27FC236}">
                    <a16:creationId xmlns:a16="http://schemas.microsoft.com/office/drawing/2014/main" id="{38794732-A6E4-4A20-BAB6-B5349F4CE16B}"/>
                  </a:ext>
                </a:extLst>
              </p:cNvPr>
              <p:cNvSpPr>
                <a:spLocks/>
              </p:cNvSpPr>
              <p:nvPr/>
            </p:nvSpPr>
            <p:spPr bwMode="auto">
              <a:xfrm>
                <a:off x="6013" y="2403"/>
                <a:ext cx="79" cy="79"/>
              </a:xfrm>
              <a:custGeom>
                <a:avLst/>
                <a:gdLst>
                  <a:gd name="T0" fmla="*/ 32 w 106"/>
                  <a:gd name="T1" fmla="*/ 4 h 106"/>
                  <a:gd name="T2" fmla="*/ 32 w 106"/>
                  <a:gd name="T3" fmla="*/ 4 h 106"/>
                  <a:gd name="T4" fmla="*/ 15 w 106"/>
                  <a:gd name="T5" fmla="*/ 15 h 106"/>
                  <a:gd name="T6" fmla="*/ 4 w 106"/>
                  <a:gd name="T7" fmla="*/ 32 h 106"/>
                  <a:gd name="T8" fmla="*/ 0 w 106"/>
                  <a:gd name="T9" fmla="*/ 53 h 106"/>
                  <a:gd name="T10" fmla="*/ 4 w 106"/>
                  <a:gd name="T11" fmla="*/ 74 h 106"/>
                  <a:gd name="T12" fmla="*/ 15 w 106"/>
                  <a:gd name="T13" fmla="*/ 91 h 106"/>
                  <a:gd name="T14" fmla="*/ 32 w 106"/>
                  <a:gd name="T15" fmla="*/ 102 h 106"/>
                  <a:gd name="T16" fmla="*/ 53 w 106"/>
                  <a:gd name="T17" fmla="*/ 106 h 106"/>
                  <a:gd name="T18" fmla="*/ 74 w 106"/>
                  <a:gd name="T19" fmla="*/ 102 h 106"/>
                  <a:gd name="T20" fmla="*/ 91 w 106"/>
                  <a:gd name="T21" fmla="*/ 91 h 106"/>
                  <a:gd name="T22" fmla="*/ 102 w 106"/>
                  <a:gd name="T23" fmla="*/ 74 h 106"/>
                  <a:gd name="T24" fmla="*/ 106 w 106"/>
                  <a:gd name="T25" fmla="*/ 53 h 106"/>
                  <a:gd name="T26" fmla="*/ 53 w 106"/>
                  <a:gd name="T27" fmla="*/ 53 h 106"/>
                  <a:gd name="T28" fmla="*/ 53 w 106"/>
                  <a:gd name="T29" fmla="*/ 0 h 106"/>
                  <a:gd name="T30" fmla="*/ 32 w 106"/>
                  <a:gd name="T31"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6">
                    <a:moveTo>
                      <a:pt x="32" y="4"/>
                    </a:moveTo>
                    <a:lnTo>
                      <a:pt x="32" y="4"/>
                    </a:lnTo>
                    <a:cubicBezTo>
                      <a:pt x="26" y="7"/>
                      <a:pt x="20" y="11"/>
                      <a:pt x="15" y="15"/>
                    </a:cubicBezTo>
                    <a:cubicBezTo>
                      <a:pt x="10" y="20"/>
                      <a:pt x="6" y="26"/>
                      <a:pt x="4" y="32"/>
                    </a:cubicBezTo>
                    <a:cubicBezTo>
                      <a:pt x="1" y="39"/>
                      <a:pt x="0" y="46"/>
                      <a:pt x="0" y="53"/>
                    </a:cubicBezTo>
                    <a:cubicBezTo>
                      <a:pt x="0" y="61"/>
                      <a:pt x="1" y="67"/>
                      <a:pt x="4" y="74"/>
                    </a:cubicBezTo>
                    <a:cubicBezTo>
                      <a:pt x="6" y="80"/>
                      <a:pt x="10" y="86"/>
                      <a:pt x="15" y="91"/>
                    </a:cubicBezTo>
                    <a:cubicBezTo>
                      <a:pt x="20" y="96"/>
                      <a:pt x="26" y="100"/>
                      <a:pt x="32" y="102"/>
                    </a:cubicBezTo>
                    <a:cubicBezTo>
                      <a:pt x="39" y="105"/>
                      <a:pt x="45" y="106"/>
                      <a:pt x="53" y="106"/>
                    </a:cubicBezTo>
                    <a:cubicBezTo>
                      <a:pt x="60" y="106"/>
                      <a:pt x="67" y="105"/>
                      <a:pt x="74" y="102"/>
                    </a:cubicBezTo>
                    <a:cubicBezTo>
                      <a:pt x="80" y="100"/>
                      <a:pt x="86" y="96"/>
                      <a:pt x="91" y="91"/>
                    </a:cubicBezTo>
                    <a:cubicBezTo>
                      <a:pt x="95" y="86"/>
                      <a:pt x="99" y="80"/>
                      <a:pt x="102" y="74"/>
                    </a:cubicBezTo>
                    <a:cubicBezTo>
                      <a:pt x="105" y="67"/>
                      <a:pt x="106" y="61"/>
                      <a:pt x="106" y="53"/>
                    </a:cubicBezTo>
                    <a:lnTo>
                      <a:pt x="53" y="53"/>
                    </a:lnTo>
                    <a:lnTo>
                      <a:pt x="53" y="0"/>
                    </a:lnTo>
                    <a:cubicBezTo>
                      <a:pt x="45" y="0"/>
                      <a:pt x="39" y="1"/>
                      <a:pt x="32" y="4"/>
                    </a:cubicBez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7" name="Freeform 37">
                <a:extLst>
                  <a:ext uri="{FF2B5EF4-FFF2-40B4-BE49-F238E27FC236}">
                    <a16:creationId xmlns:a16="http://schemas.microsoft.com/office/drawing/2014/main" id="{B8940BDA-72A0-46E0-93A7-F12C1535D2B1}"/>
                  </a:ext>
                </a:extLst>
              </p:cNvPr>
              <p:cNvSpPr>
                <a:spLocks/>
              </p:cNvSpPr>
              <p:nvPr/>
            </p:nvSpPr>
            <p:spPr bwMode="auto">
              <a:xfrm>
                <a:off x="6072" y="2383"/>
                <a:ext cx="40" cy="40"/>
              </a:xfrm>
              <a:custGeom>
                <a:avLst/>
                <a:gdLst>
                  <a:gd name="T0" fmla="*/ 50 w 54"/>
                  <a:gd name="T1" fmla="*/ 33 h 54"/>
                  <a:gd name="T2" fmla="*/ 50 w 54"/>
                  <a:gd name="T3" fmla="*/ 33 h 54"/>
                  <a:gd name="T4" fmla="*/ 38 w 54"/>
                  <a:gd name="T5" fmla="*/ 16 h 54"/>
                  <a:gd name="T6" fmla="*/ 21 w 54"/>
                  <a:gd name="T7" fmla="*/ 4 h 54"/>
                  <a:gd name="T8" fmla="*/ 0 w 54"/>
                  <a:gd name="T9" fmla="*/ 0 h 54"/>
                  <a:gd name="T10" fmla="*/ 0 w 54"/>
                  <a:gd name="T11" fmla="*/ 54 h 54"/>
                  <a:gd name="T12" fmla="*/ 54 w 54"/>
                  <a:gd name="T13" fmla="*/ 54 h 54"/>
                  <a:gd name="T14" fmla="*/ 50 w 54"/>
                  <a:gd name="T15" fmla="*/ 3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50" y="33"/>
                    </a:moveTo>
                    <a:lnTo>
                      <a:pt x="50" y="33"/>
                    </a:lnTo>
                    <a:cubicBezTo>
                      <a:pt x="47" y="26"/>
                      <a:pt x="43" y="21"/>
                      <a:pt x="38" y="16"/>
                    </a:cubicBezTo>
                    <a:cubicBezTo>
                      <a:pt x="33" y="11"/>
                      <a:pt x="28" y="7"/>
                      <a:pt x="21" y="4"/>
                    </a:cubicBezTo>
                    <a:cubicBezTo>
                      <a:pt x="15" y="2"/>
                      <a:pt x="8" y="0"/>
                      <a:pt x="0" y="0"/>
                    </a:cubicBezTo>
                    <a:lnTo>
                      <a:pt x="0" y="54"/>
                    </a:lnTo>
                    <a:lnTo>
                      <a:pt x="54" y="54"/>
                    </a:lnTo>
                    <a:cubicBezTo>
                      <a:pt x="54" y="46"/>
                      <a:pt x="52" y="39"/>
                      <a:pt x="50" y="33"/>
                    </a:cubicBez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8" name="Freeform 38">
                <a:extLst>
                  <a:ext uri="{FF2B5EF4-FFF2-40B4-BE49-F238E27FC236}">
                    <a16:creationId xmlns:a16="http://schemas.microsoft.com/office/drawing/2014/main" id="{DE5C118A-0CE7-45F0-8F31-132ECA4DA8F1}"/>
                  </a:ext>
                </a:extLst>
              </p:cNvPr>
              <p:cNvSpPr>
                <a:spLocks/>
              </p:cNvSpPr>
              <p:nvPr/>
            </p:nvSpPr>
            <p:spPr bwMode="auto">
              <a:xfrm>
                <a:off x="6171" y="2226"/>
                <a:ext cx="78" cy="20"/>
              </a:xfrm>
              <a:custGeom>
                <a:avLst/>
                <a:gdLst>
                  <a:gd name="T0" fmla="*/ 106 w 106"/>
                  <a:gd name="T1" fmla="*/ 0 h 27"/>
                  <a:gd name="T2" fmla="*/ 106 w 106"/>
                  <a:gd name="T3" fmla="*/ 0 h 27"/>
                  <a:gd name="T4" fmla="*/ 0 w 106"/>
                  <a:gd name="T5" fmla="*/ 0 h 27"/>
                  <a:gd name="T6" fmla="*/ 0 w 106"/>
                  <a:gd name="T7" fmla="*/ 27 h 27"/>
                  <a:gd name="T8" fmla="*/ 106 w 106"/>
                  <a:gd name="T9" fmla="*/ 27 h 27"/>
                  <a:gd name="T10" fmla="*/ 106 w 106"/>
                  <a:gd name="T11" fmla="*/ 0 h 27"/>
                </a:gdLst>
                <a:ahLst/>
                <a:cxnLst>
                  <a:cxn ang="0">
                    <a:pos x="T0" y="T1"/>
                  </a:cxn>
                  <a:cxn ang="0">
                    <a:pos x="T2" y="T3"/>
                  </a:cxn>
                  <a:cxn ang="0">
                    <a:pos x="T4" y="T5"/>
                  </a:cxn>
                  <a:cxn ang="0">
                    <a:pos x="T6" y="T7"/>
                  </a:cxn>
                  <a:cxn ang="0">
                    <a:pos x="T8" y="T9"/>
                  </a:cxn>
                  <a:cxn ang="0">
                    <a:pos x="T10" y="T11"/>
                  </a:cxn>
                </a:cxnLst>
                <a:rect l="0" t="0" r="r" b="b"/>
                <a:pathLst>
                  <a:path w="106" h="27">
                    <a:moveTo>
                      <a:pt x="106" y="0"/>
                    </a:moveTo>
                    <a:lnTo>
                      <a:pt x="106" y="0"/>
                    </a:lnTo>
                    <a:lnTo>
                      <a:pt x="0" y="0"/>
                    </a:lnTo>
                    <a:lnTo>
                      <a:pt x="0" y="27"/>
                    </a:lnTo>
                    <a:lnTo>
                      <a:pt x="106" y="27"/>
                    </a:lnTo>
                    <a:lnTo>
                      <a:pt x="106" y="0"/>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39" name="Freeform 39">
                <a:extLst>
                  <a:ext uri="{FF2B5EF4-FFF2-40B4-BE49-F238E27FC236}">
                    <a16:creationId xmlns:a16="http://schemas.microsoft.com/office/drawing/2014/main" id="{4ED3B85F-1C83-4899-8A25-3EE9236F2625}"/>
                  </a:ext>
                </a:extLst>
              </p:cNvPr>
              <p:cNvSpPr>
                <a:spLocks/>
              </p:cNvSpPr>
              <p:nvPr/>
            </p:nvSpPr>
            <p:spPr bwMode="auto">
              <a:xfrm>
                <a:off x="6171" y="2305"/>
                <a:ext cx="98" cy="19"/>
              </a:xfrm>
              <a:custGeom>
                <a:avLst/>
                <a:gdLst>
                  <a:gd name="T0" fmla="*/ 0 w 133"/>
                  <a:gd name="T1" fmla="*/ 26 h 26"/>
                  <a:gd name="T2" fmla="*/ 0 w 133"/>
                  <a:gd name="T3" fmla="*/ 26 h 26"/>
                  <a:gd name="T4" fmla="*/ 133 w 133"/>
                  <a:gd name="T5" fmla="*/ 26 h 26"/>
                  <a:gd name="T6" fmla="*/ 133 w 133"/>
                  <a:gd name="T7" fmla="*/ 0 h 26"/>
                  <a:gd name="T8" fmla="*/ 0 w 133"/>
                  <a:gd name="T9" fmla="*/ 0 h 26"/>
                  <a:gd name="T10" fmla="*/ 0 w 133"/>
                  <a:gd name="T11" fmla="*/ 26 h 26"/>
                </a:gdLst>
                <a:ahLst/>
                <a:cxnLst>
                  <a:cxn ang="0">
                    <a:pos x="T0" y="T1"/>
                  </a:cxn>
                  <a:cxn ang="0">
                    <a:pos x="T2" y="T3"/>
                  </a:cxn>
                  <a:cxn ang="0">
                    <a:pos x="T4" y="T5"/>
                  </a:cxn>
                  <a:cxn ang="0">
                    <a:pos x="T6" y="T7"/>
                  </a:cxn>
                  <a:cxn ang="0">
                    <a:pos x="T8" y="T9"/>
                  </a:cxn>
                  <a:cxn ang="0">
                    <a:pos x="T10" y="T11"/>
                  </a:cxn>
                </a:cxnLst>
                <a:rect l="0" t="0" r="r" b="b"/>
                <a:pathLst>
                  <a:path w="133" h="26">
                    <a:moveTo>
                      <a:pt x="0" y="26"/>
                    </a:moveTo>
                    <a:lnTo>
                      <a:pt x="0" y="26"/>
                    </a:lnTo>
                    <a:lnTo>
                      <a:pt x="133" y="26"/>
                    </a:lnTo>
                    <a:lnTo>
                      <a:pt x="133" y="0"/>
                    </a:lnTo>
                    <a:lnTo>
                      <a:pt x="0" y="0"/>
                    </a:lnTo>
                    <a:lnTo>
                      <a:pt x="0"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grpSp>
        <p:nvGrpSpPr>
          <p:cNvPr id="12" name="Group 11">
            <a:extLst>
              <a:ext uri="{FF2B5EF4-FFF2-40B4-BE49-F238E27FC236}">
                <a16:creationId xmlns:a16="http://schemas.microsoft.com/office/drawing/2014/main" id="{7526CAAF-5E99-411F-9DEA-C3918C475736}"/>
              </a:ext>
            </a:extLst>
          </p:cNvPr>
          <p:cNvGrpSpPr/>
          <p:nvPr/>
        </p:nvGrpSpPr>
        <p:grpSpPr>
          <a:xfrm>
            <a:off x="1101177" y="2714586"/>
            <a:ext cx="2378431" cy="1413750"/>
            <a:chOff x="908195" y="2423989"/>
            <a:chExt cx="2426467" cy="1260179"/>
          </a:xfrm>
        </p:grpSpPr>
        <p:sp>
          <p:nvSpPr>
            <p:cNvPr id="23" name="Freeform: Shape 22">
              <a:extLst>
                <a:ext uri="{FF2B5EF4-FFF2-40B4-BE49-F238E27FC236}">
                  <a16:creationId xmlns:a16="http://schemas.microsoft.com/office/drawing/2014/main" id="{FDD9653A-9D14-4743-B8D1-72C7E2E2E81A}"/>
                </a:ext>
              </a:extLst>
            </p:cNvPr>
            <p:cNvSpPr/>
            <p:nvPr/>
          </p:nvSpPr>
          <p:spPr bwMode="auto">
            <a:xfrm>
              <a:off x="908195" y="3057669"/>
              <a:ext cx="2426467" cy="626499"/>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defRPr/>
              </a:pPr>
              <a:r>
                <a:rPr lang="en-US" sz="1839" b="1" kern="0">
                  <a:solidFill>
                    <a:srgbClr val="0078D4"/>
                  </a:solidFill>
                  <a:latin typeface="Segoe UI Semibold"/>
                  <a:cs typeface="Segoe UI" panose="020B0502040204020203" pitchFamily="34" charset="0"/>
                </a:rPr>
                <a:t>Security</a:t>
              </a:r>
            </a:p>
          </p:txBody>
        </p:sp>
        <p:grpSp>
          <p:nvGrpSpPr>
            <p:cNvPr id="24" name="Group 23">
              <a:extLst>
                <a:ext uri="{FF2B5EF4-FFF2-40B4-BE49-F238E27FC236}">
                  <a16:creationId xmlns:a16="http://schemas.microsoft.com/office/drawing/2014/main" id="{13BFB5BB-3772-4754-AA18-1522B9991166}"/>
                </a:ext>
              </a:extLst>
            </p:cNvPr>
            <p:cNvGrpSpPr/>
            <p:nvPr/>
          </p:nvGrpSpPr>
          <p:grpSpPr>
            <a:xfrm>
              <a:off x="1859870" y="2423989"/>
              <a:ext cx="523117" cy="693797"/>
              <a:chOff x="2516188" y="3489325"/>
              <a:chExt cx="374650" cy="496888"/>
            </a:xfrm>
          </p:grpSpPr>
          <p:sp>
            <p:nvSpPr>
              <p:cNvPr id="25" name="Freeform 5">
                <a:extLst>
                  <a:ext uri="{FF2B5EF4-FFF2-40B4-BE49-F238E27FC236}">
                    <a16:creationId xmlns:a16="http://schemas.microsoft.com/office/drawing/2014/main" id="{66D21E3F-5299-4926-909C-002B69477DA3}"/>
                  </a:ext>
                </a:extLst>
              </p:cNvPr>
              <p:cNvSpPr>
                <a:spLocks noEditPoints="1"/>
              </p:cNvSpPr>
              <p:nvPr/>
            </p:nvSpPr>
            <p:spPr bwMode="auto">
              <a:xfrm>
                <a:off x="2516188" y="3489325"/>
                <a:ext cx="374650" cy="217488"/>
              </a:xfrm>
              <a:custGeom>
                <a:avLst/>
                <a:gdLst>
                  <a:gd name="T0" fmla="*/ 80 w 320"/>
                  <a:gd name="T1" fmla="*/ 186 h 186"/>
                  <a:gd name="T2" fmla="*/ 80 w 320"/>
                  <a:gd name="T3" fmla="*/ 186 h 186"/>
                  <a:gd name="T4" fmla="*/ 240 w 320"/>
                  <a:gd name="T5" fmla="*/ 186 h 186"/>
                  <a:gd name="T6" fmla="*/ 240 w 320"/>
                  <a:gd name="T7" fmla="*/ 108 h 186"/>
                  <a:gd name="T8" fmla="*/ 234 w 320"/>
                  <a:gd name="T9" fmla="*/ 76 h 186"/>
                  <a:gd name="T10" fmla="*/ 217 w 320"/>
                  <a:gd name="T11" fmla="*/ 50 h 186"/>
                  <a:gd name="T12" fmla="*/ 192 w 320"/>
                  <a:gd name="T13" fmla="*/ 32 h 186"/>
                  <a:gd name="T14" fmla="*/ 160 w 320"/>
                  <a:gd name="T15" fmla="*/ 26 h 186"/>
                  <a:gd name="T16" fmla="*/ 128 w 320"/>
                  <a:gd name="T17" fmla="*/ 32 h 186"/>
                  <a:gd name="T18" fmla="*/ 103 w 320"/>
                  <a:gd name="T19" fmla="*/ 50 h 186"/>
                  <a:gd name="T20" fmla="*/ 86 w 320"/>
                  <a:gd name="T21" fmla="*/ 76 h 186"/>
                  <a:gd name="T22" fmla="*/ 80 w 320"/>
                  <a:gd name="T23" fmla="*/ 108 h 186"/>
                  <a:gd name="T24" fmla="*/ 80 w 320"/>
                  <a:gd name="T25" fmla="*/ 186 h 186"/>
                  <a:gd name="T26" fmla="*/ 0 w 320"/>
                  <a:gd name="T27" fmla="*/ 186 h 186"/>
                  <a:gd name="T28" fmla="*/ 0 w 320"/>
                  <a:gd name="T29" fmla="*/ 186 h 186"/>
                  <a:gd name="T30" fmla="*/ 53 w 320"/>
                  <a:gd name="T31" fmla="*/ 186 h 186"/>
                  <a:gd name="T32" fmla="*/ 53 w 320"/>
                  <a:gd name="T33" fmla="*/ 108 h 186"/>
                  <a:gd name="T34" fmla="*/ 61 w 320"/>
                  <a:gd name="T35" fmla="*/ 65 h 186"/>
                  <a:gd name="T36" fmla="*/ 84 w 320"/>
                  <a:gd name="T37" fmla="*/ 31 h 186"/>
                  <a:gd name="T38" fmla="*/ 118 w 320"/>
                  <a:gd name="T39" fmla="*/ 7 h 186"/>
                  <a:gd name="T40" fmla="*/ 160 w 320"/>
                  <a:gd name="T41" fmla="*/ 0 h 186"/>
                  <a:gd name="T42" fmla="*/ 202 w 320"/>
                  <a:gd name="T43" fmla="*/ 7 h 186"/>
                  <a:gd name="T44" fmla="*/ 236 w 320"/>
                  <a:gd name="T45" fmla="*/ 31 h 186"/>
                  <a:gd name="T46" fmla="*/ 258 w 320"/>
                  <a:gd name="T47" fmla="*/ 65 h 186"/>
                  <a:gd name="T48" fmla="*/ 266 w 320"/>
                  <a:gd name="T49" fmla="*/ 108 h 186"/>
                  <a:gd name="T50" fmla="*/ 266 w 320"/>
                  <a:gd name="T51" fmla="*/ 186 h 186"/>
                  <a:gd name="T52" fmla="*/ 320 w 320"/>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186">
                    <a:moveTo>
                      <a:pt x="80" y="186"/>
                    </a:moveTo>
                    <a:lnTo>
                      <a:pt x="80" y="186"/>
                    </a:lnTo>
                    <a:lnTo>
                      <a:pt x="240" y="186"/>
                    </a:lnTo>
                    <a:lnTo>
                      <a:pt x="240" y="108"/>
                    </a:lnTo>
                    <a:cubicBezTo>
                      <a:pt x="240" y="96"/>
                      <a:pt x="238" y="86"/>
                      <a:pt x="234" y="76"/>
                    </a:cubicBezTo>
                    <a:cubicBezTo>
                      <a:pt x="230" y="66"/>
                      <a:pt x="224" y="57"/>
                      <a:pt x="217" y="50"/>
                    </a:cubicBezTo>
                    <a:cubicBezTo>
                      <a:pt x="210" y="42"/>
                      <a:pt x="201" y="36"/>
                      <a:pt x="192" y="32"/>
                    </a:cubicBezTo>
                    <a:cubicBezTo>
                      <a:pt x="182" y="28"/>
                      <a:pt x="171" y="26"/>
                      <a:pt x="160" y="26"/>
                    </a:cubicBezTo>
                    <a:cubicBezTo>
                      <a:pt x="148" y="26"/>
                      <a:pt x="138" y="28"/>
                      <a:pt x="128" y="32"/>
                    </a:cubicBezTo>
                    <a:cubicBezTo>
                      <a:pt x="118" y="36"/>
                      <a:pt x="110" y="42"/>
                      <a:pt x="103" y="50"/>
                    </a:cubicBezTo>
                    <a:cubicBezTo>
                      <a:pt x="95" y="57"/>
                      <a:pt x="90" y="66"/>
                      <a:pt x="86" y="76"/>
                    </a:cubicBezTo>
                    <a:cubicBezTo>
                      <a:pt x="82" y="86"/>
                      <a:pt x="80" y="96"/>
                      <a:pt x="80" y="108"/>
                    </a:cubicBezTo>
                    <a:lnTo>
                      <a:pt x="80" y="186"/>
                    </a:lnTo>
                    <a:close/>
                    <a:moveTo>
                      <a:pt x="0" y="186"/>
                    </a:moveTo>
                    <a:lnTo>
                      <a:pt x="0" y="186"/>
                    </a:lnTo>
                    <a:lnTo>
                      <a:pt x="53" y="186"/>
                    </a:lnTo>
                    <a:lnTo>
                      <a:pt x="53" y="108"/>
                    </a:lnTo>
                    <a:cubicBezTo>
                      <a:pt x="53" y="93"/>
                      <a:pt x="56" y="79"/>
                      <a:pt x="61" y="65"/>
                    </a:cubicBezTo>
                    <a:cubicBezTo>
                      <a:pt x="67" y="52"/>
                      <a:pt x="74" y="41"/>
                      <a:pt x="84" y="31"/>
                    </a:cubicBezTo>
                    <a:cubicBezTo>
                      <a:pt x="93" y="21"/>
                      <a:pt x="105" y="13"/>
                      <a:pt x="118" y="7"/>
                    </a:cubicBezTo>
                    <a:cubicBezTo>
                      <a:pt x="131" y="3"/>
                      <a:pt x="145" y="0"/>
                      <a:pt x="160" y="0"/>
                    </a:cubicBezTo>
                    <a:cubicBezTo>
                      <a:pt x="175" y="0"/>
                      <a:pt x="189" y="3"/>
                      <a:pt x="202" y="7"/>
                    </a:cubicBezTo>
                    <a:cubicBezTo>
                      <a:pt x="215" y="13"/>
                      <a:pt x="226" y="21"/>
                      <a:pt x="236" y="31"/>
                    </a:cubicBezTo>
                    <a:cubicBezTo>
                      <a:pt x="245" y="41"/>
                      <a:pt x="253" y="52"/>
                      <a:pt x="258" y="65"/>
                    </a:cubicBezTo>
                    <a:cubicBezTo>
                      <a:pt x="264" y="79"/>
                      <a:pt x="266" y="93"/>
                      <a:pt x="266" y="108"/>
                    </a:cubicBezTo>
                    <a:lnTo>
                      <a:pt x="266" y="186"/>
                    </a:lnTo>
                    <a:lnTo>
                      <a:pt x="320" y="186"/>
                    </a:lnTo>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26" name="Freeform 6">
                <a:extLst>
                  <a:ext uri="{FF2B5EF4-FFF2-40B4-BE49-F238E27FC236}">
                    <a16:creationId xmlns:a16="http://schemas.microsoft.com/office/drawing/2014/main" id="{A556261C-766E-4CA3-9EE9-EA0970FABABB}"/>
                  </a:ext>
                </a:extLst>
              </p:cNvPr>
              <p:cNvSpPr>
                <a:spLocks noEditPoints="1"/>
              </p:cNvSpPr>
              <p:nvPr/>
            </p:nvSpPr>
            <p:spPr bwMode="auto">
              <a:xfrm>
                <a:off x="2516188" y="3706813"/>
                <a:ext cx="374650" cy="279400"/>
              </a:xfrm>
              <a:custGeom>
                <a:avLst/>
                <a:gdLst>
                  <a:gd name="T0" fmla="*/ 160 w 320"/>
                  <a:gd name="T1" fmla="*/ 179 h 237"/>
                  <a:gd name="T2" fmla="*/ 160 w 320"/>
                  <a:gd name="T3" fmla="*/ 179 h 237"/>
                  <a:gd name="T4" fmla="*/ 106 w 320"/>
                  <a:gd name="T5" fmla="*/ 125 h 237"/>
                  <a:gd name="T6" fmla="*/ 160 w 320"/>
                  <a:gd name="T7" fmla="*/ 72 h 237"/>
                  <a:gd name="T8" fmla="*/ 213 w 320"/>
                  <a:gd name="T9" fmla="*/ 125 h 237"/>
                  <a:gd name="T10" fmla="*/ 160 w 320"/>
                  <a:gd name="T11" fmla="*/ 179 h 237"/>
                  <a:gd name="T12" fmla="*/ 0 w 320"/>
                  <a:gd name="T13" fmla="*/ 237 h 237"/>
                  <a:gd name="T14" fmla="*/ 0 w 320"/>
                  <a:gd name="T15" fmla="*/ 237 h 237"/>
                  <a:gd name="T16" fmla="*/ 320 w 320"/>
                  <a:gd name="T17" fmla="*/ 237 h 237"/>
                  <a:gd name="T18" fmla="*/ 320 w 320"/>
                  <a:gd name="T19" fmla="*/ 0 h 237"/>
                  <a:gd name="T20" fmla="*/ 0 w 320"/>
                  <a:gd name="T21" fmla="*/ 0 h 237"/>
                  <a:gd name="T22" fmla="*/ 0 w 320"/>
                  <a:gd name="T23" fmla="*/ 237 h 237"/>
                  <a:gd name="T24" fmla="*/ 0 w 320"/>
                  <a:gd name="T25" fmla="*/ 0 h 237"/>
                  <a:gd name="T26" fmla="*/ 0 w 320"/>
                  <a:gd name="T2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7">
                    <a:moveTo>
                      <a:pt x="160" y="179"/>
                    </a:moveTo>
                    <a:lnTo>
                      <a:pt x="160" y="179"/>
                    </a:lnTo>
                    <a:cubicBezTo>
                      <a:pt x="130" y="179"/>
                      <a:pt x="106" y="155"/>
                      <a:pt x="106" y="125"/>
                    </a:cubicBezTo>
                    <a:cubicBezTo>
                      <a:pt x="106" y="96"/>
                      <a:pt x="130" y="72"/>
                      <a:pt x="160" y="72"/>
                    </a:cubicBezTo>
                    <a:cubicBezTo>
                      <a:pt x="189" y="72"/>
                      <a:pt x="213" y="96"/>
                      <a:pt x="213" y="125"/>
                    </a:cubicBezTo>
                    <a:cubicBezTo>
                      <a:pt x="213" y="155"/>
                      <a:pt x="189" y="179"/>
                      <a:pt x="160" y="179"/>
                    </a:cubicBezTo>
                    <a:close/>
                    <a:moveTo>
                      <a:pt x="0" y="237"/>
                    </a:moveTo>
                    <a:lnTo>
                      <a:pt x="0" y="237"/>
                    </a:lnTo>
                    <a:lnTo>
                      <a:pt x="320" y="237"/>
                    </a:lnTo>
                    <a:lnTo>
                      <a:pt x="320" y="0"/>
                    </a:lnTo>
                    <a:lnTo>
                      <a:pt x="0" y="0"/>
                    </a:lnTo>
                    <a:lnTo>
                      <a:pt x="0" y="237"/>
                    </a:lnTo>
                    <a:close/>
                    <a:moveTo>
                      <a:pt x="0" y="0"/>
                    </a:moveTo>
                    <a:lnTo>
                      <a:pt x="0" y="0"/>
                    </a:lnTo>
                    <a:close/>
                  </a:path>
                </a:pathLst>
              </a:custGeom>
              <a:solidFill>
                <a:srgbClr val="C1C1C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27" name="Freeform 7">
                <a:extLst>
                  <a:ext uri="{FF2B5EF4-FFF2-40B4-BE49-F238E27FC236}">
                    <a16:creationId xmlns:a16="http://schemas.microsoft.com/office/drawing/2014/main" id="{37FAA371-D25F-4086-AC8A-558881E0A5E9}"/>
                  </a:ext>
                </a:extLst>
              </p:cNvPr>
              <p:cNvSpPr>
                <a:spLocks/>
              </p:cNvSpPr>
              <p:nvPr/>
            </p:nvSpPr>
            <p:spPr bwMode="auto">
              <a:xfrm>
                <a:off x="2671763" y="3824288"/>
                <a:ext cx="61913" cy="6191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1"/>
                      <a:pt x="0" y="26"/>
                    </a:cubicBezTo>
                    <a:cubicBezTo>
                      <a:pt x="0" y="41"/>
                      <a:pt x="12" y="53"/>
                      <a:pt x="27" y="53"/>
                    </a:cubicBezTo>
                    <a:cubicBezTo>
                      <a:pt x="42" y="53"/>
                      <a:pt x="53" y="41"/>
                      <a:pt x="53" y="26"/>
                    </a:cubicBezTo>
                    <a:cubicBezTo>
                      <a:pt x="53" y="11"/>
                      <a:pt x="42" y="0"/>
                      <a:pt x="27" y="0"/>
                    </a:cubicBez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sp>
        <p:nvSpPr>
          <p:cNvPr id="13" name="Rectangle 12">
            <a:extLst>
              <a:ext uri="{FF2B5EF4-FFF2-40B4-BE49-F238E27FC236}">
                <a16:creationId xmlns:a16="http://schemas.microsoft.com/office/drawing/2014/main" id="{DDAF15C9-8784-4739-9EE0-B14C45B1918E}"/>
              </a:ext>
            </a:extLst>
          </p:cNvPr>
          <p:cNvSpPr/>
          <p:nvPr/>
        </p:nvSpPr>
        <p:spPr bwMode="auto">
          <a:xfrm>
            <a:off x="955600" y="2010537"/>
            <a:ext cx="10366103" cy="3729120"/>
          </a:xfrm>
          <a:prstGeom prst="rect">
            <a:avLst/>
          </a:prstGeom>
          <a:noFill/>
          <a:ln w="2857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9259" rIns="0" bIns="0" numCol="1" spcCol="0" rtlCol="0" fromWordArt="0" anchor="t" anchorCtr="0" forceAA="0" compatLnSpc="1">
            <a:prstTxWarp prst="textNoShape">
              <a:avLst/>
            </a:prstTxWarp>
            <a:noAutofit/>
          </a:bodyPr>
          <a:lstStyle/>
          <a:p>
            <a:pPr algn="ctr" defTabSz="791009">
              <a:lnSpc>
                <a:spcPts val="1907"/>
              </a:lnSpc>
              <a:spcBef>
                <a:spcPts val="1040"/>
              </a:spcBef>
              <a:defRPr/>
            </a:pPr>
            <a:endParaRPr lang="en-US" sz="1567" kern="0">
              <a:solidFill>
                <a:srgbClr val="737373"/>
              </a:solidFill>
              <a:latin typeface="Segoe UI"/>
              <a:cs typeface="Segoe UI Semibold" panose="020B0702040204020203" pitchFamily="34" charset="0"/>
            </a:endParaRPr>
          </a:p>
        </p:txBody>
      </p:sp>
      <p:sp>
        <p:nvSpPr>
          <p:cNvPr id="15" name="Rectangle 14">
            <a:extLst>
              <a:ext uri="{FF2B5EF4-FFF2-40B4-BE49-F238E27FC236}">
                <a16:creationId xmlns:a16="http://schemas.microsoft.com/office/drawing/2014/main" id="{340C013D-64D9-48C7-99B1-C1D92DB5BF59}"/>
              </a:ext>
            </a:extLst>
          </p:cNvPr>
          <p:cNvSpPr/>
          <p:nvPr/>
        </p:nvSpPr>
        <p:spPr bwMode="auto">
          <a:xfrm>
            <a:off x="1113561" y="4101846"/>
            <a:ext cx="2420004" cy="1554260"/>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6070" tIns="126070" rIns="126070" bIns="126070" numCol="1" spcCol="0" rtlCol="0" fromWordArt="0" anchor="t" anchorCtr="0" forceAA="0" compatLnSpc="1">
            <a:prstTxWarp prst="textNoShape">
              <a:avLst/>
            </a:prstTxWarp>
            <a:noAutofit/>
          </a:bodyPr>
          <a:lstStyle/>
          <a:p>
            <a:pPr defTabSz="840307">
              <a:defRPr/>
            </a:pPr>
            <a:r>
              <a:rPr lang="en-US" sz="1400" kern="0">
                <a:ln w="3175">
                  <a:noFill/>
                </a:ln>
                <a:solidFill>
                  <a:srgbClr val="1A1A1A"/>
                </a:solidFill>
                <a:latin typeface="Segoe UI Semibold"/>
                <a:cs typeface="Segoe UI" pitchFamily="34" charset="0"/>
              </a:rPr>
              <a:t>Microsoft 365 E5 Security</a:t>
            </a:r>
          </a:p>
          <a:p>
            <a:pPr defTabSz="840307">
              <a:defRPr/>
            </a:pPr>
            <a:r>
              <a:rPr lang="en-US" sz="1400" kern="0">
                <a:ln w="3175">
                  <a:noFill/>
                </a:ln>
                <a:solidFill>
                  <a:srgbClr val="1A1A1A"/>
                </a:solidFill>
                <a:latin typeface="Segoe UI"/>
                <a:cs typeface="Segoe UI" pitchFamily="34" charset="0"/>
              </a:rPr>
              <a:t>$12/u/m add-on to Microsoft 365 E3 </a:t>
            </a:r>
          </a:p>
        </p:txBody>
      </p:sp>
      <p:sp>
        <p:nvSpPr>
          <p:cNvPr id="18" name="Rectangle 17">
            <a:extLst>
              <a:ext uri="{FF2B5EF4-FFF2-40B4-BE49-F238E27FC236}">
                <a16:creationId xmlns:a16="http://schemas.microsoft.com/office/drawing/2014/main" id="{964B2C0E-B27A-4B9E-BF6D-DED5C540A286}"/>
              </a:ext>
            </a:extLst>
          </p:cNvPr>
          <p:cNvSpPr/>
          <p:nvPr/>
        </p:nvSpPr>
        <p:spPr bwMode="auto">
          <a:xfrm>
            <a:off x="8760808" y="4092380"/>
            <a:ext cx="2420004" cy="1563726"/>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6070" tIns="126070" rIns="126070" bIns="126070" numCol="1" spcCol="0" rtlCol="0" fromWordArt="0" anchor="t" anchorCtr="0" forceAA="0" compatLnSpc="1">
            <a:prstTxWarp prst="textNoShape">
              <a:avLst/>
            </a:prstTxWarp>
            <a:noAutofit/>
          </a:bodyPr>
          <a:lstStyle/>
          <a:p>
            <a:pPr defTabSz="790857">
              <a:defRPr/>
            </a:pPr>
            <a:r>
              <a:rPr lang="en-US" sz="1400" kern="0">
                <a:ln w="3175">
                  <a:noFill/>
                </a:ln>
                <a:solidFill>
                  <a:srgbClr val="1A1A1A"/>
                </a:solidFill>
                <a:latin typeface="Segoe UI Semibold"/>
                <a:cs typeface="Segoe UI" pitchFamily="34" charset="0"/>
              </a:rPr>
              <a:t>Power Bi Pro</a:t>
            </a:r>
          </a:p>
          <a:p>
            <a:pPr defTabSz="790857">
              <a:defRPr/>
            </a:pPr>
            <a:r>
              <a:rPr lang="en-US" sz="1400" kern="0">
                <a:ln w="3175">
                  <a:noFill/>
                </a:ln>
                <a:solidFill>
                  <a:srgbClr val="1A1A1A"/>
                </a:solidFill>
                <a:latin typeface="Segoe UI"/>
                <a:cs typeface="Segoe UI" pitchFamily="34" charset="0"/>
              </a:rPr>
              <a:t>$10/u/m</a:t>
            </a:r>
          </a:p>
        </p:txBody>
      </p:sp>
      <p:sp>
        <p:nvSpPr>
          <p:cNvPr id="19" name="Rectangle 18">
            <a:extLst>
              <a:ext uri="{FF2B5EF4-FFF2-40B4-BE49-F238E27FC236}">
                <a16:creationId xmlns:a16="http://schemas.microsoft.com/office/drawing/2014/main" id="{DFE08BE2-86B9-436C-904B-2CB74E9F4987}"/>
              </a:ext>
            </a:extLst>
          </p:cNvPr>
          <p:cNvSpPr/>
          <p:nvPr/>
        </p:nvSpPr>
        <p:spPr>
          <a:xfrm>
            <a:off x="4473142" y="1889197"/>
            <a:ext cx="3331016" cy="366190"/>
          </a:xfrm>
          <a:prstGeom prst="rect">
            <a:avLst/>
          </a:prstGeom>
          <a:solidFill>
            <a:schemeClr val="bg1"/>
          </a:solidFill>
        </p:spPr>
        <p:txBody>
          <a:bodyPr wrap="square">
            <a:spAutoFit/>
          </a:bodyPr>
          <a:lstStyle/>
          <a:p>
            <a:pPr algn="ctr" defTabSz="791009">
              <a:lnSpc>
                <a:spcPts val="1907"/>
              </a:lnSpc>
              <a:spcBef>
                <a:spcPts val="1040"/>
              </a:spcBef>
              <a:defRPr/>
            </a:pPr>
            <a:r>
              <a:rPr lang="en-US" sz="3137" kern="0">
                <a:solidFill>
                  <a:srgbClr val="0078D7"/>
                </a:solidFill>
                <a:latin typeface="Segoe UI Semibold"/>
                <a:cs typeface="Segoe UI Semibold" panose="020B0702040204020203" pitchFamily="34" charset="0"/>
              </a:rPr>
              <a:t>Microsoft 365 E5</a:t>
            </a:r>
          </a:p>
        </p:txBody>
      </p:sp>
      <p:sp>
        <p:nvSpPr>
          <p:cNvPr id="20" name="Rectangle 19">
            <a:extLst>
              <a:ext uri="{FF2B5EF4-FFF2-40B4-BE49-F238E27FC236}">
                <a16:creationId xmlns:a16="http://schemas.microsoft.com/office/drawing/2014/main" id="{CC8539A9-46DB-4061-89F9-FBB121F10F90}"/>
              </a:ext>
            </a:extLst>
          </p:cNvPr>
          <p:cNvSpPr/>
          <p:nvPr/>
        </p:nvSpPr>
        <p:spPr>
          <a:xfrm>
            <a:off x="4211783" y="2244798"/>
            <a:ext cx="3741730" cy="333489"/>
          </a:xfrm>
          <a:prstGeom prst="rect">
            <a:avLst/>
          </a:prstGeom>
        </p:spPr>
        <p:txBody>
          <a:bodyPr wrap="none">
            <a:spAutoFit/>
          </a:bodyPr>
          <a:lstStyle/>
          <a:p>
            <a:pPr algn="ctr" defTabSz="791009">
              <a:defRPr/>
            </a:pPr>
            <a:r>
              <a:rPr lang="en-US" sz="1567" kern="0">
                <a:solidFill>
                  <a:srgbClr val="1A1A1A"/>
                </a:solidFill>
                <a:latin typeface="Segoe UI"/>
                <a:cs typeface="Segoe UI Semibold" panose="020B0702040204020203" pitchFamily="34" charset="0"/>
              </a:rPr>
              <a:t>$25/u/m Step-up from Microsoft 365 E3</a:t>
            </a:r>
            <a:endParaRPr lang="en-US" sz="1567">
              <a:solidFill>
                <a:srgbClr val="1A1A1A"/>
              </a:solidFill>
              <a:latin typeface="Segoe UI"/>
            </a:endParaRPr>
          </a:p>
        </p:txBody>
      </p:sp>
      <p:grpSp>
        <p:nvGrpSpPr>
          <p:cNvPr id="57" name="Group 56">
            <a:extLst>
              <a:ext uri="{FF2B5EF4-FFF2-40B4-BE49-F238E27FC236}">
                <a16:creationId xmlns:a16="http://schemas.microsoft.com/office/drawing/2014/main" id="{9426FA6E-3D17-450A-9C2A-DADD00F07710}"/>
              </a:ext>
              <a:ext uri="{C183D7F6-B498-43B3-948B-1728B52AA6E4}">
                <adec:decorative xmlns:adec="http://schemas.microsoft.com/office/drawing/2017/decorative" val="1"/>
              </a:ext>
            </a:extLst>
          </p:cNvPr>
          <p:cNvGrpSpPr/>
          <p:nvPr/>
        </p:nvGrpSpPr>
        <p:grpSpPr>
          <a:xfrm>
            <a:off x="642311" y="1995215"/>
            <a:ext cx="11001736" cy="4670353"/>
            <a:chOff x="654401" y="2034520"/>
            <a:chExt cx="11223936" cy="4218410"/>
          </a:xfrm>
        </p:grpSpPr>
        <p:sp>
          <p:nvSpPr>
            <p:cNvPr id="58" name="Rectangle 57">
              <a:extLst>
                <a:ext uri="{FF2B5EF4-FFF2-40B4-BE49-F238E27FC236}">
                  <a16:creationId xmlns:a16="http://schemas.microsoft.com/office/drawing/2014/main" id="{7E94F1BE-1592-46E4-95BC-FC0404B17B2B}"/>
                </a:ext>
              </a:extLst>
            </p:cNvPr>
            <p:cNvSpPr/>
            <p:nvPr/>
          </p:nvSpPr>
          <p:spPr bwMode="auto">
            <a:xfrm>
              <a:off x="812800" y="5416619"/>
              <a:ext cx="10881360" cy="813988"/>
            </a:xfrm>
            <a:prstGeom prst="rect">
              <a:avLst/>
            </a:prstGeom>
            <a:solidFill>
              <a:srgbClr val="0078D7"/>
            </a:solidFill>
            <a:ln w="2857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91009">
                <a:lnSpc>
                  <a:spcPts val="1907"/>
                </a:lnSpc>
                <a:spcBef>
                  <a:spcPts val="1040"/>
                </a:spcBef>
                <a:defRPr/>
              </a:pPr>
              <a:r>
                <a:rPr lang="en-US" sz="2207" kern="0">
                  <a:solidFill>
                    <a:srgbClr val="FFFFFF"/>
                  </a:solidFill>
                  <a:latin typeface="Segoe UI Semibold"/>
                  <a:cs typeface="Segoe UI Semibold" panose="020B0702040204020203" pitchFamily="34" charset="0"/>
                </a:rPr>
                <a:t>Microsoft 365 E3</a:t>
              </a:r>
            </a:p>
            <a:p>
              <a:pPr algn="ctr" defTabSz="791009">
                <a:defRPr/>
              </a:pPr>
              <a:r>
                <a:rPr lang="en-US" sz="1567" kern="0">
                  <a:solidFill>
                    <a:srgbClr val="FFFFFF"/>
                  </a:solidFill>
                  <a:latin typeface="Segoe UI" panose="020B0502040204020203" pitchFamily="34" charset="0"/>
                  <a:cs typeface="Segoe UI" panose="020B0502040204020203" pitchFamily="34" charset="0"/>
                </a:rPr>
                <a:t>$32/u/m </a:t>
              </a:r>
            </a:p>
          </p:txBody>
        </p:sp>
        <p:sp>
          <p:nvSpPr>
            <p:cNvPr id="59" name="Arrow: Up 58">
              <a:extLst>
                <a:ext uri="{FF2B5EF4-FFF2-40B4-BE49-F238E27FC236}">
                  <a16:creationId xmlns:a16="http://schemas.microsoft.com/office/drawing/2014/main" id="{2A80E2A1-04A7-4A9D-950E-56CFCBBD229C}"/>
                </a:ext>
              </a:extLst>
            </p:cNvPr>
            <p:cNvSpPr/>
            <p:nvPr/>
          </p:nvSpPr>
          <p:spPr bwMode="auto">
            <a:xfrm>
              <a:off x="654401" y="2034520"/>
              <a:ext cx="295415" cy="4218410"/>
            </a:xfrm>
            <a:prstGeom prst="upArrow">
              <a:avLst>
                <a:gd name="adj1" fmla="val 29591"/>
                <a:gd name="adj2" fmla="val 13163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0" name="Arrow: Up 59">
              <a:extLst>
                <a:ext uri="{FF2B5EF4-FFF2-40B4-BE49-F238E27FC236}">
                  <a16:creationId xmlns:a16="http://schemas.microsoft.com/office/drawing/2014/main" id="{938F572F-76B0-4933-8B4E-FB417A233495}"/>
                </a:ext>
              </a:extLst>
            </p:cNvPr>
            <p:cNvSpPr/>
            <p:nvPr/>
          </p:nvSpPr>
          <p:spPr bwMode="auto">
            <a:xfrm>
              <a:off x="11582922" y="2034520"/>
              <a:ext cx="295415" cy="4218410"/>
            </a:xfrm>
            <a:prstGeom prst="upArrow">
              <a:avLst>
                <a:gd name="adj1" fmla="val 29591"/>
                <a:gd name="adj2" fmla="val 13163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31" name="Rectangle 130">
            <a:extLst>
              <a:ext uri="{FF2B5EF4-FFF2-40B4-BE49-F238E27FC236}">
                <a16:creationId xmlns:a16="http://schemas.microsoft.com/office/drawing/2014/main" id="{218E9E13-9360-4BB8-9AE9-1364A9E132FC}"/>
              </a:ext>
            </a:extLst>
          </p:cNvPr>
          <p:cNvSpPr/>
          <p:nvPr/>
        </p:nvSpPr>
        <p:spPr bwMode="auto">
          <a:xfrm>
            <a:off x="3691527" y="4101846"/>
            <a:ext cx="2420004" cy="1554260"/>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6070" tIns="126070" rIns="126070" bIns="126070" numCol="1" spcCol="0" rtlCol="0" fromWordArt="0" anchor="t" anchorCtr="0" forceAA="0" compatLnSpc="1">
            <a:prstTxWarp prst="textNoShape">
              <a:avLst/>
            </a:prstTxWarp>
            <a:noAutofit/>
          </a:bodyPr>
          <a:lstStyle/>
          <a:p>
            <a:pPr defTabSz="790857">
              <a:defRPr/>
            </a:pPr>
            <a:r>
              <a:rPr lang="en-US" sz="1200" kern="0">
                <a:ln w="3175">
                  <a:noFill/>
                </a:ln>
                <a:solidFill>
                  <a:srgbClr val="1A1A1A"/>
                </a:solidFill>
                <a:latin typeface="Segoe UI Semibold"/>
                <a:cs typeface="Segoe UI" pitchFamily="34" charset="0"/>
              </a:rPr>
              <a:t>M365 365 E5 Compliance </a:t>
            </a:r>
            <a:r>
              <a:rPr lang="en-US" sz="1200" kern="0">
                <a:ln w="3175">
                  <a:noFill/>
                </a:ln>
                <a:solidFill>
                  <a:srgbClr val="1A1A1A"/>
                </a:solidFill>
                <a:latin typeface="Segoe UI"/>
                <a:cs typeface="Segoe UI" pitchFamily="34" charset="0"/>
              </a:rPr>
              <a:t>$12/u/m</a:t>
            </a:r>
          </a:p>
        </p:txBody>
      </p:sp>
      <p:sp>
        <p:nvSpPr>
          <p:cNvPr id="133" name="Rectangle 132">
            <a:extLst>
              <a:ext uri="{FF2B5EF4-FFF2-40B4-BE49-F238E27FC236}">
                <a16:creationId xmlns:a16="http://schemas.microsoft.com/office/drawing/2014/main" id="{625EB462-4D65-4962-8DE8-E69F46D68F9A}"/>
              </a:ext>
            </a:extLst>
          </p:cNvPr>
          <p:cNvSpPr/>
          <p:nvPr/>
        </p:nvSpPr>
        <p:spPr bwMode="auto">
          <a:xfrm>
            <a:off x="3780998" y="5321459"/>
            <a:ext cx="2241062" cy="274281"/>
          </a:xfrm>
          <a:prstGeom prst="rect">
            <a:avLst/>
          </a:prstGeom>
          <a:solidFill>
            <a:schemeClr val="bg1"/>
          </a:solidFill>
          <a:ln>
            <a:solidFill>
              <a:srgbClr val="2F2F2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ctr" anchorCtr="0" forceAA="0" compatLnSpc="1">
            <a:prstTxWarp prst="textNoShape">
              <a:avLst/>
            </a:prstTxWarp>
            <a:noAutofit/>
          </a:bodyPr>
          <a:lstStyle/>
          <a:p>
            <a:pPr defTabSz="790857">
              <a:defRPr/>
            </a:pPr>
            <a:r>
              <a:rPr lang="en-US" sz="800" kern="0">
                <a:ln w="3175">
                  <a:noFill/>
                </a:ln>
                <a:solidFill>
                  <a:srgbClr val="1A1A1A"/>
                </a:solidFill>
                <a:latin typeface="Segoe UI Semibold"/>
                <a:cs typeface="Segoe UI" pitchFamily="34" charset="0"/>
              </a:rPr>
              <a:t>M365 E5 Information Protection &amp; Governance </a:t>
            </a:r>
            <a:r>
              <a:rPr lang="en-US" sz="800" kern="0">
                <a:ln w="3175">
                  <a:noFill/>
                </a:ln>
                <a:solidFill>
                  <a:srgbClr val="1A1A1A"/>
                </a:solidFill>
                <a:latin typeface="Segoe UI" panose="020B0502040204020203" pitchFamily="34" charset="0"/>
                <a:cs typeface="Segoe UI" panose="020B0502040204020203" pitchFamily="34" charset="0"/>
              </a:rPr>
              <a:t>$7/u/m</a:t>
            </a:r>
          </a:p>
        </p:txBody>
      </p:sp>
      <p:sp>
        <p:nvSpPr>
          <p:cNvPr id="135" name="Rectangle 134">
            <a:extLst>
              <a:ext uri="{FF2B5EF4-FFF2-40B4-BE49-F238E27FC236}">
                <a16:creationId xmlns:a16="http://schemas.microsoft.com/office/drawing/2014/main" id="{A18A148D-D76B-42D1-A78D-CB7030D0A7E1}"/>
              </a:ext>
            </a:extLst>
          </p:cNvPr>
          <p:cNvSpPr/>
          <p:nvPr/>
        </p:nvSpPr>
        <p:spPr bwMode="auto">
          <a:xfrm>
            <a:off x="3780998" y="4993235"/>
            <a:ext cx="2241062" cy="274281"/>
          </a:xfrm>
          <a:prstGeom prst="rect">
            <a:avLst/>
          </a:prstGeom>
          <a:solidFill>
            <a:schemeClr val="bg1"/>
          </a:solidFill>
          <a:ln>
            <a:solidFill>
              <a:srgbClr val="2F2F2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ctr" anchorCtr="0" forceAA="0" compatLnSpc="1">
            <a:prstTxWarp prst="textNoShape">
              <a:avLst/>
            </a:prstTxWarp>
            <a:noAutofit/>
          </a:bodyPr>
          <a:lstStyle/>
          <a:p>
            <a:pPr defTabSz="790857">
              <a:defRPr/>
            </a:pPr>
            <a:r>
              <a:rPr lang="en-US" sz="800" kern="0">
                <a:ln w="3175">
                  <a:noFill/>
                </a:ln>
                <a:solidFill>
                  <a:srgbClr val="1A1A1A"/>
                </a:solidFill>
                <a:latin typeface="Segoe UI Semibold"/>
                <a:cs typeface="Segoe UI" pitchFamily="34" charset="0"/>
              </a:rPr>
              <a:t>M365 E5 Insider Risk Management </a:t>
            </a:r>
            <a:r>
              <a:rPr lang="en-US" sz="800" kern="0">
                <a:ln w="3175">
                  <a:noFill/>
                </a:ln>
                <a:solidFill>
                  <a:srgbClr val="1A1A1A"/>
                </a:solidFill>
                <a:latin typeface="Segoe UI" panose="020B0502040204020203" pitchFamily="34" charset="0"/>
                <a:cs typeface="Segoe UI" panose="020B0502040204020203" pitchFamily="34" charset="0"/>
              </a:rPr>
              <a:t>$6/u/m</a:t>
            </a:r>
          </a:p>
        </p:txBody>
      </p:sp>
      <p:sp>
        <p:nvSpPr>
          <p:cNvPr id="137" name="Rectangle 136">
            <a:extLst>
              <a:ext uri="{FF2B5EF4-FFF2-40B4-BE49-F238E27FC236}">
                <a16:creationId xmlns:a16="http://schemas.microsoft.com/office/drawing/2014/main" id="{50167989-E2D9-4C34-BA8A-C9E10E859AEB}"/>
              </a:ext>
            </a:extLst>
          </p:cNvPr>
          <p:cNvSpPr/>
          <p:nvPr/>
        </p:nvSpPr>
        <p:spPr bwMode="auto">
          <a:xfrm>
            <a:off x="3780998" y="4659255"/>
            <a:ext cx="2241062" cy="274281"/>
          </a:xfrm>
          <a:prstGeom prst="rect">
            <a:avLst/>
          </a:prstGeom>
          <a:solidFill>
            <a:schemeClr val="bg1"/>
          </a:solidFill>
          <a:ln>
            <a:solidFill>
              <a:srgbClr val="2F2F2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ctr" anchorCtr="0" forceAA="0" compatLnSpc="1">
            <a:prstTxWarp prst="textNoShape">
              <a:avLst/>
            </a:prstTxWarp>
            <a:noAutofit/>
          </a:bodyPr>
          <a:lstStyle/>
          <a:p>
            <a:pPr defTabSz="790857">
              <a:defRPr/>
            </a:pPr>
            <a:r>
              <a:rPr lang="en-US" sz="800" kern="0">
                <a:ln w="3175">
                  <a:noFill/>
                </a:ln>
                <a:solidFill>
                  <a:srgbClr val="1A1A1A"/>
                </a:solidFill>
                <a:latin typeface="Segoe UI Semibold"/>
                <a:cs typeface="Segoe UI" pitchFamily="34" charset="0"/>
              </a:rPr>
              <a:t>M365 E5 eDiscovery &amp; Audit </a:t>
            </a:r>
            <a:r>
              <a:rPr lang="en-US" sz="800" kern="0">
                <a:ln w="3175">
                  <a:noFill/>
                </a:ln>
                <a:solidFill>
                  <a:srgbClr val="1A1A1A"/>
                </a:solidFill>
                <a:latin typeface="Segoe UI" panose="020B0502040204020203" pitchFamily="34" charset="0"/>
                <a:cs typeface="Segoe UI" panose="020B0502040204020203" pitchFamily="34" charset="0"/>
              </a:rPr>
              <a:t>$6/u/m</a:t>
            </a:r>
          </a:p>
        </p:txBody>
      </p:sp>
      <p:sp>
        <p:nvSpPr>
          <p:cNvPr id="139" name="Rectangle 138">
            <a:extLst>
              <a:ext uri="{FF2B5EF4-FFF2-40B4-BE49-F238E27FC236}">
                <a16:creationId xmlns:a16="http://schemas.microsoft.com/office/drawing/2014/main" id="{D55F997A-F1D0-431C-A4A6-0B983A6DE8F9}"/>
              </a:ext>
            </a:extLst>
          </p:cNvPr>
          <p:cNvSpPr/>
          <p:nvPr/>
        </p:nvSpPr>
        <p:spPr bwMode="auto">
          <a:xfrm>
            <a:off x="6267664" y="4094822"/>
            <a:ext cx="2420004" cy="1561284"/>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6070" tIns="126070" rIns="126070" bIns="126070" numCol="1" spcCol="0" rtlCol="0" fromWordArt="0" anchor="t" anchorCtr="0" forceAA="0" compatLnSpc="1">
            <a:prstTxWarp prst="textNoShape">
              <a:avLst/>
            </a:prstTxWarp>
            <a:noAutofit/>
          </a:bodyPr>
          <a:lstStyle/>
          <a:p>
            <a:pPr defTabSz="790857">
              <a:defRPr/>
            </a:pPr>
            <a:r>
              <a:rPr lang="en-US" sz="1402" kern="0">
                <a:ln w="3175">
                  <a:noFill/>
                </a:ln>
                <a:solidFill>
                  <a:srgbClr val="1A1A1A"/>
                </a:solidFill>
                <a:latin typeface="Segoe UI Semibold"/>
                <a:cs typeface="Segoe UI" pitchFamily="34" charset="0"/>
              </a:rPr>
              <a:t>Audio Conferencing  </a:t>
            </a:r>
            <a:br>
              <a:rPr lang="en-US" sz="1402" kern="0">
                <a:ln w="3175">
                  <a:noFill/>
                </a:ln>
                <a:solidFill>
                  <a:srgbClr val="1A1A1A"/>
                </a:solidFill>
                <a:latin typeface="Segoe UI Semibold"/>
                <a:cs typeface="Segoe UI" pitchFamily="34" charset="0"/>
              </a:rPr>
            </a:br>
            <a:r>
              <a:rPr lang="en-US" sz="1402" kern="0">
                <a:ln w="3175">
                  <a:noFill/>
                </a:ln>
                <a:solidFill>
                  <a:srgbClr val="1A1A1A"/>
                </a:solidFill>
                <a:latin typeface="Segoe UI"/>
                <a:cs typeface="Segoe UI" pitchFamily="34" charset="0"/>
              </a:rPr>
              <a:t>$4/u/m</a:t>
            </a:r>
          </a:p>
          <a:p>
            <a:pPr defTabSz="790857">
              <a:defRPr/>
            </a:pPr>
            <a:endParaRPr lang="en-US" sz="1402" kern="0">
              <a:ln w="3175">
                <a:noFill/>
              </a:ln>
              <a:solidFill>
                <a:srgbClr val="1A1A1A"/>
              </a:solidFill>
              <a:latin typeface="Segoe UI"/>
              <a:cs typeface="Segoe UI" pitchFamily="34" charset="0"/>
            </a:endParaRPr>
          </a:p>
          <a:p>
            <a:pPr defTabSz="790857">
              <a:defRPr/>
            </a:pPr>
            <a:r>
              <a:rPr lang="en-US" sz="1402" kern="0">
                <a:ln w="3175">
                  <a:noFill/>
                </a:ln>
                <a:solidFill>
                  <a:srgbClr val="1A1A1A"/>
                </a:solidFill>
                <a:latin typeface="Segoe UI Semibold"/>
                <a:cs typeface="Segoe UI" pitchFamily="34" charset="0"/>
              </a:rPr>
              <a:t>Phone System</a:t>
            </a:r>
          </a:p>
          <a:p>
            <a:pPr defTabSz="790857">
              <a:defRPr/>
            </a:pPr>
            <a:r>
              <a:rPr lang="en-US" sz="1402" kern="0">
                <a:ln w="3175">
                  <a:noFill/>
                </a:ln>
                <a:solidFill>
                  <a:srgbClr val="1A1A1A"/>
                </a:solidFill>
                <a:latin typeface="Segoe UI"/>
                <a:cs typeface="Segoe UI" pitchFamily="34" charset="0"/>
              </a:rPr>
              <a:t>$8/u/m</a:t>
            </a:r>
          </a:p>
          <a:p>
            <a:pPr defTabSz="790857">
              <a:defRPr/>
            </a:pPr>
            <a:endParaRPr lang="en-US" sz="784" kern="0">
              <a:ln w="3175">
                <a:noFill/>
              </a:ln>
              <a:solidFill>
                <a:srgbClr val="1A1A1A"/>
              </a:solidFill>
              <a:latin typeface="Segoe UI"/>
              <a:cs typeface="Segoe UI" pitchFamily="34" charset="0"/>
            </a:endParaRP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CEE44CFC-B14D-42A5-9449-5A7629571CED}"/>
                  </a:ext>
                </a:extLst>
              </p14:cNvPr>
              <p14:cNvContentPartPr/>
              <p14:nvPr/>
            </p14:nvContentPartPr>
            <p14:xfrm>
              <a:off x="8101440" y="5807520"/>
              <a:ext cx="360" cy="360"/>
            </p14:xfrm>
          </p:contentPart>
        </mc:Choice>
        <mc:Fallback xmlns="">
          <p:pic>
            <p:nvPicPr>
              <p:cNvPr id="7" name="Ink 6">
                <a:extLst>
                  <a:ext uri="{FF2B5EF4-FFF2-40B4-BE49-F238E27FC236}">
                    <a16:creationId xmlns:a16="http://schemas.microsoft.com/office/drawing/2014/main" id="{CEE44CFC-B14D-42A5-9449-5A7629571CED}"/>
                  </a:ext>
                </a:extLst>
              </p:cNvPr>
              <p:cNvPicPr/>
              <p:nvPr/>
            </p:nvPicPr>
            <p:blipFill>
              <a:blip r:embed="rId3"/>
              <a:stretch>
                <a:fillRect/>
              </a:stretch>
            </p:blipFill>
            <p:spPr>
              <a:xfrm>
                <a:off x="8092080" y="5798160"/>
                <a:ext cx="19080" cy="19080"/>
              </a:xfrm>
              <a:prstGeom prst="rect">
                <a:avLst/>
              </a:prstGeom>
            </p:spPr>
          </p:pic>
        </mc:Fallback>
      </mc:AlternateContent>
    </p:spTree>
    <p:extLst>
      <p:ext uri="{BB962C8B-B14F-4D97-AF65-F5344CB8AC3E}">
        <p14:creationId xmlns:p14="http://schemas.microsoft.com/office/powerpoint/2010/main" val="2257399085"/>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Advanced Security </a:t>
            </a:r>
            <a:r>
              <a:rPr lang="en-US" sz="3200">
                <a:solidFill>
                  <a:schemeClr val="tx1"/>
                </a:solidFill>
              </a:rPr>
              <a:t>Capabilities</a:t>
            </a:r>
            <a:r>
              <a:rPr lang="en-US" sz="3200">
                <a:solidFill>
                  <a:schemeClr val="accent1"/>
                </a:solidFill>
              </a:rPr>
              <a:t> ​</a:t>
            </a:r>
            <a:endParaRPr lang="en-US" sz="3200"/>
          </a:p>
        </p:txBody>
      </p:sp>
      <p:pic>
        <p:nvPicPr>
          <p:cNvPr id="7" name="Picture 6">
            <a:extLst>
              <a:ext uri="{FF2B5EF4-FFF2-40B4-BE49-F238E27FC236}">
                <a16:creationId xmlns:a16="http://schemas.microsoft.com/office/drawing/2014/main" id="{C8A807B6-D3EB-4717-B4FC-3AFB9E5481F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2522" y="1397739"/>
            <a:ext cx="3362780" cy="1800776"/>
          </a:xfrm>
          <a:prstGeom prst="rect">
            <a:avLst/>
          </a:prstGeom>
        </p:spPr>
      </p:pic>
      <p:sp>
        <p:nvSpPr>
          <p:cNvPr id="24" name="Rectangle 23">
            <a:extLst>
              <a:ext uri="{FF2B5EF4-FFF2-40B4-BE49-F238E27FC236}">
                <a16:creationId xmlns:a16="http://schemas.microsoft.com/office/drawing/2014/main" id="{B9A724E4-0BF6-4F5E-8370-3A0FB74BFB5B}"/>
              </a:ext>
              <a:ext uri="{C183D7F6-B498-43B3-948B-1728B52AA6E4}">
                <adec:decorative xmlns:adec="http://schemas.microsoft.com/office/drawing/2017/decorative" val="1"/>
              </a:ext>
            </a:extLst>
          </p:cNvPr>
          <p:cNvSpPr/>
          <p:nvPr/>
        </p:nvSpPr>
        <p:spPr bwMode="auto">
          <a:xfrm>
            <a:off x="8241042" y="3200401"/>
            <a:ext cx="3365741" cy="352262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338567"/>
            <a:ext cx="2942634" cy="26068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Enhanced Antivirus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a:rPr>
              <a:t>Enforce malware protection across Windows 10 devices with Windows Defender, now with management capabilities to give you visibility into active threats in your environment</a:t>
            </a:r>
            <a:r>
              <a:rPr kumimoji="0" lang="en-US" sz="1400" b="0" i="0" u="none" strike="noStrike" kern="0" cap="none" spc="0" normalizeH="0" baseline="0" noProof="0">
                <a:ln>
                  <a:noFill/>
                </a:ln>
                <a:solidFill>
                  <a:srgbClr val="FFFFFF"/>
                </a:solidFill>
                <a:effectLst/>
                <a:uLnTx/>
                <a:uFillTx/>
                <a:latin typeface="Segoe UI Semibold"/>
                <a:ea typeface="+mn-ea"/>
                <a:cs typeface="Segoe UI Semilight"/>
              </a:rPr>
              <a:t>. ​</a:t>
            </a:r>
          </a:p>
          <a:p>
            <a:pPr defTabSz="932472">
              <a:buNone/>
              <a:defRPr/>
            </a:pPr>
            <a:r>
              <a:rPr lang="en-US" sz="1400" kern="0">
                <a:solidFill>
                  <a:srgbClr val="FFFFFF"/>
                </a:solidFill>
                <a:latin typeface="Segoe UI"/>
                <a:cs typeface="Segoe UI"/>
              </a:rPr>
              <a:t>Enterprise-grade visibility, control,</a:t>
            </a:r>
            <a:endParaRPr lang="en-US" sz="1400" kern="0">
              <a:ea typeface="+mn-lt"/>
              <a:cs typeface="+mn-lt"/>
            </a:endParaRPr>
          </a:p>
          <a:p>
            <a:pPr defTabSz="932472">
              <a:buNone/>
              <a:defRPr/>
            </a:pPr>
            <a:r>
              <a:rPr lang="en-US" sz="1400" kern="0">
                <a:solidFill>
                  <a:srgbClr val="FFFFFF"/>
                </a:solidFill>
                <a:latin typeface="Segoe UI"/>
                <a:cs typeface="Segoe UI"/>
              </a:rPr>
              <a:t>and protection for your cloud</a:t>
            </a:r>
            <a:endParaRPr lang="en-US" sz="1400" kern="0">
              <a:ea typeface="+mn-lt"/>
              <a:cs typeface="+mn-lt"/>
            </a:endParaRPr>
          </a:p>
          <a:p>
            <a:pPr defTabSz="932472">
              <a:buNone/>
              <a:defRPr/>
            </a:pPr>
            <a:r>
              <a:rPr lang="en-US" sz="1400" kern="0">
                <a:solidFill>
                  <a:srgbClr val="FFFFFF"/>
                </a:solidFill>
                <a:latin typeface="Segoe UI"/>
                <a:cs typeface="Segoe UI"/>
              </a:rPr>
              <a:t>applications</a:t>
            </a:r>
            <a:endParaRPr lang="en-US" sz="1400" kern="0">
              <a:ea typeface="+mn-lt"/>
              <a:cs typeface="+mn-lt"/>
            </a:endParaRPr>
          </a:p>
          <a:p>
            <a:pPr marL="0" indent="0" defTabSz="932472">
              <a:spcBef>
                <a:spcPct val="0"/>
              </a:spcBef>
              <a:spcAft>
                <a:spcPts val="1200"/>
              </a:spcAft>
              <a:buSzTx/>
              <a:buNone/>
              <a:defRPr/>
            </a:pPr>
            <a:endParaRPr lang="en-US" sz="1400" kern="0">
              <a:solidFill>
                <a:srgbClr val="FFFFFF"/>
              </a:solidFill>
              <a:latin typeface="Segoe UI Semibold"/>
            </a:endParaRPr>
          </a:p>
        </p:txBody>
      </p:sp>
      <p:pic>
        <p:nvPicPr>
          <p:cNvPr id="3" name="Picture 2" descr="A picture containing indoor, person, person, table&#10;&#10;Description automatically generated">
            <a:extLst>
              <a:ext uri="{FF2B5EF4-FFF2-40B4-BE49-F238E27FC236}">
                <a16:creationId xmlns:a16="http://schemas.microsoft.com/office/drawing/2014/main" id="{5145E2FD-93F9-4289-8142-288BFD024AA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2959" y="1399626"/>
            <a:ext cx="3365730" cy="1800775"/>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0401"/>
            <a:ext cx="3365741" cy="34857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701413" y="3338567"/>
            <a:ext cx="3128835" cy="3597908"/>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600"/>
              </a:spcAft>
              <a:buClr>
                <a:srgbClr val="0078D4"/>
              </a:buClr>
              <a:buSzTx/>
              <a:buNone/>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Secure Devices</a:t>
            </a:r>
            <a:r>
              <a:rPr lang="en-US" kern="0">
                <a:solidFill>
                  <a:srgbClr val="FFFFFF"/>
                </a:solidFill>
                <a:latin typeface="Segoe UI Semibold"/>
                <a:cs typeface="Segoe UI Semilight"/>
              </a:rPr>
              <a:t> &amp; Apps</a:t>
            </a: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a:p>
            <a:pPr marL="0" indent="0" defTabSz="932472" fontAlgn="base">
              <a:buClr>
                <a:srgbClr val="0078D4"/>
              </a:buClr>
              <a:buSzTx/>
              <a:buNone/>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a:rPr>
              <a:t>​</a:t>
            </a:r>
            <a:r>
              <a:rPr lang="en-US" sz="1400" kern="0">
                <a:solidFill>
                  <a:srgbClr val="FFFFFF"/>
                </a:solidFill>
                <a:ea typeface="+mn-lt"/>
                <a:cs typeface="Segoe UI Semilight"/>
              </a:rPr>
              <a:t>Identity</a:t>
            </a:r>
            <a:r>
              <a:rPr lang="en-US" sz="1400" kern="0">
                <a:solidFill>
                  <a:srgbClr val="FFFFFF"/>
                </a:solidFill>
                <a:latin typeface="Segoe UI"/>
                <a:cs typeface="Segoe UI Semilight"/>
              </a:rPr>
              <a:t> and access management with advanced protection for users and privileged identities with Azure Active Directory (Azure AD) Privileged Identity Management</a:t>
            </a:r>
            <a:r>
              <a:rPr lang="en-US" sz="1400" kern="0">
                <a:ea typeface="+mn-lt"/>
                <a:cs typeface="+mn-lt"/>
              </a:rPr>
              <a:t> </a:t>
            </a:r>
            <a:endParaRPr lang="en-US"/>
          </a:p>
          <a:p>
            <a:pPr marL="0" indent="0" defTabSz="932472">
              <a:buSzTx/>
              <a:buNone/>
              <a:defRPr/>
            </a:pPr>
            <a:endParaRPr lang="en-US" sz="1400" kern="0">
              <a:latin typeface="Segoe UI"/>
              <a:cs typeface="Segoe UI"/>
            </a:endParaRPr>
          </a:p>
          <a:p>
            <a:pPr marL="0" indent="0" defTabSz="932472">
              <a:spcBef>
                <a:spcPct val="0"/>
              </a:spcBef>
              <a:spcAft>
                <a:spcPts val="1200"/>
              </a:spcAft>
              <a:buSzTx/>
              <a:buNone/>
              <a:defRPr/>
            </a:pPr>
            <a:r>
              <a:rPr lang="en-US" sz="1400" kern="0">
                <a:solidFill>
                  <a:srgbClr val="FFFFFF"/>
                </a:solidFill>
                <a:latin typeface="Segoe UI"/>
                <a:cs typeface="Segoe UI Semilight"/>
              </a:rPr>
              <a:t>Simplify deployment with Windows Autopilot</a:t>
            </a:r>
          </a:p>
          <a:p>
            <a:pPr defTabSz="932472">
              <a:buNone/>
              <a:defRPr/>
            </a:pPr>
            <a:r>
              <a:rPr lang="en-US" sz="1400" kern="0">
                <a:solidFill>
                  <a:srgbClr val="FFFFFF"/>
                </a:solidFill>
                <a:latin typeface="Segoe UI"/>
                <a:cs typeface="Segoe UI Semilight"/>
              </a:rPr>
              <a:t>Cloud-based protection from advanced</a:t>
            </a:r>
            <a:endParaRPr lang="en-US">
              <a:latin typeface="Segoe UI"/>
            </a:endParaRPr>
          </a:p>
          <a:p>
            <a:pPr defTabSz="932472">
              <a:buNone/>
              <a:defRPr/>
            </a:pPr>
            <a:r>
              <a:rPr lang="en-US" sz="1400" kern="0">
                <a:solidFill>
                  <a:srgbClr val="FFFFFF"/>
                </a:solidFill>
                <a:latin typeface="Segoe UI"/>
                <a:cs typeface="Segoe UI Semilight"/>
              </a:rPr>
              <a:t>targeted attacks leveraging unique</a:t>
            </a:r>
            <a:endParaRPr lang="en-US">
              <a:latin typeface="Segoe UI"/>
            </a:endParaRPr>
          </a:p>
          <a:p>
            <a:pPr defTabSz="932472">
              <a:buNone/>
              <a:defRPr/>
            </a:pPr>
            <a:r>
              <a:rPr lang="en-US" sz="1400" kern="0">
                <a:solidFill>
                  <a:srgbClr val="FFFFFF"/>
                </a:solidFill>
                <a:latin typeface="Segoe UI"/>
                <a:cs typeface="Segoe UI Semilight"/>
              </a:rPr>
              <a:t>machine learning algorithms and</a:t>
            </a:r>
            <a:endParaRPr lang="en-US">
              <a:latin typeface="Segoe UI"/>
            </a:endParaRPr>
          </a:p>
          <a:p>
            <a:pPr defTabSz="932472">
              <a:buNone/>
              <a:defRPr/>
            </a:pPr>
            <a:r>
              <a:rPr lang="en-US" sz="1400" kern="0">
                <a:solidFill>
                  <a:srgbClr val="FFFFFF"/>
                </a:solidFill>
                <a:latin typeface="Segoe UI"/>
                <a:cs typeface="Segoe UI Semilight"/>
              </a:rPr>
              <a:t>behavioral analytics</a:t>
            </a:r>
            <a:r>
              <a:rPr lang="en-US" sz="1400" kern="0">
                <a:ea typeface="+mn-lt"/>
                <a:cs typeface="+mn-lt"/>
              </a:rPr>
              <a:t> </a:t>
            </a:r>
            <a:endParaRPr lang="en-US"/>
          </a:p>
          <a:p>
            <a:pPr marL="0" indent="0" defTabSz="932472">
              <a:spcBef>
                <a:spcPct val="0"/>
              </a:spcBef>
              <a:spcAft>
                <a:spcPts val="1200"/>
              </a:spcAft>
              <a:buSzTx/>
              <a:buNone/>
              <a:defRPr/>
            </a:pPr>
            <a:endParaRPr lang="en-US" sz="1400" kern="0">
              <a:solidFill>
                <a:srgbClr val="FFFFFF"/>
              </a:solidFill>
              <a:latin typeface="Segoe UI"/>
            </a:endParaRP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11964" y="1397740"/>
            <a:ext cx="3365730" cy="1800775"/>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4857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591906" y="3430744"/>
            <a:ext cx="3005685" cy="355481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Protect Business Data</a:t>
            </a:r>
          </a:p>
          <a:p>
            <a:pPr marL="0" indent="0" fontAlgn="base">
              <a:spcBef>
                <a:spcPts val="0"/>
              </a:spcBef>
              <a:spcAft>
                <a:spcPts val="600"/>
              </a:spcAft>
              <a:buNone/>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a:t>
            </a:r>
            <a:r>
              <a:rPr lang="en-US" sz="1400">
                <a:solidFill>
                  <a:srgbClr val="FFFFFF"/>
                </a:solidFill>
                <a:latin typeface="Segoe UI"/>
                <a:cs typeface="Segoe UI Semilight"/>
              </a:rPr>
              <a:t>Intelligent classification and encryption for files shared inside and outside your organization with </a:t>
            </a:r>
            <a:r>
              <a:rPr lang="en-US" sz="1400">
                <a:solidFill>
                  <a:srgbClr val="FFFFFF"/>
                </a:solidFill>
                <a:latin typeface="Segoe UI"/>
                <a:cs typeface="Segoe UI"/>
              </a:rPr>
              <a:t>Azure Information Protection</a:t>
            </a:r>
            <a:r>
              <a:rPr lang="en-US" sz="1400">
                <a:solidFill>
                  <a:srgbClr val="FFFFFF"/>
                </a:solidFill>
                <a:latin typeface="Segoe UI"/>
                <a:cs typeface="Segoe UI Semilight"/>
              </a:rPr>
              <a:t>  Premium.</a:t>
            </a:r>
          </a:p>
          <a:p>
            <a:pPr marL="0" indent="0" fontAlgn="base">
              <a:spcBef>
                <a:spcPts val="0"/>
              </a:spcBef>
              <a:spcAft>
                <a:spcPts val="600"/>
              </a:spcAft>
              <a:buNone/>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Restrict copying and saving of business information. Enable unlimited cloud archiving.​​</a:t>
            </a:r>
          </a:p>
          <a:p>
            <a:pPr>
              <a:buNone/>
              <a:defRPr/>
            </a:pPr>
            <a:r>
              <a:rPr lang="en-US" sz="1400">
                <a:solidFill>
                  <a:schemeClr val="bg1"/>
                </a:solidFill>
                <a:ea typeface="+mn-lt"/>
                <a:cs typeface="+mn-lt"/>
              </a:rPr>
              <a:t>Intelligent classification and</a:t>
            </a:r>
            <a:endParaRPr lang="en-US">
              <a:solidFill>
                <a:schemeClr val="bg1"/>
              </a:solidFill>
              <a:ea typeface="+mn-lt"/>
              <a:cs typeface="+mn-lt"/>
            </a:endParaRPr>
          </a:p>
          <a:p>
            <a:pPr>
              <a:buNone/>
              <a:defRPr/>
            </a:pPr>
            <a:r>
              <a:rPr lang="en-US" sz="1400">
                <a:solidFill>
                  <a:schemeClr val="bg1"/>
                </a:solidFill>
                <a:ea typeface="+mn-lt"/>
                <a:cs typeface="+mn-lt"/>
              </a:rPr>
              <a:t>encryption for files shared inside and</a:t>
            </a:r>
            <a:endParaRPr lang="en-US">
              <a:solidFill>
                <a:schemeClr val="bg1"/>
              </a:solidFill>
              <a:ea typeface="+mn-lt"/>
              <a:cs typeface="+mn-lt"/>
            </a:endParaRPr>
          </a:p>
          <a:p>
            <a:pPr>
              <a:buNone/>
              <a:defRPr/>
            </a:pPr>
            <a:r>
              <a:rPr lang="en-US" sz="1400">
                <a:solidFill>
                  <a:schemeClr val="bg1"/>
                </a:solidFill>
                <a:ea typeface="+mn-lt"/>
                <a:cs typeface="+mn-lt"/>
              </a:rPr>
              <a:t>outside your organization</a:t>
            </a:r>
            <a:endParaRPr lang="en-US">
              <a:solidFill>
                <a:schemeClr val="bg1"/>
              </a:solidFill>
              <a:ea typeface="+mn-lt"/>
              <a:cs typeface="+mn-lt"/>
            </a:endParaRPr>
          </a:p>
          <a:p>
            <a:pPr>
              <a:buNone/>
              <a:defRPr/>
            </a:pPr>
            <a:endParaRPr lang="en-US" sz="1400">
              <a:solidFill>
                <a:srgbClr val="FFFFFF"/>
              </a:solidFill>
            </a:endParaRPr>
          </a:p>
          <a:p>
            <a:pPr>
              <a:buNone/>
              <a:defRPr/>
            </a:pPr>
            <a:endParaRPr lang="en-US" sz="1400">
              <a:solidFill>
                <a:srgbClr val="FFFFFF"/>
              </a:solidFill>
              <a:latin typeface="Segoe UI"/>
              <a:cs typeface="Segoe UI Semilight"/>
            </a:endParaRPr>
          </a:p>
          <a:p>
            <a:pPr marL="0" indent="0">
              <a:spcBef>
                <a:spcPts val="0"/>
              </a:spcBef>
              <a:spcAft>
                <a:spcPts val="600"/>
              </a:spcAft>
              <a:buNone/>
              <a:defRPr/>
            </a:pPr>
            <a:endParaRPr lang="en-US" sz="1400">
              <a:solidFill>
                <a:srgbClr val="FFFFFF"/>
              </a:solidFill>
              <a:latin typeface="Segoe UI"/>
              <a:cs typeface="Segoe UI Semilight"/>
            </a:endParaRPr>
          </a:p>
        </p:txBody>
      </p:sp>
    </p:spTree>
    <p:extLst>
      <p:ext uri="{BB962C8B-B14F-4D97-AF65-F5344CB8AC3E}">
        <p14:creationId xmlns:p14="http://schemas.microsoft.com/office/powerpoint/2010/main" val="20681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1.11111E-6 L 2.70833E-6 0.01898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1.48148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4.81481E-6 L -2.08333E-7 0.01898 " pathEditMode="relative" rAng="0" ptsTypes="AA">
                                      <p:cBhvr>
                                        <p:cTn id="19"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rPr>
              <a:t>Advanced Security </a:t>
            </a:r>
            <a:r>
              <a:rPr lang="en-US" sz="3200">
                <a:solidFill>
                  <a:schemeClr val="tx1"/>
                </a:solidFill>
              </a:rPr>
              <a:t>Capabilities</a:t>
            </a:r>
            <a:r>
              <a:rPr lang="en-US" sz="3200">
                <a:solidFill>
                  <a:schemeClr val="accent1"/>
                </a:solidFill>
              </a:rPr>
              <a:t> ​</a:t>
            </a:r>
            <a:endParaRPr lang="en-US" sz="3200"/>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Enhanced Antivirus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5145E2FD-93F9-4289-8142-288BFD024AA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960" y="1399627"/>
            <a:ext cx="3365729" cy="1800774"/>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6546"/>
            <a:ext cx="3365741" cy="33567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719849" y="3289405"/>
            <a:ext cx="3098109" cy="317317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a:spcBef>
                <a:spcPct val="0"/>
              </a:spcBef>
              <a:spcAft>
                <a:spcPts val="600"/>
              </a:spcAft>
              <a:buNone/>
              <a:defRPr/>
            </a:pPr>
            <a:r>
              <a:rPr lang="en-GB" kern="0">
                <a:solidFill>
                  <a:srgbClr val="FFFFFF"/>
                </a:solidFill>
                <a:latin typeface="Segoe UI Semibold"/>
                <a:cs typeface="Segoe UI Semilight"/>
              </a:rPr>
              <a:t>Protect, detect, and automatically respond</a:t>
            </a:r>
            <a:endParaRPr lang="en-US" kern="0">
              <a:solidFill>
                <a:srgbClr val="FFFFFF"/>
              </a:solidFill>
              <a:latin typeface="Segoe UI Semibold"/>
              <a:cs typeface="Segoe UI Semilight"/>
            </a:endParaRPr>
          </a:p>
          <a:p>
            <a:pPr defTabSz="932472">
              <a:buNone/>
              <a:defRPr/>
            </a:pPr>
            <a:r>
              <a:rPr lang="en-US" sz="1400" kern="0">
                <a:solidFill>
                  <a:schemeClr val="bg1"/>
                </a:solidFill>
                <a:ea typeface="+mn-lt"/>
                <a:cs typeface="+mn-lt"/>
              </a:rPr>
              <a:t>Behavior-based, attack detection</a:t>
            </a:r>
            <a:endParaRPr lang="en-US">
              <a:solidFill>
                <a:schemeClr val="bg1"/>
              </a:solidFill>
            </a:endParaRPr>
          </a:p>
          <a:p>
            <a:pPr defTabSz="932472">
              <a:buNone/>
              <a:defRPr/>
            </a:pPr>
            <a:r>
              <a:rPr lang="en-US" sz="1400" kern="0">
                <a:solidFill>
                  <a:schemeClr val="bg1"/>
                </a:solidFill>
                <a:ea typeface="+mn-lt"/>
                <a:cs typeface="+mn-lt"/>
              </a:rPr>
              <a:t>Built-in threat intelligence </a:t>
            </a:r>
            <a:endParaRPr lang="en-US">
              <a:solidFill>
                <a:schemeClr val="bg1"/>
              </a:solidFill>
            </a:endParaRPr>
          </a:p>
          <a:p>
            <a:pPr defTabSz="932472">
              <a:buNone/>
              <a:defRPr/>
            </a:pPr>
            <a:r>
              <a:rPr lang="en-US" sz="1400" kern="0">
                <a:solidFill>
                  <a:schemeClr val="bg1"/>
                </a:solidFill>
                <a:ea typeface="+mn-lt"/>
                <a:cs typeface="+mn-lt"/>
              </a:rPr>
              <a:t>Forensic investigation and mitigation</a:t>
            </a:r>
            <a:endParaRPr lang="en-US">
              <a:solidFill>
                <a:schemeClr val="bg1"/>
              </a:solidFill>
            </a:endParaRPr>
          </a:p>
          <a:p>
            <a:pPr defTabSz="932472">
              <a:buNone/>
              <a:defRPr/>
            </a:pPr>
            <a:r>
              <a:rPr lang="en-US" sz="1400" kern="0">
                <a:solidFill>
                  <a:schemeClr val="bg1"/>
                </a:solidFill>
                <a:ea typeface="+mn-lt"/>
                <a:cs typeface="+mn-lt"/>
              </a:rPr>
              <a:t>Built into Windows.</a:t>
            </a:r>
          </a:p>
          <a:p>
            <a:pPr marL="0" indent="0" defTabSz="932472">
              <a:spcBef>
                <a:spcPct val="0"/>
              </a:spcBef>
              <a:spcAft>
                <a:spcPts val="1200"/>
              </a:spcAft>
              <a:buSzTx/>
              <a:buNone/>
              <a:defRPr/>
            </a:pPr>
            <a:br>
              <a:rPr lang="en-US" sz="1400" kern="0">
                <a:solidFill>
                  <a:srgbClr val="FFFFFF"/>
                </a:solidFill>
                <a:latin typeface="Segoe UI"/>
                <a:cs typeface="Segoe UI Semilight"/>
              </a:rPr>
            </a:br>
            <a:r>
              <a:rPr kumimoji="0" lang="en-US" sz="1400" b="0" i="0" u="none" strike="noStrike" kern="0" cap="none" spc="0" normalizeH="0" baseline="0" noProof="0">
                <a:ln>
                  <a:noFill/>
                </a:ln>
                <a:solidFill>
                  <a:srgbClr val="FFFFFF"/>
                </a:solidFill>
                <a:effectLst/>
                <a:uLnTx/>
                <a:uFillTx/>
                <a:latin typeface="Segoe UI"/>
                <a:ea typeface="+mn-ea"/>
                <a:cs typeface="Segoe UI Semilight"/>
              </a:rPr>
              <a:t>Detect malware with sandbox analysis of email attachments with ATP Safe Attachments.</a:t>
            </a:r>
            <a:r>
              <a:rPr lang="en-US" sz="1400" kern="0">
                <a:solidFill>
                  <a:srgbClr val="FFFFFF"/>
                </a:solidFill>
                <a:latin typeface="Segoe UI"/>
                <a:cs typeface="Segoe UI Semilight"/>
              </a:rPr>
              <a:t> </a:t>
            </a:r>
            <a:endParaRPr lang="en-US" sz="1400" b="0" i="0" u="none" strike="noStrike" kern="0" cap="none" spc="0" normalizeH="0" baseline="0" noProof="0">
              <a:ln>
                <a:noFill/>
              </a:ln>
              <a:solidFill>
                <a:srgbClr val="FFFFFF"/>
              </a:solidFill>
              <a:effectLst/>
              <a:uLnTx/>
              <a:uFillTx/>
              <a:latin typeface="Segoe UI"/>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a:ea typeface="+mn-ea"/>
                <a:cs typeface="Segoe UI Semilight"/>
              </a:rPr>
              <a:t>Enable advanced multi-factor authentication. ​</a:t>
            </a:r>
            <a:endParaRPr lang="en-US" sz="1400" b="0" i="0" u="none" strike="noStrike" kern="0" cap="none" spc="0" normalizeH="0" baseline="0" noProof="0">
              <a:ln>
                <a:noFill/>
              </a:ln>
              <a:solidFill>
                <a:srgbClr val="FFFFFF"/>
              </a:solidFill>
              <a:effectLst/>
              <a:uLnTx/>
              <a:uFillTx/>
              <a:latin typeface="Segoe UI"/>
              <a:cs typeface="Segoe UI Semilight"/>
            </a:endParaRPr>
          </a:p>
        </p:txBody>
      </p:sp>
      <p:pic>
        <p:nvPicPr>
          <p:cNvPr id="5" name="Picture 4">
            <a:extLst>
              <a:ext uri="{FF2B5EF4-FFF2-40B4-BE49-F238E27FC236}">
                <a16:creationId xmlns:a16="http://schemas.microsoft.com/office/drawing/2014/main" id="{02109F23-D0D6-4555-BF8B-F7F91A2FE3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1989" y="1399627"/>
            <a:ext cx="3365729" cy="1807862"/>
          </a:xfrm>
          <a:prstGeom prst="rect">
            <a:avLst/>
          </a:prstGeom>
        </p:spPr>
      </p:pic>
      <p:sp>
        <p:nvSpPr>
          <p:cNvPr id="32" name="Rectangle 31">
            <a:extLst>
              <a:ext uri="{FF2B5EF4-FFF2-40B4-BE49-F238E27FC236}">
                <a16:creationId xmlns:a16="http://schemas.microsoft.com/office/drawing/2014/main" id="{17C98316-339A-461A-99C2-326F553C9420}"/>
              </a:ext>
              <a:ext uri="{C183D7F6-B498-43B3-948B-1728B52AA6E4}">
                <adec:decorative xmlns:adec="http://schemas.microsoft.com/office/drawing/2017/decorative" val="1"/>
              </a:ext>
            </a:extLst>
          </p:cNvPr>
          <p:cNvSpPr/>
          <p:nvPr/>
        </p:nvSpPr>
        <p:spPr bwMode="auto">
          <a:xfrm>
            <a:off x="4412001" y="3200401"/>
            <a:ext cx="3365741" cy="33567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Text Placeholder 1">
            <a:extLst>
              <a:ext uri="{FF2B5EF4-FFF2-40B4-BE49-F238E27FC236}">
                <a16:creationId xmlns:a16="http://schemas.microsoft.com/office/drawing/2014/main" id="{7A899A3E-9D45-4143-88A2-ADD55348313E}"/>
              </a:ext>
            </a:extLst>
          </p:cNvPr>
          <p:cNvSpPr txBox="1">
            <a:spLocks/>
          </p:cNvSpPr>
          <p:nvPr/>
        </p:nvSpPr>
        <p:spPr>
          <a:xfrm>
            <a:off x="4542745" y="3423273"/>
            <a:ext cx="2909131" cy="306680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600"/>
              </a:spcAft>
              <a:buClr>
                <a:srgbClr val="0078D4"/>
              </a:buClr>
              <a:buSzTx/>
              <a:buNone/>
              <a:defRPr/>
            </a:pPr>
            <a:r>
              <a:rPr lang="en-US" kern="0">
                <a:solidFill>
                  <a:srgbClr val="FFFFFF"/>
                </a:solidFill>
                <a:latin typeface="Segoe UI Semibold"/>
                <a:cs typeface="Segoe UI Semilight"/>
              </a:rPr>
              <a:t>Control and enable </a:t>
            </a:r>
            <a:r>
              <a:rPr kumimoji="0" lang="en-US" sz="2000" b="0" i="0" u="none" strike="noStrike" kern="0" cap="none" spc="0" normalizeH="0" baseline="0" noProof="0">
                <a:ln>
                  <a:noFill/>
                </a:ln>
                <a:solidFill>
                  <a:srgbClr val="FFFFFF"/>
                </a:solidFill>
                <a:effectLst/>
                <a:uLnTx/>
                <a:uFillTx/>
                <a:latin typeface="Segoe UI Semibold"/>
                <a:ea typeface="+mn-ea"/>
                <a:cs typeface="Segoe UI Semilight"/>
              </a:rPr>
              <a:t>secure access</a:t>
            </a:r>
            <a:endParaRPr lang="en-US" sz="1400" b="0" i="0" u="none" strike="noStrike" kern="0" cap="none" spc="0" normalizeH="0" baseline="0" noProof="0">
              <a:ln>
                <a:noFill/>
              </a:ln>
              <a:solidFill>
                <a:srgbClr val="FFFFFF"/>
              </a:solidFill>
              <a:effectLst/>
              <a:uLnTx/>
              <a:uFillTx/>
              <a:latin typeface="Segoe UI Semibold"/>
              <a:cs typeface="Segoe UI Semilight"/>
            </a:endParaRPr>
          </a:p>
          <a:p>
            <a:pPr marL="0" indent="0" defTabSz="932472" fontAlgn="base">
              <a:spcBef>
                <a:spcPct val="0"/>
              </a:spcBef>
              <a:spcAft>
                <a:spcPts val="600"/>
              </a:spcAft>
              <a:buClr>
                <a:srgbClr val="0078D4"/>
              </a:buClr>
              <a:buSzTx/>
              <a:buNone/>
              <a:defRPr/>
            </a:pPr>
            <a:r>
              <a:rPr kumimoji="0" lang="en-US" sz="1400" b="0" i="0" u="none" strike="noStrike" kern="1200" cap="none" spc="0" normalizeH="0" baseline="0" noProof="0">
                <a:ln>
                  <a:noFill/>
                </a:ln>
                <a:solidFill>
                  <a:srgbClr val="FFFFFF"/>
                </a:solidFill>
                <a:effectLst/>
                <a:uLnTx/>
                <a:uFillTx/>
                <a:latin typeface="Segoe UI"/>
                <a:ea typeface="+mn-ea"/>
                <a:cs typeface="Segoe UI Semilight"/>
              </a:rPr>
              <a:t>Enable employees to securely access business apps, wherever they work.</a:t>
            </a:r>
            <a:r>
              <a:rPr lang="en-US" sz="1400">
                <a:solidFill>
                  <a:srgbClr val="FFFFFF"/>
                </a:solidFill>
                <a:latin typeface="Segoe UI"/>
                <a:cs typeface="Segoe UI Semilight"/>
              </a:rPr>
              <a:t> </a:t>
            </a:r>
            <a:endParaRPr lang="en-US" sz="1400" b="0" i="0" u="none" strike="noStrike" kern="1200" cap="none" spc="0" normalizeH="0" baseline="0" noProof="0">
              <a:ln>
                <a:noFill/>
              </a:ln>
              <a:solidFill>
                <a:srgbClr val="FFFFFF"/>
              </a:solidFill>
              <a:effectLst/>
              <a:uLnTx/>
              <a:uFillTx/>
              <a:latin typeface="Segoe UI"/>
              <a:cs typeface="Segoe UI Semilight"/>
            </a:endParaRPr>
          </a:p>
          <a:p>
            <a:pPr defTabSz="932472">
              <a:buNone/>
              <a:defRPr/>
            </a:pPr>
            <a:r>
              <a:rPr lang="en-US" sz="1400">
                <a:solidFill>
                  <a:schemeClr val="bg1"/>
                </a:solidFill>
                <a:ea typeface="+mn-lt"/>
                <a:cs typeface="+mn-lt"/>
              </a:rPr>
              <a:t>Identifying the relevant data quickly</a:t>
            </a:r>
            <a:endParaRPr lang="en-US">
              <a:solidFill>
                <a:schemeClr val="bg1"/>
              </a:solidFill>
              <a:ea typeface="+mn-lt"/>
              <a:cs typeface="Segoe UI Semilight"/>
            </a:endParaRPr>
          </a:p>
          <a:p>
            <a:pPr defTabSz="932472">
              <a:buNone/>
              <a:defRPr/>
            </a:pPr>
            <a:r>
              <a:rPr lang="en-US" sz="1400">
                <a:solidFill>
                  <a:schemeClr val="bg1"/>
                </a:solidFill>
                <a:ea typeface="+mn-lt"/>
                <a:cs typeface="+mn-lt"/>
              </a:rPr>
              <a:t>and enhanced customer data access</a:t>
            </a:r>
            <a:endParaRPr lang="en-US">
              <a:solidFill>
                <a:schemeClr val="bg1"/>
              </a:solidFill>
              <a:ea typeface="+mn-lt"/>
              <a:cs typeface="Segoe UI Semilight"/>
            </a:endParaRPr>
          </a:p>
          <a:p>
            <a:pPr defTabSz="932472">
              <a:buNone/>
              <a:defRPr/>
            </a:pPr>
            <a:r>
              <a:rPr lang="en-US" sz="1400">
                <a:solidFill>
                  <a:schemeClr val="bg1"/>
                </a:solidFill>
                <a:ea typeface="+mn-lt"/>
                <a:cs typeface="+mn-lt"/>
              </a:rPr>
              <a:t>controls</a:t>
            </a:r>
            <a:r>
              <a:rPr lang="en-US" sz="1400">
                <a:solidFill>
                  <a:schemeClr val="bg1"/>
                </a:solidFill>
                <a:cs typeface="Segoe UI"/>
              </a:rPr>
              <a:t> </a:t>
            </a:r>
            <a:endParaRPr lang="en-US">
              <a:solidFill>
                <a:schemeClr val="bg1"/>
              </a:solidFill>
              <a:cs typeface="Segoe UI Semilight"/>
            </a:endParaRPr>
          </a:p>
          <a:p>
            <a:pPr defTabSz="932472">
              <a:buNone/>
              <a:defRPr/>
            </a:pPr>
            <a:endParaRPr lang="en-US" sz="1400" b="1">
              <a:solidFill>
                <a:schemeClr val="bg1"/>
              </a:solidFill>
              <a:cs typeface="Segoe UI"/>
            </a:endParaRPr>
          </a:p>
          <a:p>
            <a:pPr defTabSz="932472">
              <a:buNone/>
              <a:defRPr/>
            </a:pPr>
            <a:endParaRPr lang="en-US" sz="1400">
              <a:solidFill>
                <a:schemeClr val="bg1"/>
              </a:solidFill>
              <a:cs typeface="Segoe UI"/>
            </a:endParaRPr>
          </a:p>
          <a:p>
            <a:pPr marL="0" marR="0" lvl="0" indent="0" algn="l" defTabSz="932472">
              <a:lnSpc>
                <a:spcPct val="100000"/>
              </a:lnSpc>
              <a:spcBef>
                <a:spcPct val="0"/>
              </a:spcBef>
              <a:spcAft>
                <a:spcPts val="600"/>
              </a:spcAft>
              <a:buSzTx/>
              <a:buFont typeface="Wingdings" panose="05000000000000000000" pitchFamily="2" charset="2"/>
              <a:buNone/>
              <a:tabLst/>
              <a:defRPr/>
            </a:pPr>
            <a:endParaRPr lang="en-US" sz="1400" b="0" i="0" u="none" strike="noStrike" kern="1200" cap="none" spc="0" normalizeH="0" baseline="0" noProof="0">
              <a:ln>
                <a:noFill/>
              </a:ln>
              <a:solidFill>
                <a:srgbClr val="FFFFFF"/>
              </a:solidFill>
              <a:effectLst/>
              <a:uLnTx/>
              <a:uFillTx/>
              <a:latin typeface="Segoe UI"/>
              <a:cs typeface="Segoe UI Semilight"/>
            </a:endParaRPr>
          </a:p>
          <a:p>
            <a:pPr marL="0" indent="0" defTabSz="932472" fontAlgn="base">
              <a:spcBef>
                <a:spcPct val="0"/>
              </a:spcBef>
              <a:spcAft>
                <a:spcPts val="600"/>
              </a:spcAft>
              <a:buClr>
                <a:srgbClr val="0078D4"/>
              </a:buClr>
              <a:buSzTx/>
              <a:buNone/>
              <a:defRPr/>
            </a:pPr>
            <a:endParaRPr lang="en-US" sz="1400">
              <a:solidFill>
                <a:srgbClr val="FFFFFF"/>
              </a:solidFill>
              <a:latin typeface="Segoe UI"/>
              <a:cs typeface="Segoe UI Semilight"/>
            </a:endParaRPr>
          </a:p>
        </p:txBody>
      </p:sp>
      <p:pic>
        <p:nvPicPr>
          <p:cNvPr id="2" name="Picture 1">
            <a:extLst>
              <a:ext uri="{FF2B5EF4-FFF2-40B4-BE49-F238E27FC236}">
                <a16:creationId xmlns:a16="http://schemas.microsoft.com/office/drawing/2014/main" id="{98B27D77-EB5B-4A77-AC72-8803527D4D0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236180" y="1397739"/>
            <a:ext cx="3362720" cy="1800775"/>
          </a:xfrm>
          <a:prstGeom prst="rect">
            <a:avLst/>
          </a:prstGeom>
        </p:spPr>
      </p:pic>
      <p:sp>
        <p:nvSpPr>
          <p:cNvPr id="4" name="Rectangle 3">
            <a:extLst>
              <a:ext uri="{FF2B5EF4-FFF2-40B4-BE49-F238E27FC236}">
                <a16:creationId xmlns:a16="http://schemas.microsoft.com/office/drawing/2014/main" id="{1E9AE337-A385-48D2-9E87-E4F1542C431B}"/>
              </a:ext>
              <a:ext uri="{C183D7F6-B498-43B3-948B-1728B52AA6E4}">
                <adec:decorative xmlns:adec="http://schemas.microsoft.com/office/drawing/2017/decorative" val="1"/>
              </a:ext>
            </a:extLst>
          </p:cNvPr>
          <p:cNvSpPr/>
          <p:nvPr/>
        </p:nvSpPr>
        <p:spPr bwMode="auto">
          <a:xfrm>
            <a:off x="8241042" y="3200401"/>
            <a:ext cx="3359596" cy="33567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 Placeholder 1">
            <a:extLst>
              <a:ext uri="{FF2B5EF4-FFF2-40B4-BE49-F238E27FC236}">
                <a16:creationId xmlns:a16="http://schemas.microsoft.com/office/drawing/2014/main" id="{630E9ABA-3908-4428-99A9-4ABB2B23089C}"/>
              </a:ext>
            </a:extLst>
          </p:cNvPr>
          <p:cNvSpPr txBox="1">
            <a:spLocks/>
          </p:cNvSpPr>
          <p:nvPr/>
        </p:nvSpPr>
        <p:spPr>
          <a:xfrm>
            <a:off x="8513124" y="3412309"/>
            <a:ext cx="2942634" cy="426270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lang="en-US" kern="0">
                <a:solidFill>
                  <a:srgbClr val="FFFFFF"/>
                </a:solidFill>
                <a:latin typeface="Segoe UI Semibold"/>
              </a:rPr>
              <a:t>Remote desktop access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indent="0" defTabSz="932472" fontAlgn="base">
              <a:spcBef>
                <a:spcPct val="0"/>
              </a:spcBef>
              <a:spcAft>
                <a:spcPts val="1200"/>
              </a:spcAft>
              <a:buClr>
                <a:srgbClr val="0078D4"/>
              </a:buClr>
              <a:buSzTx/>
              <a:buNone/>
              <a:defRPr/>
            </a:pPr>
            <a:r>
              <a:rPr lang="en-US" sz="1400">
                <a:solidFill>
                  <a:schemeClr val="bg1"/>
                </a:solidFill>
              </a:rPr>
              <a:t>Access Windows 10 on any device, from anywhere. </a:t>
            </a:r>
          </a:p>
          <a:p>
            <a:pPr marL="0" indent="0" defTabSz="932472" fontAlgn="base">
              <a:spcBef>
                <a:spcPct val="0"/>
              </a:spcBef>
              <a:spcAft>
                <a:spcPts val="1200"/>
              </a:spcAft>
              <a:buClr>
                <a:srgbClr val="0078D4"/>
              </a:buClr>
              <a:buSzTx/>
              <a:buNone/>
              <a:defRPr/>
            </a:pPr>
            <a:r>
              <a:rPr lang="en-US" sz="1400">
                <a:solidFill>
                  <a:schemeClr val="bg1"/>
                </a:solidFill>
              </a:rPr>
              <a:t>Provide employees the best virtualized experience with the only solution fully optimized for Windows 10 and Office 365</a:t>
            </a:r>
          </a:p>
          <a:p>
            <a:pPr marL="0" indent="0" defTabSz="932472" fontAlgn="base">
              <a:spcBef>
                <a:spcPct val="0"/>
              </a:spcBef>
              <a:spcAft>
                <a:spcPts val="1200"/>
              </a:spcAft>
              <a:buClr>
                <a:srgbClr val="0078D4"/>
              </a:buClr>
              <a:buSzTx/>
              <a:buNone/>
              <a:defRPr/>
            </a:pPr>
            <a:r>
              <a:rPr lang="en-US" sz="1400">
                <a:solidFill>
                  <a:schemeClr val="bg1"/>
                </a:solidFill>
              </a:rPr>
              <a:t>Make apps available to end users without installing on the devices</a:t>
            </a:r>
            <a:endParaRPr lang="en-GB" sz="1400">
              <a:solidFill>
                <a:schemeClr val="bg1"/>
              </a:solidFill>
            </a:endParaRPr>
          </a:p>
          <a:p>
            <a:pPr marL="0" indent="0" defTabSz="932472" fontAlgn="base">
              <a:spcBef>
                <a:spcPct val="0"/>
              </a:spcBef>
              <a:spcAft>
                <a:spcPts val="1200"/>
              </a:spcAft>
              <a:buClr>
                <a:srgbClr val="0078D4"/>
              </a:buClr>
              <a:buSzTx/>
              <a:buNone/>
              <a:defRPr/>
            </a:pPr>
            <a:endParaRPr kumimoji="0" lang="en-US" sz="1400" b="0" i="0" u="none" strike="noStrike" kern="0" cap="none" spc="0" normalizeH="0" baseline="0" noProof="0">
              <a:ln>
                <a:noFill/>
              </a:ln>
              <a:solidFill>
                <a:srgbClr val="FFFFFF"/>
              </a:solidFill>
              <a:effectLst/>
              <a:uLnTx/>
              <a:uFillTx/>
            </a:endParaRPr>
          </a:p>
          <a:p>
            <a:pPr marL="0" indent="0" defTabSz="932472" fontAlgn="base">
              <a:spcBef>
                <a:spcPct val="0"/>
              </a:spcBef>
              <a:spcAft>
                <a:spcPts val="1200"/>
              </a:spcAft>
              <a:buClr>
                <a:srgbClr val="0078D4"/>
              </a:buClr>
              <a:buSzTx/>
              <a:buNone/>
              <a:defRPr/>
            </a:pPr>
            <a:endParaRPr lang="en-GB" sz="1400">
              <a:solidFill>
                <a:schemeClr val="tx1"/>
              </a:solidFill>
            </a:endParaRPr>
          </a:p>
          <a:p>
            <a:pPr marL="0" marR="0" lvl="0" indent="0"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lang="en-US" sz="1400" kern="0">
              <a:solidFill>
                <a:srgbClr val="FFFFFF"/>
              </a:solidFill>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noProof="0">
              <a:ln>
                <a:noFill/>
              </a:ln>
              <a:solidFill>
                <a:srgbClr val="FFFFFF"/>
              </a:solidFill>
              <a:effectLst/>
              <a:uLnTx/>
              <a:uFillTx/>
              <a:latin typeface="Segoe UI Semibold"/>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spTree>
    <p:extLst>
      <p:ext uri="{BB962C8B-B14F-4D97-AF65-F5344CB8AC3E}">
        <p14:creationId xmlns:p14="http://schemas.microsoft.com/office/powerpoint/2010/main" val="183724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4.81481E-6 L 2.70833E-6 0.01899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250"/>
                                  </p:stCondLst>
                                  <p:childTnLst>
                                    <p:animMotion origin="layout" path="M 2.29167E-6 -2.96296E-6 L 2.29167E-6 0.01898 " pathEditMode="relative" rAng="0" ptsTypes="AA">
                                      <p:cBhvr>
                                        <p:cTn id="14" dur="700" spd="-100000" fill="hold"/>
                                        <p:tgtEl>
                                          <p:spTgt spid="37"/>
                                        </p:tgtEl>
                                        <p:attrNameLst>
                                          <p:attrName>ppt_x</p:attrName>
                                          <p:attrName>ppt_y</p:attrName>
                                        </p:attrNameLst>
                                      </p:cBhvr>
                                      <p:rCtr x="0" y="949"/>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42" presetClass="path" presetSubtype="0" decel="100000" fill="hold" grpId="1" nodeType="withEffect">
                                  <p:stCondLst>
                                    <p:cond delay="500"/>
                                  </p:stCondLst>
                                  <p:childTnLst>
                                    <p:animMotion origin="layout" path="M -2.08333E-7 -3.7037E-6 L -2.08333E-7 0.01899 " pathEditMode="relative" rAng="0" ptsTypes="AA">
                                      <p:cBhvr>
                                        <p:cTn id="19" dur="700" spd="-100000" fill="hold"/>
                                        <p:tgtEl>
                                          <p:spTgt spid="25"/>
                                        </p:tgtEl>
                                        <p:attrNameLst>
                                          <p:attrName>ppt_x</p:attrName>
                                          <p:attrName>ppt_y</p:attrName>
                                        </p:attrNameLst>
                                      </p:cBhvr>
                                      <p:rCtr x="0" y="949"/>
                                    </p:animMotion>
                                  </p:childTnLst>
                                </p:cTn>
                              </p:par>
                              <p:par>
                                <p:cTn id="20" presetID="10" presetClass="entr" presetSubtype="0"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500"/>
                                  </p:stCondLst>
                                  <p:childTnLst>
                                    <p:animMotion origin="layout" path="M -2.08333E-7 -3.33333E-6 L -2.08333E-7 0.01898 " pathEditMode="relative" rAng="0" ptsTypes="AA">
                                      <p:cBhvr>
                                        <p:cTn id="24" dur="700" spd="-100000" fill="hold"/>
                                        <p:tgtEl>
                                          <p:spTgt spid="6"/>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P spid="37" grpId="0"/>
      <p:bldP spid="37" grpId="1"/>
      <p:bldP spid="6" grpId="0"/>
      <p:bldP spid="6" grpId="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996D30-D9D6-4ADE-9714-00ACD935A25F}"/>
              </a:ext>
            </a:extLst>
          </p:cNvPr>
          <p:cNvSpPr>
            <a:spLocks noGrp="1"/>
          </p:cNvSpPr>
          <p:nvPr>
            <p:ph type="title"/>
          </p:nvPr>
        </p:nvSpPr>
        <p:spPr>
          <a:xfrm>
            <a:off x="588263" y="497541"/>
            <a:ext cx="11018520" cy="492443"/>
          </a:xfrm>
        </p:spPr>
        <p:txBody>
          <a:bodyPr/>
          <a:lstStyle/>
          <a:p>
            <a:r>
              <a:rPr lang="en-US" sz="3200">
                <a:solidFill>
                  <a:schemeClr val="accent1"/>
                </a:solidFill>
                <a:cs typeface="Segoe UI"/>
              </a:rPr>
              <a:t>Advanced Collaboration </a:t>
            </a:r>
            <a:r>
              <a:rPr lang="en-US" sz="3200">
                <a:solidFill>
                  <a:schemeClr val="tx1"/>
                </a:solidFill>
                <a:cs typeface="Segoe UI"/>
              </a:rPr>
              <a:t>Capabilities</a:t>
            </a:r>
            <a:r>
              <a:rPr lang="en-US" sz="3200">
                <a:solidFill>
                  <a:schemeClr val="accent1"/>
                </a:solidFill>
                <a:cs typeface="Segoe UI"/>
              </a:rPr>
              <a:t> ​</a:t>
            </a:r>
          </a:p>
        </p:txBody>
      </p:sp>
      <p:sp>
        <p:nvSpPr>
          <p:cNvPr id="25" name="Text Placeholder 1">
            <a:extLst>
              <a:ext uri="{FF2B5EF4-FFF2-40B4-BE49-F238E27FC236}">
                <a16:creationId xmlns:a16="http://schemas.microsoft.com/office/drawing/2014/main" id="{CBBF66E1-451B-4A29-BD6A-B50C9A4E0835}"/>
              </a:ext>
            </a:extLst>
          </p:cNvPr>
          <p:cNvSpPr txBox="1">
            <a:spLocks/>
          </p:cNvSpPr>
          <p:nvPr/>
        </p:nvSpPr>
        <p:spPr>
          <a:xfrm>
            <a:off x="8513124" y="3412309"/>
            <a:ext cx="2942634" cy="6001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Enhanced Antivirus</a:t>
            </a:r>
            <a:endParaRPr kumimoji="0" lang="en-US" sz="2000" b="0" i="0" u="none" strike="noStrike" kern="0" cap="none" spc="0" normalizeH="0" baseline="30000" noProof="0">
              <a:ln>
                <a:noFill/>
              </a:ln>
              <a:solidFill>
                <a:srgbClr val="FFFFFF"/>
              </a:solidFill>
              <a:effectLst/>
              <a:uLnTx/>
              <a:uFillTx/>
              <a:latin typeface="Segoe UI"/>
              <a:ea typeface="+mn-ea"/>
              <a:cs typeface="Segoe UI Semilight" panose="020B0402040204020203" pitchFamily="34" charset="0"/>
            </a:endParaRPr>
          </a:p>
          <a:p>
            <a:pPr marL="0" marR="0" lvl="0" indent="0" algn="l" defTabSz="932472" rtl="0" eaLnBrk="1" fontAlgn="base" latinLnBrk="0" hangingPunct="1">
              <a:lnSpc>
                <a:spcPct val="100000"/>
              </a:lnSpc>
              <a:spcBef>
                <a:spcPct val="0"/>
              </a:spcBef>
              <a:spcAft>
                <a:spcPts val="1200"/>
              </a:spcAft>
              <a:buClr>
                <a:srgbClr val="0078D4"/>
              </a:buClr>
              <a:buSzTx/>
              <a:buFont typeface="Wingdings" panose="05000000000000000000" pitchFamily="2" charset="2"/>
              <a:buNone/>
              <a:tabLst/>
              <a:defRPr/>
            </a:pPr>
            <a:r>
              <a:rPr kumimoji="0" lang="en-US" sz="14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rPr>
              <a:t>benefits</a:t>
            </a:r>
            <a:endParaRPr kumimoji="0" lang="en-US" sz="1400" b="0" i="0" u="none" strike="noStrike" kern="0" cap="none" spc="0" normalizeH="0" baseline="0" noProof="0">
              <a:ln>
                <a:noFill/>
              </a:ln>
              <a:solidFill>
                <a:srgbClr val="FFFFFF"/>
              </a:solidFill>
              <a:effectLst/>
              <a:uLnTx/>
              <a:uFillTx/>
              <a:latin typeface="Segoe UI"/>
              <a:ea typeface="+mn-ea"/>
              <a:cs typeface="Segoe UI Semilight" panose="020B0402040204020203" pitchFamily="34" charset="0"/>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5145E2FD-93F9-4289-8142-288BFD024AA8}"/>
              </a:ext>
            </a:extLst>
          </p:cNvPr>
          <p:cNvPicPr>
            <a:picLocks noChangeAspect="1"/>
          </p:cNvPicPr>
          <p:nvPr/>
        </p:nvPicPr>
        <p:blipFill rotWithShape="1">
          <a:blip r:embed="rId3"/>
          <a:srcRect t="9815" b="9815"/>
          <a:stretch/>
        </p:blipFill>
        <p:spPr>
          <a:xfrm>
            <a:off x="582960" y="1399627"/>
            <a:ext cx="3365729" cy="1800774"/>
          </a:xfrm>
          <a:prstGeom prst="rect">
            <a:avLst/>
          </a:prstGeom>
        </p:spPr>
      </p:pic>
      <p:sp>
        <p:nvSpPr>
          <p:cNvPr id="28" name="Rectangle 27">
            <a:extLst>
              <a:ext uri="{FF2B5EF4-FFF2-40B4-BE49-F238E27FC236}">
                <a16:creationId xmlns:a16="http://schemas.microsoft.com/office/drawing/2014/main" id="{70066059-95AF-4195-885D-CB60F290C935}"/>
              </a:ext>
              <a:ext uri="{C183D7F6-B498-43B3-948B-1728B52AA6E4}">
                <adec:decorative xmlns:adec="http://schemas.microsoft.com/office/drawing/2017/decorative" val="1"/>
              </a:ext>
            </a:extLst>
          </p:cNvPr>
          <p:cNvSpPr/>
          <p:nvPr/>
        </p:nvSpPr>
        <p:spPr bwMode="auto">
          <a:xfrm>
            <a:off x="582960" y="3206546"/>
            <a:ext cx="3365741" cy="33567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 Placeholder 1">
            <a:extLst>
              <a:ext uri="{FF2B5EF4-FFF2-40B4-BE49-F238E27FC236}">
                <a16:creationId xmlns:a16="http://schemas.microsoft.com/office/drawing/2014/main" id="{2CDACDF6-1F7A-4E3E-9E41-F0DB6742909E}"/>
              </a:ext>
            </a:extLst>
          </p:cNvPr>
          <p:cNvSpPr txBox="1">
            <a:spLocks/>
          </p:cNvSpPr>
          <p:nvPr/>
        </p:nvSpPr>
        <p:spPr>
          <a:xfrm>
            <a:off x="719849" y="3507273"/>
            <a:ext cx="3098109" cy="193591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600"/>
              </a:spcAft>
              <a:buClr>
                <a:srgbClr val="0078D4"/>
              </a:buClr>
              <a:buSzTx/>
              <a:buFont typeface="Wingdings" panose="05000000000000000000" pitchFamily="2" charset="2"/>
              <a:buNone/>
              <a:tabLst/>
              <a:defRPr/>
            </a:pPr>
            <a:r>
              <a:rPr lang="en-US" kern="0">
                <a:solidFill>
                  <a:srgbClr val="FFFFFF"/>
                </a:solidFill>
                <a:latin typeface="Segoe UI Semibold"/>
                <a:cs typeface="Segoe UI Semilight"/>
              </a:rPr>
              <a:t>Voice</a:t>
            </a:r>
            <a:endParaRPr lang="en-US" sz="2000" b="0" i="0" u="none" strike="noStrike" kern="0" cap="none" spc="0" normalizeH="0" baseline="0" noProof="0">
              <a:ln>
                <a:noFill/>
              </a:ln>
              <a:solidFill>
                <a:srgbClr val="FFFFFF"/>
              </a:solidFill>
              <a:effectLst/>
              <a:uLnTx/>
              <a:uFillTx/>
              <a:latin typeface="Segoe UI Semibold"/>
              <a:cs typeface="Segoe UI Semilight"/>
            </a:endParaRPr>
          </a:p>
          <a:p>
            <a:pPr defTabSz="932472">
              <a:buNone/>
              <a:defRPr/>
            </a:pPr>
            <a:r>
              <a:rPr lang="en-GB" sz="1400" kern="0">
                <a:solidFill>
                  <a:schemeClr val="bg1"/>
                </a:solidFill>
                <a:latin typeface="Segoe UI"/>
                <a:cs typeface="Segoe UI"/>
              </a:rPr>
              <a:t>Improve communication with</a:t>
            </a:r>
          </a:p>
          <a:p>
            <a:pPr defTabSz="932472">
              <a:buNone/>
              <a:defRPr/>
            </a:pPr>
            <a:r>
              <a:rPr lang="en-GB" sz="1400" kern="0">
                <a:solidFill>
                  <a:schemeClr val="bg1"/>
                </a:solidFill>
                <a:latin typeface="Segoe UI"/>
                <a:cs typeface="Segoe UI"/>
              </a:rPr>
              <a:t>Cloud Telephony by enriching Teams</a:t>
            </a:r>
          </a:p>
          <a:p>
            <a:pPr defTabSz="932472">
              <a:buNone/>
              <a:defRPr/>
            </a:pPr>
            <a:r>
              <a:rPr lang="en-GB" sz="1400" kern="0">
                <a:solidFill>
                  <a:schemeClr val="bg1"/>
                </a:solidFill>
                <a:latin typeface="Segoe UI"/>
                <a:cs typeface="Segoe UI"/>
              </a:rPr>
              <a:t>with</a:t>
            </a:r>
            <a:r>
              <a:rPr kumimoji="0" lang="en-GB" sz="1400" b="0" i="0" u="none" strike="noStrike" kern="0" cap="none" spc="0" normalizeH="0" baseline="0" noProof="0">
                <a:ln>
                  <a:noFill/>
                </a:ln>
                <a:solidFill>
                  <a:schemeClr val="bg1"/>
                </a:solidFill>
                <a:effectLst/>
                <a:uLnTx/>
                <a:uFillTx/>
                <a:latin typeface="Segoe UI"/>
                <a:ea typeface="+mn-ea"/>
                <a:cs typeface="Segoe UI"/>
              </a:rPr>
              <a:t> advanced </a:t>
            </a:r>
            <a:r>
              <a:rPr lang="en-GB" sz="1400" kern="0">
                <a:solidFill>
                  <a:schemeClr val="bg1"/>
                </a:solidFill>
                <a:latin typeface="Segoe UI"/>
                <a:cs typeface="Segoe UI"/>
              </a:rPr>
              <a:t>calling capabilities</a:t>
            </a:r>
            <a:r>
              <a:rPr lang="en-US" sz="1400" kern="0">
                <a:solidFill>
                  <a:schemeClr val="bg1"/>
                </a:solidFill>
                <a:latin typeface="Segoe UI"/>
                <a:cs typeface="Segoe UI"/>
              </a:rPr>
              <a:t>, with</a:t>
            </a:r>
            <a:endParaRPr lang="en-GB" sz="1400" kern="0">
              <a:solidFill>
                <a:schemeClr val="bg1"/>
              </a:solidFill>
              <a:latin typeface="Segoe UI"/>
              <a:cs typeface="Segoe UI"/>
            </a:endParaRPr>
          </a:p>
          <a:p>
            <a:pPr defTabSz="932472">
              <a:buNone/>
              <a:defRPr/>
            </a:pPr>
            <a:r>
              <a:rPr lang="en-US" sz="1400" kern="0">
                <a:solidFill>
                  <a:schemeClr val="bg1"/>
                </a:solidFill>
                <a:latin typeface="Segoe UI"/>
                <a:cs typeface="Segoe UI"/>
              </a:rPr>
              <a:t>one phone number across your</a:t>
            </a:r>
            <a:endParaRPr lang="en-GB" sz="1400" kern="0">
              <a:solidFill>
                <a:schemeClr val="bg1"/>
              </a:solidFill>
              <a:latin typeface="Segoe UI"/>
              <a:cs typeface="Segoe UI"/>
            </a:endParaRPr>
          </a:p>
          <a:p>
            <a:pPr defTabSz="932472">
              <a:buNone/>
              <a:defRPr/>
            </a:pPr>
            <a:r>
              <a:rPr lang="en-US" sz="1400" kern="0">
                <a:solidFill>
                  <a:schemeClr val="bg1"/>
                </a:solidFill>
                <a:latin typeface="Segoe UI"/>
                <a:cs typeface="Segoe UI"/>
              </a:rPr>
              <a:t>computer, mobile &amp; desk phone.</a:t>
            </a:r>
            <a:endParaRPr lang="en-GB" sz="1400" kern="0">
              <a:solidFill>
                <a:schemeClr val="bg1"/>
              </a:solidFill>
              <a:latin typeface="Segoe UI"/>
              <a:cs typeface="Segoe UI"/>
            </a:endParaRPr>
          </a:p>
          <a:p>
            <a:pPr defTabSz="932472">
              <a:buNone/>
              <a:defRPr/>
            </a:pPr>
            <a:endParaRPr lang="en-US" sz="1400" kern="0">
              <a:solidFill>
                <a:schemeClr val="bg1"/>
              </a:solidFill>
              <a:latin typeface="Segoe UI"/>
              <a:cs typeface="Segoe UI"/>
            </a:endParaRPr>
          </a:p>
        </p:txBody>
      </p:sp>
    </p:spTree>
    <p:extLst>
      <p:ext uri="{BB962C8B-B14F-4D97-AF65-F5344CB8AC3E}">
        <p14:creationId xmlns:p14="http://schemas.microsoft.com/office/powerpoint/2010/main" val="376143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2.70833E-6 -4.81481E-6 L 2.70833E-6 0.01899 " pathEditMode="relative" rAng="0" ptsTypes="AA">
                                      <p:cBhvr>
                                        <p:cTn id="9" dur="700" spd="-100000" fill="hold"/>
                                        <p:tgtEl>
                                          <p:spTgt spid="29"/>
                                        </p:tgtEl>
                                        <p:attrNameLst>
                                          <p:attrName>ppt_x</p:attrName>
                                          <p:attrName>ppt_y</p:attrName>
                                        </p:attrNameLst>
                                      </p:cBhvr>
                                      <p:rCtr x="0" y="949"/>
                                    </p:animMotion>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42" presetClass="path" presetSubtype="0" decel="100000" fill="hold" grpId="1" nodeType="withEffect">
                                  <p:stCondLst>
                                    <p:cond delay="500"/>
                                  </p:stCondLst>
                                  <p:childTnLst>
                                    <p:animMotion origin="layout" path="M -2.08333E-7 -3.7037E-6 L -2.08333E-7 0.01899 " pathEditMode="relative" rAng="0" ptsTypes="AA">
                                      <p:cBhvr>
                                        <p:cTn id="14" dur="700" spd="-100000" fill="hold"/>
                                        <p:tgtEl>
                                          <p:spTgt spid="2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9" grpId="0"/>
      <p:bldP spid="29" grpId="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7940AF8-147C-4BE0-98E3-50E9627D5C53}"/>
              </a:ext>
            </a:extLst>
          </p:cNvPr>
          <p:cNvSpPr/>
          <p:nvPr/>
        </p:nvSpPr>
        <p:spPr bwMode="auto">
          <a:xfrm>
            <a:off x="5728563" y="1930401"/>
            <a:ext cx="896815" cy="2426422"/>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3" y="363439"/>
            <a:ext cx="4226269" cy="430887"/>
          </a:xfrm>
        </p:spPr>
        <p:txBody>
          <a:bodyPr/>
          <a:lstStyle/>
          <a:p>
            <a:r>
              <a:rPr lang="en-US">
                <a:cs typeface="Segoe UI"/>
              </a:rPr>
              <a:t>Pricing Comparison</a:t>
            </a:r>
            <a:endParaRPr lang="en-US"/>
          </a:p>
        </p:txBody>
      </p:sp>
      <p:sp>
        <p:nvSpPr>
          <p:cNvPr id="8" name="TextBox 7">
            <a:extLst>
              <a:ext uri="{FF2B5EF4-FFF2-40B4-BE49-F238E27FC236}">
                <a16:creationId xmlns:a16="http://schemas.microsoft.com/office/drawing/2014/main" id="{58FA7C4A-C2AE-4758-9448-71638E6C533B}"/>
              </a:ext>
            </a:extLst>
          </p:cNvPr>
          <p:cNvSpPr txBox="1"/>
          <p:nvPr/>
        </p:nvSpPr>
        <p:spPr>
          <a:xfrm>
            <a:off x="3508983" y="5809003"/>
            <a:ext cx="1142172" cy="646331"/>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gradFill>
                  <a:gsLst>
                    <a:gs pos="2917">
                      <a:srgbClr val="1A1A1A"/>
                    </a:gs>
                    <a:gs pos="30000">
                      <a:srgbClr val="1A1A1A"/>
                    </a:gs>
                  </a:gsLst>
                  <a:lin ang="5400000" scaled="0"/>
                </a:gradFill>
                <a:latin typeface="Segoe UI"/>
              </a:rPr>
              <a:t>E5</a:t>
            </a:r>
            <a:endPar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41" name="Rectangle 40">
            <a:extLst>
              <a:ext uri="{FF2B5EF4-FFF2-40B4-BE49-F238E27FC236}">
                <a16:creationId xmlns:a16="http://schemas.microsoft.com/office/drawing/2014/main" id="{865AC81F-FC5D-461B-A1E1-E3190AE1BA29}"/>
              </a:ext>
            </a:extLst>
          </p:cNvPr>
          <p:cNvSpPr/>
          <p:nvPr/>
        </p:nvSpPr>
        <p:spPr bwMode="auto">
          <a:xfrm>
            <a:off x="3631601" y="3908608"/>
            <a:ext cx="896815" cy="17184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9E3EB784-0396-4B90-9E7A-7486D097CF88}"/>
              </a:ext>
            </a:extLst>
          </p:cNvPr>
          <p:cNvSpPr txBox="1"/>
          <p:nvPr/>
        </p:nvSpPr>
        <p:spPr>
          <a:xfrm>
            <a:off x="3687911" y="3509843"/>
            <a:ext cx="78419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gradFill>
                  <a:gsLst>
                    <a:gs pos="2917">
                      <a:srgbClr val="1A1A1A"/>
                    </a:gs>
                    <a:gs pos="30000">
                      <a:srgbClr val="1A1A1A"/>
                    </a:gs>
                  </a:gsLst>
                  <a:lin ang="5400000" scaled="0"/>
                </a:gradFill>
                <a:latin typeface="Segoe UI"/>
              </a:rPr>
              <a:t>$57.00</a:t>
            </a:r>
            <a:endPar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19" name="TextBox 18">
            <a:extLst>
              <a:ext uri="{FF2B5EF4-FFF2-40B4-BE49-F238E27FC236}">
                <a16:creationId xmlns:a16="http://schemas.microsoft.com/office/drawing/2014/main" id="{60B9E4E6-836A-4143-9052-DD8E5FAE79C0}"/>
              </a:ext>
            </a:extLst>
          </p:cNvPr>
          <p:cNvSpPr txBox="1"/>
          <p:nvPr/>
        </p:nvSpPr>
        <p:spPr>
          <a:xfrm>
            <a:off x="5688590" y="1568529"/>
            <a:ext cx="134212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&gt;$158.00</a:t>
            </a:r>
          </a:p>
        </p:txBody>
      </p:sp>
      <p:sp>
        <p:nvSpPr>
          <p:cNvPr id="20" name="TextBox 19">
            <a:extLst>
              <a:ext uri="{FF2B5EF4-FFF2-40B4-BE49-F238E27FC236}">
                <a16:creationId xmlns:a16="http://schemas.microsoft.com/office/drawing/2014/main" id="{57719433-0920-4533-B7C8-F9CB19349243}"/>
              </a:ext>
            </a:extLst>
          </p:cNvPr>
          <p:cNvSpPr txBox="1"/>
          <p:nvPr/>
        </p:nvSpPr>
        <p:spPr>
          <a:xfrm>
            <a:off x="5466840" y="5809003"/>
            <a:ext cx="1431097"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a:t>
            </a:r>
            <a:r>
              <a:rPr kumimoji="0" lang="en-GB" sz="1400" b="0" i="0"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mn-cs"/>
              </a:rPr>
              <a:t>rd</a:t>
            </a: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party solutions</a:t>
            </a:r>
          </a:p>
        </p:txBody>
      </p:sp>
      <p:cxnSp>
        <p:nvCxnSpPr>
          <p:cNvPr id="36" name="Straight Connector 35">
            <a:extLst>
              <a:ext uri="{FF2B5EF4-FFF2-40B4-BE49-F238E27FC236}">
                <a16:creationId xmlns:a16="http://schemas.microsoft.com/office/drawing/2014/main" id="{F559F572-F582-4AC6-BB66-4142BF737FE6}"/>
              </a:ext>
            </a:extLst>
          </p:cNvPr>
          <p:cNvCxnSpPr>
            <a:cxnSpLocks/>
          </p:cNvCxnSpPr>
          <p:nvPr/>
        </p:nvCxnSpPr>
        <p:spPr>
          <a:xfrm>
            <a:off x="2701397" y="1347080"/>
            <a:ext cx="0" cy="489281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9D929DB-D640-45C7-A95F-E9CBB193647A}"/>
              </a:ext>
            </a:extLst>
          </p:cNvPr>
          <p:cNvSpPr txBox="1"/>
          <p:nvPr/>
        </p:nvSpPr>
        <p:spPr>
          <a:xfrm>
            <a:off x="894909" y="993329"/>
            <a:ext cx="86139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From…</a:t>
            </a:r>
          </a:p>
        </p:txBody>
      </p:sp>
      <p:sp>
        <p:nvSpPr>
          <p:cNvPr id="42" name="TextBox 41">
            <a:extLst>
              <a:ext uri="{FF2B5EF4-FFF2-40B4-BE49-F238E27FC236}">
                <a16:creationId xmlns:a16="http://schemas.microsoft.com/office/drawing/2014/main" id="{5BD5DE54-71BF-4AB8-818F-388FE6F8F29C}"/>
              </a:ext>
            </a:extLst>
          </p:cNvPr>
          <p:cNvSpPr txBox="1"/>
          <p:nvPr/>
        </p:nvSpPr>
        <p:spPr>
          <a:xfrm>
            <a:off x="3688037" y="990987"/>
            <a:ext cx="51879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a:t>
            </a:r>
          </a:p>
        </p:txBody>
      </p:sp>
      <p:sp>
        <p:nvSpPr>
          <p:cNvPr id="43" name="TextBox 42">
            <a:extLst>
              <a:ext uri="{FF2B5EF4-FFF2-40B4-BE49-F238E27FC236}">
                <a16:creationId xmlns:a16="http://schemas.microsoft.com/office/drawing/2014/main" id="{ECCD3772-B7F8-4BD6-8893-0207C4C73EFE}"/>
              </a:ext>
            </a:extLst>
          </p:cNvPr>
          <p:cNvSpPr txBox="1"/>
          <p:nvPr/>
        </p:nvSpPr>
        <p:spPr>
          <a:xfrm>
            <a:off x="5463966" y="1037169"/>
            <a:ext cx="1506823"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Competition</a:t>
            </a:r>
          </a:p>
        </p:txBody>
      </p:sp>
      <p:sp>
        <p:nvSpPr>
          <p:cNvPr id="13" name="Rectangle 12">
            <a:extLst>
              <a:ext uri="{FF2B5EF4-FFF2-40B4-BE49-F238E27FC236}">
                <a16:creationId xmlns:a16="http://schemas.microsoft.com/office/drawing/2014/main" id="{CE281DAB-1361-4F7B-B21C-838F40E3CFCD}"/>
              </a:ext>
            </a:extLst>
          </p:cNvPr>
          <p:cNvSpPr/>
          <p:nvPr/>
        </p:nvSpPr>
        <p:spPr bwMode="auto">
          <a:xfrm>
            <a:off x="5728561" y="4253654"/>
            <a:ext cx="896815" cy="134649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13">
            <a:extLst>
              <a:ext uri="{FF2B5EF4-FFF2-40B4-BE49-F238E27FC236}">
                <a16:creationId xmlns:a16="http://schemas.microsoft.com/office/drawing/2014/main" id="{86C02305-F591-4EB4-999F-F6D9F99DF32A}"/>
              </a:ext>
            </a:extLst>
          </p:cNvPr>
          <p:cNvSpPr txBox="1"/>
          <p:nvPr/>
        </p:nvSpPr>
        <p:spPr>
          <a:xfrm>
            <a:off x="8153040" y="1345952"/>
            <a:ext cx="2160848"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Competitor prices</a:t>
            </a:r>
          </a:p>
        </p:txBody>
      </p:sp>
      <p:sp>
        <p:nvSpPr>
          <p:cNvPr id="30" name="Textfeld 29">
            <a:extLst>
              <a:ext uri="{FF2B5EF4-FFF2-40B4-BE49-F238E27FC236}">
                <a16:creationId xmlns:a16="http://schemas.microsoft.com/office/drawing/2014/main" id="{08DD6AEE-0879-4F55-B2A4-176212870FC1}"/>
              </a:ext>
            </a:extLst>
          </p:cNvPr>
          <p:cNvSpPr txBox="1"/>
          <p:nvPr/>
        </p:nvSpPr>
        <p:spPr>
          <a:xfrm>
            <a:off x="8153040" y="3186155"/>
            <a:ext cx="3391260" cy="1102866"/>
          </a:xfrm>
          <a:prstGeom prst="rect">
            <a:avLst/>
          </a:prstGeom>
          <a:noFill/>
        </p:spPr>
        <p:txBody>
          <a:bodyPr wrap="square">
            <a:spAutoFit/>
          </a:bodyPr>
          <a:lstStyle/>
          <a:p>
            <a:pPr marL="0" marR="0" lvl="0" indent="0" algn="l" defTabSz="895871" rtl="0" eaLnBrk="1" fontAlgn="auto" latinLnBrk="0" hangingPunct="1">
              <a:lnSpc>
                <a:spcPct val="100000"/>
              </a:lnSpc>
              <a:spcBef>
                <a:spcPts val="0"/>
              </a:spcBef>
              <a:spcAft>
                <a:spcPts val="200"/>
              </a:spcAft>
              <a:buClrTx/>
              <a:buSzTx/>
              <a:buFontTx/>
              <a:buNone/>
              <a:tabLst>
                <a:tab pos="3605213" algn="r"/>
              </a:tabLst>
              <a:defRPr/>
            </a:pPr>
            <a:endPar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Advanced Security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$30.00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Advanced </a:t>
            </a:r>
            <a:r>
              <a:rPr lang="en-US" sz="1100">
                <a:gradFill>
                  <a:gsLst>
                    <a:gs pos="2917">
                      <a:srgbClr val="1A1A1A"/>
                    </a:gs>
                    <a:gs pos="30000">
                      <a:srgbClr val="1A1A1A"/>
                    </a:gs>
                  </a:gsLst>
                  <a:lin ang="5400000" scaled="0"/>
                </a:gradFill>
                <a:latin typeface="Segoe UI"/>
              </a:rPr>
              <a:t>C</a:t>
            </a:r>
            <a:r>
              <a:rPr kumimoji="0" lang="en-US" sz="11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rPr>
              <a:t>ompliance</a:t>
            </a: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$33</a:t>
            </a:r>
            <a:r>
              <a:rPr kumimoji="0" lang="en-US" sz="11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Voice/Audio conferencing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$15.00</a:t>
            </a:r>
          </a:p>
          <a:p>
            <a:pPr marL="0" marR="0" lvl="0" indent="0" algn="l" defTabSz="895871" rtl="0" eaLnBrk="1" fontAlgn="auto" latinLnBrk="0" hangingPunct="1">
              <a:lnSpc>
                <a:spcPct val="100000"/>
              </a:lnSpc>
              <a:spcBef>
                <a:spcPts val="0"/>
              </a:spcBef>
              <a:spcAft>
                <a:spcPts val="200"/>
              </a:spcAft>
              <a:buClrTx/>
              <a:buSzTx/>
              <a:buFontTx/>
              <a:buNone/>
              <a:tabLst>
                <a:tab pos="2687638" algn="l"/>
                <a:tab pos="3605213" algn="r"/>
              </a:tabLst>
              <a:defRPr/>
            </a:pP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Advanced Analytics and BI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$40.00</a:t>
            </a:r>
          </a:p>
        </p:txBody>
      </p:sp>
      <p:sp>
        <p:nvSpPr>
          <p:cNvPr id="14" name="Rechteck 13">
            <a:extLst>
              <a:ext uri="{FF2B5EF4-FFF2-40B4-BE49-F238E27FC236}">
                <a16:creationId xmlns:a16="http://schemas.microsoft.com/office/drawing/2014/main" id="{462EF3C2-5055-4899-A4F8-32B3A6C19C4E}"/>
              </a:ext>
            </a:extLst>
          </p:cNvPr>
          <p:cNvSpPr/>
          <p:nvPr/>
        </p:nvSpPr>
        <p:spPr bwMode="auto">
          <a:xfrm>
            <a:off x="8175629" y="2277676"/>
            <a:ext cx="3346081" cy="557757"/>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5">
            <a:extLst>
              <a:ext uri="{FF2B5EF4-FFF2-40B4-BE49-F238E27FC236}">
                <a16:creationId xmlns:a16="http://schemas.microsoft.com/office/drawing/2014/main" id="{27286B3B-FA86-49D9-8022-2B67113DF88E}"/>
              </a:ext>
            </a:extLst>
          </p:cNvPr>
          <p:cNvSpPr/>
          <p:nvPr/>
        </p:nvSpPr>
        <p:spPr bwMode="auto">
          <a:xfrm>
            <a:off x="8175629" y="3071829"/>
            <a:ext cx="3346081" cy="1434734"/>
          </a:xfrm>
          <a:prstGeom prst="rect">
            <a:avLst/>
          </a:prstGeom>
          <a:no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0CAD68E6-3DC9-4D13-B472-8602E1175CEA}"/>
              </a:ext>
            </a:extLst>
          </p:cNvPr>
          <p:cNvSpPr txBox="1"/>
          <p:nvPr/>
        </p:nvSpPr>
        <p:spPr>
          <a:xfrm>
            <a:off x="893937" y="5809003"/>
            <a:ext cx="1142172" cy="6463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E3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33" name="Rectangle 32">
            <a:extLst>
              <a:ext uri="{FF2B5EF4-FFF2-40B4-BE49-F238E27FC236}">
                <a16:creationId xmlns:a16="http://schemas.microsoft.com/office/drawing/2014/main" id="{F75F2AE6-9DC3-4FCE-BB42-2C2A7A5C3345}"/>
              </a:ext>
            </a:extLst>
          </p:cNvPr>
          <p:cNvSpPr/>
          <p:nvPr/>
        </p:nvSpPr>
        <p:spPr bwMode="auto">
          <a:xfrm>
            <a:off x="981919" y="4531360"/>
            <a:ext cx="879498" cy="109566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TextBox 33">
            <a:extLst>
              <a:ext uri="{FF2B5EF4-FFF2-40B4-BE49-F238E27FC236}">
                <a16:creationId xmlns:a16="http://schemas.microsoft.com/office/drawing/2014/main" id="{57BC27D5-BF6F-4070-80C5-D6F1A1913B36}"/>
              </a:ext>
            </a:extLst>
          </p:cNvPr>
          <p:cNvSpPr txBox="1"/>
          <p:nvPr/>
        </p:nvSpPr>
        <p:spPr>
          <a:xfrm>
            <a:off x="1029571" y="4132595"/>
            <a:ext cx="78419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$32.00</a:t>
            </a:r>
          </a:p>
        </p:txBody>
      </p:sp>
      <p:sp>
        <p:nvSpPr>
          <p:cNvPr id="45" name="TextBox 44">
            <a:extLst>
              <a:ext uri="{FF2B5EF4-FFF2-40B4-BE49-F238E27FC236}">
                <a16:creationId xmlns:a16="http://schemas.microsoft.com/office/drawing/2014/main" id="{CE10647B-96DA-4FD6-9D4C-19E04C26F109}"/>
              </a:ext>
            </a:extLst>
          </p:cNvPr>
          <p:cNvSpPr txBox="1"/>
          <p:nvPr/>
        </p:nvSpPr>
        <p:spPr>
          <a:xfrm>
            <a:off x="8165853" y="2373972"/>
            <a:ext cx="6600612" cy="600164"/>
          </a:xfrm>
          <a:prstGeom prst="rect">
            <a:avLst/>
          </a:prstGeom>
          <a:noFill/>
        </p:spPr>
        <p:txBody>
          <a:bodyPr wrap="square">
            <a:spAutoFit/>
          </a:bodyPr>
          <a:lstStyle/>
          <a:p>
            <a:r>
              <a:rPr lang="en-US" sz="1100">
                <a:gradFill>
                  <a:gsLst>
                    <a:gs pos="2917">
                      <a:srgbClr val="1A1A1A"/>
                    </a:gs>
                    <a:gs pos="30000">
                      <a:srgbClr val="1A1A1A"/>
                    </a:gs>
                  </a:gsLst>
                  <a:lin ang="5400000" scaled="0"/>
                </a:gradFill>
                <a:latin typeface="Segoe UI"/>
              </a:rPr>
              <a:t>Productivity, chat, </a:t>
            </a: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Security, Identity and </a:t>
            </a:r>
            <a:b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US" sz="11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Device Management</a:t>
            </a:r>
            <a:endParaRPr kumimoji="0" lang="en-US" sz="1100" b="0" i="0"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mn-cs"/>
            </a:endParaRPr>
          </a:p>
          <a:p>
            <a:endParaRPr lang="it-IT" sz="1100">
              <a:gradFill>
                <a:gsLst>
                  <a:gs pos="2917">
                    <a:srgbClr val="1A1A1A"/>
                  </a:gs>
                  <a:gs pos="30000">
                    <a:srgbClr val="1A1A1A"/>
                  </a:gs>
                </a:gsLst>
                <a:lin ang="5400000" scaled="0"/>
              </a:gradFill>
              <a:latin typeface="Segoe UI"/>
            </a:endParaRPr>
          </a:p>
        </p:txBody>
      </p:sp>
      <p:sp>
        <p:nvSpPr>
          <p:cNvPr id="27" name="TextBox 31">
            <a:extLst>
              <a:ext uri="{FF2B5EF4-FFF2-40B4-BE49-F238E27FC236}">
                <a16:creationId xmlns:a16="http://schemas.microsoft.com/office/drawing/2014/main" id="{969BA442-9204-4F46-B727-5B1E107A7369}"/>
              </a:ext>
            </a:extLst>
          </p:cNvPr>
          <p:cNvSpPr txBox="1"/>
          <p:nvPr/>
        </p:nvSpPr>
        <p:spPr>
          <a:xfrm>
            <a:off x="9414834" y="2433814"/>
            <a:ext cx="262831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GB"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$40.00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p:txBody>
      </p:sp>
      <p:sp>
        <p:nvSpPr>
          <p:cNvPr id="54" name="TextBox 53">
            <a:extLst>
              <a:ext uri="{FF2B5EF4-FFF2-40B4-BE49-F238E27FC236}">
                <a16:creationId xmlns:a16="http://schemas.microsoft.com/office/drawing/2014/main" id="{F4A80AB3-2378-4214-A43F-FE2DD8CAB700}"/>
              </a:ext>
            </a:extLst>
          </p:cNvPr>
          <p:cNvSpPr txBox="1"/>
          <p:nvPr/>
        </p:nvSpPr>
        <p:spPr>
          <a:xfrm>
            <a:off x="7490018" y="6473672"/>
            <a:ext cx="4649281" cy="361977"/>
          </a:xfrm>
          <a:prstGeom prst="rect">
            <a:avLst/>
          </a:prstGeom>
          <a:noFill/>
        </p:spPr>
        <p:txBody>
          <a:bodyPr wrap="square" lIns="0" tIns="0" rIns="0" bIns="89617" rtlCol="0" anchor="ctr">
            <a:spAutoFit/>
          </a:bodyPr>
          <a:lstStyle/>
          <a:p>
            <a:pPr marL="0" marR="0" lvl="0" indent="0" algn="l" defTabSz="710674" rtl="0" eaLnBrk="1" fontAlgn="auto" latinLnBrk="0" hangingPunct="1">
              <a:lnSpc>
                <a:spcPct val="100000"/>
              </a:lnSpc>
              <a:spcBef>
                <a:spcPts val="0"/>
              </a:spcBef>
              <a:spcAft>
                <a:spcPts val="0"/>
              </a:spcAft>
              <a:buClrTx/>
              <a:buSzTx/>
              <a:buFontTx/>
              <a:buNone/>
              <a:tabLst/>
              <a:defRPr/>
            </a:pPr>
            <a:r>
              <a:rPr kumimoji="0" lang="en-US" sz="882" b="0" i="0" u="none" strike="noStrike" kern="0" cap="none" spc="0" normalizeH="0" baseline="0" noProof="0">
                <a:ln>
                  <a:noFill/>
                </a:ln>
                <a:solidFill>
                  <a:srgbClr val="1A1A1A"/>
                </a:solidFill>
                <a:effectLst/>
                <a:uLnTx/>
                <a:uFillTx/>
                <a:latin typeface="Segoe UI"/>
                <a:ea typeface="+mn-ea"/>
                <a:cs typeface="+mn-cs"/>
              </a:rPr>
              <a:t>Web Direct/Base Price shown for Microsoft offerings. Multi-vendor prices based on publicly available estimated pricing for other vendor solutions and are illustrative.</a:t>
            </a:r>
          </a:p>
        </p:txBody>
      </p:sp>
      <p:grpSp>
        <p:nvGrpSpPr>
          <p:cNvPr id="55" name="Group 54">
            <a:extLst>
              <a:ext uri="{FF2B5EF4-FFF2-40B4-BE49-F238E27FC236}">
                <a16:creationId xmlns:a16="http://schemas.microsoft.com/office/drawing/2014/main" id="{BB7827AD-7AA0-4F3A-B9E6-E048F7CE8654}"/>
              </a:ext>
            </a:extLst>
          </p:cNvPr>
          <p:cNvGrpSpPr/>
          <p:nvPr/>
        </p:nvGrpSpPr>
        <p:grpSpPr>
          <a:xfrm>
            <a:off x="9898401" y="5197840"/>
            <a:ext cx="1034625" cy="230730"/>
            <a:chOff x="8201625" y="6139170"/>
            <a:chExt cx="1055371" cy="235356"/>
          </a:xfrm>
        </p:grpSpPr>
        <p:pic>
          <p:nvPicPr>
            <p:cNvPr id="57" name="Picture 4">
              <a:extLst>
                <a:ext uri="{FF2B5EF4-FFF2-40B4-BE49-F238E27FC236}">
                  <a16:creationId xmlns:a16="http://schemas.microsoft.com/office/drawing/2014/main" id="{82A69936-AD88-4544-96B1-49A0443678F4}"/>
                </a:ext>
              </a:extLst>
            </p:cNvPr>
            <p:cNvPicPr>
              <a:picLocks noChangeAspect="1" noChangeArrowheads="1"/>
            </p:cNvPicPr>
            <p:nvPr/>
          </p:nvPicPr>
          <p:blipFill>
            <a:blip r:embed="rId3"/>
            <a:stretch>
              <a:fillRect/>
            </a:stretch>
          </p:blipFill>
          <p:spPr bwMode="auto">
            <a:xfrm>
              <a:off x="8201625" y="6139170"/>
              <a:ext cx="418785" cy="23535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a:extLst>
                <a:ext uri="{FF2B5EF4-FFF2-40B4-BE49-F238E27FC236}">
                  <a16:creationId xmlns:a16="http://schemas.microsoft.com/office/drawing/2014/main" id="{9C58B4D6-12C8-4523-84F6-EEAD32F466B5}"/>
                </a:ext>
              </a:extLst>
            </p:cNvPr>
            <p:cNvPicPr>
              <a:picLocks noChangeAspect="1" noChangeArrowheads="1"/>
            </p:cNvPicPr>
            <p:nvPr/>
          </p:nvPicPr>
          <p:blipFill>
            <a:blip r:embed="rId4"/>
            <a:stretch>
              <a:fillRect/>
            </a:stretch>
          </p:blipFill>
          <p:spPr bwMode="auto">
            <a:xfrm>
              <a:off x="8733008" y="6158171"/>
              <a:ext cx="523988" cy="209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260EFB4B-597B-462A-B4BF-AA0B73E51B73}"/>
              </a:ext>
            </a:extLst>
          </p:cNvPr>
          <p:cNvGrpSpPr/>
          <p:nvPr/>
        </p:nvGrpSpPr>
        <p:grpSpPr>
          <a:xfrm>
            <a:off x="8761327" y="4960193"/>
            <a:ext cx="2060867" cy="453114"/>
            <a:chOff x="6997774" y="5896781"/>
            <a:chExt cx="2102191" cy="462200"/>
          </a:xfrm>
        </p:grpSpPr>
        <p:pic>
          <p:nvPicPr>
            <p:cNvPr id="60" name="Picture 8" descr="Image result for mcafee">
              <a:extLst>
                <a:ext uri="{FF2B5EF4-FFF2-40B4-BE49-F238E27FC236}">
                  <a16:creationId xmlns:a16="http://schemas.microsoft.com/office/drawing/2014/main" id="{5AC4CD9A-09F6-4542-AD0E-EB5653F657F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9929" t="27246" r="9173" b="28342"/>
            <a:stretch/>
          </p:blipFill>
          <p:spPr bwMode="auto">
            <a:xfrm>
              <a:off x="7567657" y="5918260"/>
              <a:ext cx="499766" cy="15415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 descr="Image result for slack logo">
              <a:extLst>
                <a:ext uri="{FF2B5EF4-FFF2-40B4-BE49-F238E27FC236}">
                  <a16:creationId xmlns:a16="http://schemas.microsoft.com/office/drawing/2014/main" id="{13EB95D2-DE78-4EFE-81F0-D74A6363373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691153" y="5937427"/>
              <a:ext cx="408812" cy="10174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Image result for google logo">
              <a:extLst>
                <a:ext uri="{FF2B5EF4-FFF2-40B4-BE49-F238E27FC236}">
                  <a16:creationId xmlns:a16="http://schemas.microsoft.com/office/drawing/2014/main" id="{4BFACE27-9E73-4D92-B819-30533253ED8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146564" y="5931122"/>
              <a:ext cx="406745" cy="13698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a:extLst>
                <a:ext uri="{FF2B5EF4-FFF2-40B4-BE49-F238E27FC236}">
                  <a16:creationId xmlns:a16="http://schemas.microsoft.com/office/drawing/2014/main" id="{3D01B5E6-829A-468F-ABA7-AD1FBA08F04B}"/>
                </a:ext>
              </a:extLst>
            </p:cNvPr>
            <p:cNvPicPr>
              <a:picLocks noChangeAspect="1" noChangeArrowheads="1"/>
            </p:cNvPicPr>
            <p:nvPr/>
          </p:nvPicPr>
          <p:blipFill>
            <a:blip r:embed="rId8"/>
            <a:stretch>
              <a:fillRect/>
            </a:stretch>
          </p:blipFill>
          <p:spPr bwMode="auto">
            <a:xfrm>
              <a:off x="6997774" y="5896781"/>
              <a:ext cx="517360" cy="16329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Image result for xen mobile logo png">
              <a:extLst>
                <a:ext uri="{FF2B5EF4-FFF2-40B4-BE49-F238E27FC236}">
                  <a16:creationId xmlns:a16="http://schemas.microsoft.com/office/drawing/2014/main" id="{AD78EE49-AA9F-4CBD-9505-A0557B84CF93}"/>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a:ext>
              </a:extLst>
            </a:blip>
            <a:srcRect t="30854" b="29563"/>
            <a:stretch/>
          </p:blipFill>
          <p:spPr bwMode="auto">
            <a:xfrm>
              <a:off x="7558144" y="6166992"/>
              <a:ext cx="485032" cy="191989"/>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2">
            <a:extLst>
              <a:ext uri="{FF2B5EF4-FFF2-40B4-BE49-F238E27FC236}">
                <a16:creationId xmlns:a16="http://schemas.microsoft.com/office/drawing/2014/main" id="{4C371370-02D4-48E0-8DA2-B85442EE33C3}"/>
              </a:ext>
            </a:extLst>
          </p:cNvPr>
          <p:cNvPicPr>
            <a:picLocks noChangeAspect="1" noChangeArrowheads="1"/>
          </p:cNvPicPr>
          <p:nvPr/>
        </p:nvPicPr>
        <p:blipFill>
          <a:blip r:embed="rId11"/>
          <a:stretch>
            <a:fillRect/>
          </a:stretch>
        </p:blipFill>
        <p:spPr bwMode="auto">
          <a:xfrm>
            <a:off x="8851175" y="5203856"/>
            <a:ext cx="327490" cy="17291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
            <a:extLst>
              <a:ext uri="{FF2B5EF4-FFF2-40B4-BE49-F238E27FC236}">
                <a16:creationId xmlns:a16="http://schemas.microsoft.com/office/drawing/2014/main" id="{F5DF12D4-51BC-4774-9185-339511ECBDEE}"/>
              </a:ext>
            </a:extLst>
          </p:cNvPr>
          <p:cNvSpPr txBox="1"/>
          <p:nvPr/>
        </p:nvSpPr>
        <p:spPr>
          <a:xfrm>
            <a:off x="8034520" y="4569427"/>
            <a:ext cx="3628297" cy="289658"/>
          </a:xfrm>
          <a:prstGeom prst="rect">
            <a:avLst/>
          </a:prstGeom>
          <a:solidFill>
            <a:schemeClr val="bg1"/>
          </a:solidFill>
          <a:ln w="12700">
            <a:noFill/>
          </a:ln>
        </p:spPr>
        <p:txBody>
          <a:bodyPr wrap="square" tIns="62750" rtlCol="0" anchor="ctr">
            <a:spAutoFit/>
          </a:bodyP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mn-cs"/>
              </a:rPr>
              <a:t>Examples of multi-vendor standalones</a:t>
            </a:r>
          </a:p>
        </p:txBody>
      </p:sp>
      <p:pic>
        <p:nvPicPr>
          <p:cNvPr id="1026" name="Picture 2" descr="Oracle Logo">
            <a:extLst>
              <a:ext uri="{FF2B5EF4-FFF2-40B4-BE49-F238E27FC236}">
                <a16:creationId xmlns:a16="http://schemas.microsoft.com/office/drawing/2014/main" id="{B10FCFB1-0ECD-4DAC-AFC6-9B4897005A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61959" y="5508802"/>
            <a:ext cx="406558" cy="55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A4EFF4-03F7-4DF6-B366-DF3354C1F1AC}"/>
              </a:ext>
            </a:extLst>
          </p:cNvPr>
          <p:cNvPicPr>
            <a:picLocks noChangeAspect="1"/>
          </p:cNvPicPr>
          <p:nvPr/>
        </p:nvPicPr>
        <p:blipFill>
          <a:blip r:embed="rId13"/>
          <a:stretch>
            <a:fillRect/>
          </a:stretch>
        </p:blipFill>
        <p:spPr>
          <a:xfrm>
            <a:off x="9372512" y="5459664"/>
            <a:ext cx="543649" cy="124938"/>
          </a:xfrm>
          <a:prstGeom prst="rect">
            <a:avLst/>
          </a:prstGeom>
        </p:spPr>
      </p:pic>
      <p:pic>
        <p:nvPicPr>
          <p:cNvPr id="6146" name="Picture 2">
            <a:extLst>
              <a:ext uri="{FF2B5EF4-FFF2-40B4-BE49-F238E27FC236}">
                <a16:creationId xmlns:a16="http://schemas.microsoft.com/office/drawing/2014/main" id="{441C81E0-B7AA-4A2B-8257-AFBFD3B697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88253" y="5375878"/>
            <a:ext cx="303673" cy="307777"/>
          </a:xfrm>
          <a:prstGeom prst="rect">
            <a:avLst/>
          </a:prstGeom>
          <a:noFill/>
          <a:extLst>
            <a:ext uri="{909E8E84-426E-40DD-AFC4-6F175D3DCCD1}">
              <a14:hiddenFill xmlns:a14="http://schemas.microsoft.com/office/drawing/2010/main">
                <a:solidFill>
                  <a:srgbClr val="FFFFFF"/>
                </a:solidFill>
              </a14:hiddenFill>
            </a:ext>
          </a:extLst>
        </p:spPr>
      </p:pic>
      <p:sp>
        <p:nvSpPr>
          <p:cNvPr id="3" name="Right Brace 2">
            <a:extLst>
              <a:ext uri="{FF2B5EF4-FFF2-40B4-BE49-F238E27FC236}">
                <a16:creationId xmlns:a16="http://schemas.microsoft.com/office/drawing/2014/main" id="{A14654F0-3F34-4F56-BFEF-100B6FAF0973}"/>
              </a:ext>
            </a:extLst>
          </p:cNvPr>
          <p:cNvSpPr/>
          <p:nvPr/>
        </p:nvSpPr>
        <p:spPr>
          <a:xfrm>
            <a:off x="6756787" y="1930402"/>
            <a:ext cx="141150" cy="1978206"/>
          </a:xfrm>
          <a:prstGeom prst="rightBrac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4" name="TextBox 3">
            <a:extLst>
              <a:ext uri="{FF2B5EF4-FFF2-40B4-BE49-F238E27FC236}">
                <a16:creationId xmlns:a16="http://schemas.microsoft.com/office/drawing/2014/main" id="{F891AD08-F0C0-4F3D-8F50-174A341C5553}"/>
              </a:ext>
            </a:extLst>
          </p:cNvPr>
          <p:cNvSpPr txBox="1"/>
          <p:nvPr/>
        </p:nvSpPr>
        <p:spPr>
          <a:xfrm>
            <a:off x="6957143" y="2757202"/>
            <a:ext cx="9893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+ 177%</a:t>
            </a:r>
            <a:endParaRPr kumimoji="0" lang="en-GB" sz="1400" b="0" i="0" u="none" strike="noStrike" kern="1200" cap="none" spc="0" normalizeH="0" baseline="0" noProof="0" dirty="0">
              <a:ln>
                <a:noFill/>
              </a:ln>
              <a:solidFill>
                <a:srgbClr val="1A1A1A"/>
              </a:solidFill>
              <a:effectLst/>
              <a:uLnTx/>
              <a:uFillTx/>
              <a:latin typeface="Segoe UI"/>
              <a:ea typeface="+mn-ea"/>
              <a:cs typeface="+mn-cs"/>
            </a:endParaRPr>
          </a:p>
        </p:txBody>
      </p:sp>
      <p:cxnSp>
        <p:nvCxnSpPr>
          <p:cNvPr id="6" name="Straight Connector 5">
            <a:extLst>
              <a:ext uri="{FF2B5EF4-FFF2-40B4-BE49-F238E27FC236}">
                <a16:creationId xmlns:a16="http://schemas.microsoft.com/office/drawing/2014/main" id="{484F16A0-BBC3-4C01-9D16-155DABE87880}"/>
              </a:ext>
            </a:extLst>
          </p:cNvPr>
          <p:cNvCxnSpPr>
            <a:cxnSpLocks/>
          </p:cNvCxnSpPr>
          <p:nvPr/>
        </p:nvCxnSpPr>
        <p:spPr>
          <a:xfrm>
            <a:off x="5746593" y="3912453"/>
            <a:ext cx="896815"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93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2F8EF88-1E8D-4DCB-8122-BA9F3DAE95D6}"/>
              </a:ext>
            </a:extLst>
          </p:cNvPr>
          <p:cNvGrpSpPr/>
          <p:nvPr/>
        </p:nvGrpSpPr>
        <p:grpSpPr>
          <a:xfrm flipH="1">
            <a:off x="6036007" y="1720457"/>
            <a:ext cx="3409487" cy="2253007"/>
            <a:chOff x="5316898" y="1696636"/>
            <a:chExt cx="3477852" cy="2298185"/>
          </a:xfrm>
        </p:grpSpPr>
        <p:cxnSp>
          <p:nvCxnSpPr>
            <p:cNvPr id="126" name="Straight Connector 125">
              <a:extLst>
                <a:ext uri="{FF2B5EF4-FFF2-40B4-BE49-F238E27FC236}">
                  <a16:creationId xmlns:a16="http://schemas.microsoft.com/office/drawing/2014/main" id="{1923521F-F6CC-4766-BC1A-68FA77CEDA32}"/>
                </a:ext>
              </a:extLst>
            </p:cNvPr>
            <p:cNvCxnSpPr>
              <a:cxnSpLocks/>
            </p:cNvCxnSpPr>
            <p:nvPr/>
          </p:nvCxnSpPr>
          <p:spPr>
            <a:xfrm>
              <a:off x="5461514" y="1696636"/>
              <a:ext cx="3333236" cy="0"/>
            </a:xfrm>
            <a:prstGeom prst="line">
              <a:avLst/>
            </a:prstGeom>
            <a:ln w="12700">
              <a:solidFill>
                <a:schemeClr val="accent3"/>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2732A94C-1F42-46C7-B7CE-F9EAAEA0437A}"/>
                </a:ext>
              </a:extLst>
            </p:cNvPr>
            <p:cNvGrpSpPr/>
            <p:nvPr/>
          </p:nvGrpSpPr>
          <p:grpSpPr>
            <a:xfrm>
              <a:off x="6415232" y="3322899"/>
              <a:ext cx="2318322" cy="492443"/>
              <a:chOff x="8914605" y="3589999"/>
              <a:chExt cx="2318322" cy="492443"/>
            </a:xfrm>
          </p:grpSpPr>
          <p:sp>
            <p:nvSpPr>
              <p:cNvPr id="128" name="TextBox 1">
                <a:extLst>
                  <a:ext uri="{FF2B5EF4-FFF2-40B4-BE49-F238E27FC236}">
                    <a16:creationId xmlns:a16="http://schemas.microsoft.com/office/drawing/2014/main" id="{92C32D9C-EC29-4E41-BB52-297C383043B7}"/>
                  </a:ext>
                </a:extLst>
              </p:cNvPr>
              <p:cNvSpPr txBox="1"/>
              <p:nvPr/>
            </p:nvSpPr>
            <p:spPr>
              <a:xfrm>
                <a:off x="8914605" y="3589999"/>
                <a:ext cx="2318322" cy="492443"/>
              </a:xfrm>
              <a:prstGeom prst="rect">
                <a:avLst/>
              </a:prstGeom>
              <a:solidFill>
                <a:schemeClr val="bg1"/>
              </a:solidFill>
            </p:spPr>
            <p:txBody>
              <a:bodyPr wrap="square" tIns="0" bIns="0" rtlCol="0" anchor="ctr">
                <a:sp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3137" b="1" i="0" u="none" strike="noStrike" kern="1200" cap="none" spc="-147" normalizeH="0" baseline="0" noProof="0">
                    <a:ln>
                      <a:noFill/>
                    </a:ln>
                    <a:solidFill>
                      <a:srgbClr val="0D0D0D"/>
                    </a:solidFill>
                    <a:effectLst/>
                    <a:uLnTx/>
                    <a:uFillTx/>
                    <a:latin typeface="Segoe UI Semibold"/>
                    <a:ea typeface="+mn-ea"/>
                    <a:cs typeface="+mn-cs"/>
                  </a:rPr>
                  <a:t>$93 </a:t>
                </a:r>
                <a:r>
                  <a:rPr kumimoji="0" lang="en-US" sz="1176" b="0" i="0" u="none" strike="noStrike" kern="1200" cap="none" spc="0" normalizeH="0" baseline="0" noProof="0">
                    <a:ln>
                      <a:noFill/>
                    </a:ln>
                    <a:solidFill>
                      <a:srgbClr val="1A1A1A"/>
                    </a:solidFill>
                    <a:effectLst/>
                    <a:uLnTx/>
                    <a:uFillTx/>
                    <a:latin typeface="Segoe UI Semibold"/>
                    <a:ea typeface="+mn-ea"/>
                    <a:cs typeface="+mn-cs"/>
                  </a:rPr>
                  <a:t>PER USER </a:t>
                </a:r>
              </a:p>
            </p:txBody>
          </p:sp>
          <p:sp>
            <p:nvSpPr>
              <p:cNvPr id="129" name="Isosceles Triangle 128">
                <a:extLst>
                  <a:ext uri="{FF2B5EF4-FFF2-40B4-BE49-F238E27FC236}">
                    <a16:creationId xmlns:a16="http://schemas.microsoft.com/office/drawing/2014/main" id="{A9218C96-8439-4D93-8D6C-2ED9408A111A}"/>
                  </a:ext>
                </a:extLst>
              </p:cNvPr>
              <p:cNvSpPr/>
              <p:nvPr/>
            </p:nvSpPr>
            <p:spPr bwMode="auto">
              <a:xfrm>
                <a:off x="8950600" y="3674653"/>
                <a:ext cx="274982" cy="353206"/>
              </a:xfrm>
              <a:prstGeom prst="triangle">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0" name="Arrow: Up 129">
              <a:extLst>
                <a:ext uri="{FF2B5EF4-FFF2-40B4-BE49-F238E27FC236}">
                  <a16:creationId xmlns:a16="http://schemas.microsoft.com/office/drawing/2014/main" id="{7B69E37B-3E4F-46B4-9745-F25E6662D8D5}"/>
                </a:ext>
              </a:extLst>
            </p:cNvPr>
            <p:cNvSpPr/>
            <p:nvPr/>
          </p:nvSpPr>
          <p:spPr bwMode="auto">
            <a:xfrm rot="10800000">
              <a:off x="5316898" y="1785254"/>
              <a:ext cx="485098" cy="2209567"/>
            </a:xfrm>
            <a:prstGeom prst="upArrow">
              <a:avLst>
                <a:gd name="adj1" fmla="val 45090"/>
                <a:gd name="adj2" fmla="val 64727"/>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3" name="TextBox 42">
            <a:extLst>
              <a:ext uri="{FF2B5EF4-FFF2-40B4-BE49-F238E27FC236}">
                <a16:creationId xmlns:a16="http://schemas.microsoft.com/office/drawing/2014/main" id="{A739100D-B355-4E3C-ABCB-FF38F1D5B974}"/>
              </a:ext>
            </a:extLst>
          </p:cNvPr>
          <p:cNvSpPr txBox="1"/>
          <p:nvPr/>
        </p:nvSpPr>
        <p:spPr>
          <a:xfrm>
            <a:off x="587002" y="6535317"/>
            <a:ext cx="8298351" cy="226269"/>
          </a:xfrm>
          <a:prstGeom prst="rect">
            <a:avLst/>
          </a:prstGeom>
          <a:noFill/>
        </p:spPr>
        <p:txBody>
          <a:bodyPr wrap="square" lIns="0" tIns="0" rIns="0" bIns="89617" rtlCol="0" anchor="ctr">
            <a:spAutoFit/>
          </a:bodyPr>
          <a:lstStyle/>
          <a:p>
            <a:pPr marL="0" marR="0" lvl="0" indent="0" algn="l" defTabSz="710674" rtl="0" eaLnBrk="1" fontAlgn="auto" latinLnBrk="0" hangingPunct="1">
              <a:lnSpc>
                <a:spcPct val="100000"/>
              </a:lnSpc>
              <a:spcBef>
                <a:spcPts val="0"/>
              </a:spcBef>
              <a:spcAft>
                <a:spcPts val="0"/>
              </a:spcAft>
              <a:buClrTx/>
              <a:buSzTx/>
              <a:buFontTx/>
              <a:buNone/>
              <a:tabLst/>
              <a:defRPr/>
            </a:pPr>
            <a:r>
              <a:rPr kumimoji="0" lang="en-US" sz="882" b="0" i="0" u="none" strike="noStrike" kern="0" cap="none" spc="0" normalizeH="0" baseline="0" noProof="0">
                <a:ln>
                  <a:noFill/>
                </a:ln>
                <a:solidFill>
                  <a:srgbClr val="1A1A1A"/>
                </a:solidFill>
                <a:effectLst/>
                <a:uLnTx/>
                <a:uFillTx/>
                <a:latin typeface="Segoe UI"/>
                <a:ea typeface="+mn-ea"/>
                <a:cs typeface="+mn-cs"/>
              </a:rPr>
              <a:t>Web Direct/Base Price shown for Microsoft offerings. Multi-vendor prices based on publicly available estimated pricing for other vendor solutions and are illustrative.</a:t>
            </a:r>
          </a:p>
        </p:txBody>
      </p:sp>
      <p:sp>
        <p:nvSpPr>
          <p:cNvPr id="3" name="Title 2">
            <a:extLst>
              <a:ext uri="{FF2B5EF4-FFF2-40B4-BE49-F238E27FC236}">
                <a16:creationId xmlns:a16="http://schemas.microsoft.com/office/drawing/2014/main" id="{04D55A40-5D80-44C4-8350-29BB90FAE55C}"/>
              </a:ext>
            </a:extLst>
          </p:cNvPr>
          <p:cNvSpPr>
            <a:spLocks noGrp="1"/>
          </p:cNvSpPr>
          <p:nvPr>
            <p:ph type="title"/>
          </p:nvPr>
        </p:nvSpPr>
        <p:spPr>
          <a:xfrm>
            <a:off x="588263" y="497541"/>
            <a:ext cx="11018520" cy="861774"/>
          </a:xfrm>
        </p:spPr>
        <p:txBody>
          <a:bodyPr/>
          <a:lstStyle/>
          <a:p>
            <a:r>
              <a:rPr lang="en-US"/>
              <a:t>Pricing comparison</a:t>
            </a:r>
          </a:p>
        </p:txBody>
      </p:sp>
      <p:grpSp>
        <p:nvGrpSpPr>
          <p:cNvPr id="9" name="Group 8">
            <a:extLst>
              <a:ext uri="{FF2B5EF4-FFF2-40B4-BE49-F238E27FC236}">
                <a16:creationId xmlns:a16="http://schemas.microsoft.com/office/drawing/2014/main" id="{95A5E0DF-E19E-44ED-9614-F139323EAD5C}"/>
              </a:ext>
            </a:extLst>
          </p:cNvPr>
          <p:cNvGrpSpPr/>
          <p:nvPr/>
        </p:nvGrpSpPr>
        <p:grpSpPr>
          <a:xfrm>
            <a:off x="24250" y="1642680"/>
            <a:ext cx="1510495" cy="3810560"/>
            <a:chOff x="268542" y="1606668"/>
            <a:chExt cx="1540784" cy="3886969"/>
          </a:xfrm>
        </p:grpSpPr>
        <p:sp>
          <p:nvSpPr>
            <p:cNvPr id="111" name="TextBox 110">
              <a:extLst>
                <a:ext uri="{FF2B5EF4-FFF2-40B4-BE49-F238E27FC236}">
                  <a16:creationId xmlns:a16="http://schemas.microsoft.com/office/drawing/2014/main" id="{8ACC8533-FAE6-431C-84C2-7E86B664F904}"/>
                </a:ext>
              </a:extLst>
            </p:cNvPr>
            <p:cNvSpPr txBox="1"/>
            <p:nvPr/>
          </p:nvSpPr>
          <p:spPr>
            <a:xfrm>
              <a:off x="324166" y="2827692"/>
              <a:ext cx="1429537" cy="235449"/>
            </a:xfrm>
            <a:prstGeom prst="rect">
              <a:avLst/>
            </a:prstGeom>
            <a:noFill/>
          </p:spPr>
          <p:txBody>
            <a:bodyPr wrap="square" lIns="179285" tIns="62750" rIns="179285" bIns="44821"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882" b="1" i="0" u="none" strike="noStrike" kern="1200" cap="none" spc="0" normalizeH="0" baseline="0" noProof="0">
                  <a:ln>
                    <a:noFill/>
                  </a:ln>
                  <a:solidFill>
                    <a:srgbClr val="5458AF"/>
                  </a:solidFill>
                  <a:effectLst/>
                  <a:uLnTx/>
                  <a:uFillTx/>
                  <a:latin typeface="Segoe UI"/>
                  <a:ea typeface="+mn-ea"/>
                  <a:cs typeface="+mn-cs"/>
                </a:rPr>
                <a:t>Voice</a:t>
              </a:r>
            </a:p>
          </p:txBody>
        </p:sp>
        <p:cxnSp>
          <p:nvCxnSpPr>
            <p:cNvPr id="92" name="Straight Connector 91">
              <a:extLst>
                <a:ext uri="{FF2B5EF4-FFF2-40B4-BE49-F238E27FC236}">
                  <a16:creationId xmlns:a16="http://schemas.microsoft.com/office/drawing/2014/main" id="{607A4C44-C09F-4119-8500-8EDBBDC22C1C}"/>
                </a:ext>
              </a:extLst>
            </p:cNvPr>
            <p:cNvCxnSpPr>
              <a:cxnSpLocks/>
            </p:cNvCxnSpPr>
            <p:nvPr/>
          </p:nvCxnSpPr>
          <p:spPr>
            <a:xfrm>
              <a:off x="436207" y="3096991"/>
              <a:ext cx="1188720" cy="0"/>
            </a:xfrm>
            <a:prstGeom prst="line">
              <a:avLst/>
            </a:prstGeom>
            <a:ln w="12700">
              <a:solidFill>
                <a:srgbClr val="5458A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2EEB9D0-B4FD-420E-BA7C-1191F7350017}"/>
                </a:ext>
              </a:extLst>
            </p:cNvPr>
            <p:cNvCxnSpPr>
              <a:cxnSpLocks/>
            </p:cNvCxnSpPr>
            <p:nvPr/>
          </p:nvCxnSpPr>
          <p:spPr>
            <a:xfrm>
              <a:off x="424732" y="4359187"/>
              <a:ext cx="1188720" cy="0"/>
            </a:xfrm>
            <a:prstGeom prst="line">
              <a:avLst/>
            </a:prstGeom>
            <a:ln w="12700">
              <a:solidFill>
                <a:schemeClr val="accent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D2E489E-A7B8-49C0-BD9E-26085BB12A55}"/>
                </a:ext>
              </a:extLst>
            </p:cNvPr>
            <p:cNvCxnSpPr>
              <a:cxnSpLocks/>
            </p:cNvCxnSpPr>
            <p:nvPr/>
          </p:nvCxnSpPr>
          <p:spPr>
            <a:xfrm>
              <a:off x="424732" y="2316996"/>
              <a:ext cx="1188720" cy="0"/>
            </a:xfrm>
            <a:prstGeom prst="line">
              <a:avLst/>
            </a:prstGeom>
            <a:ln w="12700">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63B0F027-F3EC-440A-B462-EB035376F905}"/>
                </a:ext>
              </a:extLst>
            </p:cNvPr>
            <p:cNvGrpSpPr/>
            <p:nvPr/>
          </p:nvGrpSpPr>
          <p:grpSpPr>
            <a:xfrm>
              <a:off x="780915" y="1606668"/>
              <a:ext cx="452978" cy="452976"/>
              <a:chOff x="-793206" y="1741847"/>
              <a:chExt cx="590302" cy="590300"/>
            </a:xfrm>
          </p:grpSpPr>
          <p:sp>
            <p:nvSpPr>
              <p:cNvPr id="96" name="Oval 95">
                <a:extLst>
                  <a:ext uri="{FF2B5EF4-FFF2-40B4-BE49-F238E27FC236}">
                    <a16:creationId xmlns:a16="http://schemas.microsoft.com/office/drawing/2014/main" id="{72C655C1-DE21-4D47-AE5F-EA5FD9052D2E}"/>
                  </a:ext>
                </a:extLst>
              </p:cNvPr>
              <p:cNvSpPr/>
              <p:nvPr/>
            </p:nvSpPr>
            <p:spPr bwMode="auto">
              <a:xfrm>
                <a:off x="-793206" y="1741847"/>
                <a:ext cx="590302" cy="590300"/>
              </a:xfrm>
              <a:prstGeom prst="ellipse">
                <a:avLst/>
              </a:prstGeom>
              <a:solidFill>
                <a:schemeClr val="accent1"/>
              </a:solidFill>
              <a:ln w="38100">
                <a:noFill/>
                <a:headEnd type="none" w="med" len="med"/>
                <a:tailEnd type="none" w="med" len="med"/>
              </a:ln>
              <a:effectLst>
                <a:outerShdw blurRad="76200" dist="127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97" name="Picture 96">
                <a:extLst>
                  <a:ext uri="{FF2B5EF4-FFF2-40B4-BE49-F238E27FC236}">
                    <a16:creationId xmlns:a16="http://schemas.microsoft.com/office/drawing/2014/main" id="{021DF4ED-9370-4167-922C-913A55BE9ED3}"/>
                  </a:ext>
                </a:extLst>
              </p:cNvPr>
              <p:cNvPicPr>
                <a:picLocks noChangeAspect="1"/>
              </p:cNvPicPr>
              <p:nvPr/>
            </p:nvPicPr>
            <p:blipFill>
              <a:blip r:embed="rId4"/>
              <a:stretch>
                <a:fillRect/>
              </a:stretch>
            </p:blipFill>
            <p:spPr>
              <a:xfrm>
                <a:off x="-650334" y="1884718"/>
                <a:ext cx="304558" cy="304557"/>
              </a:xfrm>
              <a:prstGeom prst="rect">
                <a:avLst/>
              </a:prstGeom>
            </p:spPr>
          </p:pic>
        </p:grpSp>
        <p:sp>
          <p:nvSpPr>
            <p:cNvPr id="98" name="TextBox 97">
              <a:extLst>
                <a:ext uri="{FF2B5EF4-FFF2-40B4-BE49-F238E27FC236}">
                  <a16:creationId xmlns:a16="http://schemas.microsoft.com/office/drawing/2014/main" id="{03FE0CA5-2835-44D2-8778-5C4932616C6E}"/>
                </a:ext>
              </a:extLst>
            </p:cNvPr>
            <p:cNvSpPr txBox="1"/>
            <p:nvPr/>
          </p:nvSpPr>
          <p:spPr>
            <a:xfrm>
              <a:off x="476079" y="2054435"/>
              <a:ext cx="1062650" cy="235449"/>
            </a:xfrm>
            <a:prstGeom prst="rect">
              <a:avLst/>
            </a:prstGeom>
            <a:noFill/>
          </p:spPr>
          <p:txBody>
            <a:bodyPr wrap="square" lIns="179285" tIns="62750" rIns="179285" bIns="44821"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882" b="1" i="0" u="none" strike="noStrike" kern="1200" cap="none" spc="0" normalizeH="0" baseline="0" noProof="0">
                  <a:ln>
                    <a:noFill/>
                  </a:ln>
                  <a:solidFill>
                    <a:srgbClr val="0078D4"/>
                  </a:solidFill>
                  <a:effectLst/>
                  <a:uLnTx/>
                  <a:uFillTx/>
                  <a:latin typeface="Segoe UI"/>
                  <a:ea typeface="+mn-ea"/>
                  <a:cs typeface="+mn-cs"/>
                </a:rPr>
                <a:t>Analytics</a:t>
              </a:r>
            </a:p>
          </p:txBody>
        </p:sp>
        <p:grpSp>
          <p:nvGrpSpPr>
            <p:cNvPr id="99" name="Group 98">
              <a:extLst>
                <a:ext uri="{FF2B5EF4-FFF2-40B4-BE49-F238E27FC236}">
                  <a16:creationId xmlns:a16="http://schemas.microsoft.com/office/drawing/2014/main" id="{9EA295EF-EE06-41A6-A652-AC5CA57B6954}"/>
                </a:ext>
              </a:extLst>
            </p:cNvPr>
            <p:cNvGrpSpPr/>
            <p:nvPr/>
          </p:nvGrpSpPr>
          <p:grpSpPr>
            <a:xfrm>
              <a:off x="812445" y="3419343"/>
              <a:ext cx="452978" cy="452976"/>
              <a:chOff x="-752118" y="3181519"/>
              <a:chExt cx="590302" cy="590300"/>
            </a:xfrm>
          </p:grpSpPr>
          <p:sp>
            <p:nvSpPr>
              <p:cNvPr id="100" name="Oval 99">
                <a:extLst>
                  <a:ext uri="{FF2B5EF4-FFF2-40B4-BE49-F238E27FC236}">
                    <a16:creationId xmlns:a16="http://schemas.microsoft.com/office/drawing/2014/main" id="{47B3D785-08AC-4BC2-9322-C6E87664539D}"/>
                  </a:ext>
                </a:extLst>
              </p:cNvPr>
              <p:cNvSpPr/>
              <p:nvPr/>
            </p:nvSpPr>
            <p:spPr bwMode="auto">
              <a:xfrm>
                <a:off x="-752118" y="3181519"/>
                <a:ext cx="590302" cy="590300"/>
              </a:xfrm>
              <a:prstGeom prst="ellipse">
                <a:avLst/>
              </a:prstGeom>
              <a:solidFill>
                <a:schemeClr val="accent2"/>
              </a:solidFill>
              <a:ln w="38100">
                <a:noFill/>
                <a:headEnd type="none" w="med" len="med"/>
                <a:tailEnd type="none" w="med" len="med"/>
              </a:ln>
              <a:effectLst>
                <a:outerShdw blurRad="76200" dist="127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01" name="Group 15">
                <a:extLst>
                  <a:ext uri="{FF2B5EF4-FFF2-40B4-BE49-F238E27FC236}">
                    <a16:creationId xmlns:a16="http://schemas.microsoft.com/office/drawing/2014/main" id="{5FFFC5C9-41F8-4EEC-BBAA-9F1C2F0955AF}"/>
                  </a:ext>
                </a:extLst>
              </p:cNvPr>
              <p:cNvGrpSpPr>
                <a:grpSpLocks noChangeAspect="1"/>
              </p:cNvGrpSpPr>
              <p:nvPr/>
            </p:nvGrpSpPr>
            <p:grpSpPr bwMode="auto">
              <a:xfrm>
                <a:off x="-586376" y="3357036"/>
                <a:ext cx="258819" cy="238971"/>
                <a:chOff x="-1631" y="2821"/>
                <a:chExt cx="326" cy="301"/>
              </a:xfrm>
              <a:solidFill>
                <a:schemeClr val="bg1"/>
              </a:solidFill>
            </p:grpSpPr>
            <p:sp>
              <p:nvSpPr>
                <p:cNvPr id="102" name="Freeform 16">
                  <a:extLst>
                    <a:ext uri="{FF2B5EF4-FFF2-40B4-BE49-F238E27FC236}">
                      <a16:creationId xmlns:a16="http://schemas.microsoft.com/office/drawing/2014/main" id="{19F6A93E-C42E-4428-A33A-472DA8A9986F}"/>
                    </a:ext>
                  </a:extLst>
                </p:cNvPr>
                <p:cNvSpPr>
                  <a:spLocks/>
                </p:cNvSpPr>
                <p:nvPr/>
              </p:nvSpPr>
              <p:spPr bwMode="auto">
                <a:xfrm>
                  <a:off x="-1631" y="2941"/>
                  <a:ext cx="283" cy="181"/>
                </a:xfrm>
                <a:custGeom>
                  <a:avLst/>
                  <a:gdLst>
                    <a:gd name="T0" fmla="*/ 0 w 339"/>
                    <a:gd name="T1" fmla="*/ 0 h 217"/>
                    <a:gd name="T2" fmla="*/ 0 w 339"/>
                    <a:gd name="T3" fmla="*/ 0 h 217"/>
                    <a:gd name="T4" fmla="*/ 0 w 339"/>
                    <a:gd name="T5" fmla="*/ 217 h 217"/>
                    <a:gd name="T6" fmla="*/ 339 w 339"/>
                    <a:gd name="T7" fmla="*/ 217 h 217"/>
                    <a:gd name="T8" fmla="*/ 339 w 339"/>
                    <a:gd name="T9" fmla="*/ 160 h 217"/>
                    <a:gd name="T10" fmla="*/ 52 w 339"/>
                    <a:gd name="T11" fmla="*/ 160 h 217"/>
                    <a:gd name="T12" fmla="*/ 52 w 339"/>
                    <a:gd name="T13" fmla="*/ 0 h 217"/>
                    <a:gd name="T14" fmla="*/ 0 w 339"/>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217">
                      <a:moveTo>
                        <a:pt x="0" y="0"/>
                      </a:moveTo>
                      <a:lnTo>
                        <a:pt x="0" y="0"/>
                      </a:lnTo>
                      <a:lnTo>
                        <a:pt x="0" y="217"/>
                      </a:lnTo>
                      <a:lnTo>
                        <a:pt x="339" y="217"/>
                      </a:lnTo>
                      <a:lnTo>
                        <a:pt x="339" y="160"/>
                      </a:lnTo>
                      <a:lnTo>
                        <a:pt x="52" y="160"/>
                      </a:lnTo>
                      <a:lnTo>
                        <a:pt x="52" y="0"/>
                      </a:lnTo>
                      <a:lnTo>
                        <a:pt x="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03" name="Freeform 17">
                  <a:extLst>
                    <a:ext uri="{FF2B5EF4-FFF2-40B4-BE49-F238E27FC236}">
                      <a16:creationId xmlns:a16="http://schemas.microsoft.com/office/drawing/2014/main" id="{AED131EB-4170-4787-BEF8-1C139AC5F027}"/>
                    </a:ext>
                  </a:extLst>
                </p:cNvPr>
                <p:cNvSpPr>
                  <a:spLocks/>
                </p:cNvSpPr>
                <p:nvPr/>
              </p:nvSpPr>
              <p:spPr bwMode="auto">
                <a:xfrm>
                  <a:off x="-1631" y="2881"/>
                  <a:ext cx="43" cy="32"/>
                </a:xfrm>
                <a:custGeom>
                  <a:avLst/>
                  <a:gdLst>
                    <a:gd name="T0" fmla="*/ 0 w 52"/>
                    <a:gd name="T1" fmla="*/ 38 h 38"/>
                    <a:gd name="T2" fmla="*/ 0 w 52"/>
                    <a:gd name="T3" fmla="*/ 38 h 38"/>
                    <a:gd name="T4" fmla="*/ 52 w 52"/>
                    <a:gd name="T5" fmla="*/ 38 h 38"/>
                    <a:gd name="T6" fmla="*/ 52 w 52"/>
                    <a:gd name="T7" fmla="*/ 0 h 38"/>
                    <a:gd name="T8" fmla="*/ 0 w 52"/>
                    <a:gd name="T9" fmla="*/ 0 h 38"/>
                    <a:gd name="T10" fmla="*/ 0 w 52"/>
                    <a:gd name="T11" fmla="*/ 38 h 38"/>
                  </a:gdLst>
                  <a:ahLst/>
                  <a:cxnLst>
                    <a:cxn ang="0">
                      <a:pos x="T0" y="T1"/>
                    </a:cxn>
                    <a:cxn ang="0">
                      <a:pos x="T2" y="T3"/>
                    </a:cxn>
                    <a:cxn ang="0">
                      <a:pos x="T4" y="T5"/>
                    </a:cxn>
                    <a:cxn ang="0">
                      <a:pos x="T6" y="T7"/>
                    </a:cxn>
                    <a:cxn ang="0">
                      <a:pos x="T8" y="T9"/>
                    </a:cxn>
                    <a:cxn ang="0">
                      <a:pos x="T10" y="T11"/>
                    </a:cxn>
                  </a:cxnLst>
                  <a:rect l="0" t="0" r="r" b="b"/>
                  <a:pathLst>
                    <a:path w="52" h="38">
                      <a:moveTo>
                        <a:pt x="0" y="38"/>
                      </a:moveTo>
                      <a:lnTo>
                        <a:pt x="0" y="38"/>
                      </a:lnTo>
                      <a:lnTo>
                        <a:pt x="52" y="38"/>
                      </a:lnTo>
                      <a:lnTo>
                        <a:pt x="52" y="0"/>
                      </a:lnTo>
                      <a:lnTo>
                        <a:pt x="0" y="0"/>
                      </a:lnTo>
                      <a:lnTo>
                        <a:pt x="0" y="38"/>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04" name="Freeform 18">
                  <a:extLst>
                    <a:ext uri="{FF2B5EF4-FFF2-40B4-BE49-F238E27FC236}">
                      <a16:creationId xmlns:a16="http://schemas.microsoft.com/office/drawing/2014/main" id="{B7FAB260-69F2-4BFA-9375-C227DDDFCFB5}"/>
                    </a:ext>
                  </a:extLst>
                </p:cNvPr>
                <p:cNvSpPr>
                  <a:spLocks noEditPoints="1"/>
                </p:cNvSpPr>
                <p:nvPr/>
              </p:nvSpPr>
              <p:spPr bwMode="auto">
                <a:xfrm>
                  <a:off x="-1561" y="2881"/>
                  <a:ext cx="256" cy="167"/>
                </a:xfrm>
                <a:custGeom>
                  <a:avLst/>
                  <a:gdLst>
                    <a:gd name="T0" fmla="*/ 135 w 307"/>
                    <a:gd name="T1" fmla="*/ 183 h 200"/>
                    <a:gd name="T2" fmla="*/ 135 w 307"/>
                    <a:gd name="T3" fmla="*/ 183 h 200"/>
                    <a:gd name="T4" fmla="*/ 76 w 307"/>
                    <a:gd name="T5" fmla="*/ 123 h 200"/>
                    <a:gd name="T6" fmla="*/ 76 w 307"/>
                    <a:gd name="T7" fmla="*/ 99 h 200"/>
                    <a:gd name="T8" fmla="*/ 100 w 307"/>
                    <a:gd name="T9" fmla="*/ 99 h 200"/>
                    <a:gd name="T10" fmla="*/ 135 w 307"/>
                    <a:gd name="T11" fmla="*/ 135 h 200"/>
                    <a:gd name="T12" fmla="*/ 198 w 307"/>
                    <a:gd name="T13" fmla="*/ 72 h 200"/>
                    <a:gd name="T14" fmla="*/ 229 w 307"/>
                    <a:gd name="T15" fmla="*/ 41 h 200"/>
                    <a:gd name="T16" fmla="*/ 232 w 307"/>
                    <a:gd name="T17" fmla="*/ 38 h 200"/>
                    <a:gd name="T18" fmla="*/ 235 w 307"/>
                    <a:gd name="T19" fmla="*/ 36 h 200"/>
                    <a:gd name="T20" fmla="*/ 255 w 307"/>
                    <a:gd name="T21" fmla="*/ 33 h 200"/>
                    <a:gd name="T22" fmla="*/ 259 w 307"/>
                    <a:gd name="T23" fmla="*/ 36 h 200"/>
                    <a:gd name="T24" fmla="*/ 261 w 307"/>
                    <a:gd name="T25" fmla="*/ 38 h 200"/>
                    <a:gd name="T26" fmla="*/ 259 w 307"/>
                    <a:gd name="T27" fmla="*/ 60 h 200"/>
                    <a:gd name="T28" fmla="*/ 255 w 307"/>
                    <a:gd name="T29" fmla="*/ 64 h 200"/>
                    <a:gd name="T30" fmla="*/ 246 w 307"/>
                    <a:gd name="T31" fmla="*/ 72 h 200"/>
                    <a:gd name="T32" fmla="*/ 135 w 307"/>
                    <a:gd name="T33" fmla="*/ 183 h 200"/>
                    <a:gd name="T34" fmla="*/ 289 w 307"/>
                    <a:gd name="T35" fmla="*/ 0 h 200"/>
                    <a:gd name="T36" fmla="*/ 289 w 307"/>
                    <a:gd name="T37" fmla="*/ 0 h 200"/>
                    <a:gd name="T38" fmla="*/ 272 w 307"/>
                    <a:gd name="T39" fmla="*/ 0 h 200"/>
                    <a:gd name="T40" fmla="*/ 0 w 307"/>
                    <a:gd name="T41" fmla="*/ 0 h 200"/>
                    <a:gd name="T42" fmla="*/ 0 w 307"/>
                    <a:gd name="T43" fmla="*/ 0 h 200"/>
                    <a:gd name="T44" fmla="*/ 0 w 307"/>
                    <a:gd name="T45" fmla="*/ 38 h 200"/>
                    <a:gd name="T46" fmla="*/ 0 w 307"/>
                    <a:gd name="T47" fmla="*/ 41 h 200"/>
                    <a:gd name="T48" fmla="*/ 0 w 307"/>
                    <a:gd name="T49" fmla="*/ 72 h 200"/>
                    <a:gd name="T50" fmla="*/ 0 w 307"/>
                    <a:gd name="T51" fmla="*/ 200 h 200"/>
                    <a:gd name="T52" fmla="*/ 255 w 307"/>
                    <a:gd name="T53" fmla="*/ 200 h 200"/>
                    <a:gd name="T54" fmla="*/ 272 w 307"/>
                    <a:gd name="T55" fmla="*/ 200 h 200"/>
                    <a:gd name="T56" fmla="*/ 289 w 307"/>
                    <a:gd name="T57" fmla="*/ 200 h 200"/>
                    <a:gd name="T58" fmla="*/ 307 w 307"/>
                    <a:gd name="T59" fmla="*/ 200 h 200"/>
                    <a:gd name="T60" fmla="*/ 307 w 307"/>
                    <a:gd name="T61" fmla="*/ 0 h 200"/>
                    <a:gd name="T62" fmla="*/ 289 w 307"/>
                    <a:gd name="T6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200">
                      <a:moveTo>
                        <a:pt x="135" y="183"/>
                      </a:moveTo>
                      <a:lnTo>
                        <a:pt x="135" y="183"/>
                      </a:lnTo>
                      <a:lnTo>
                        <a:pt x="76" y="123"/>
                      </a:lnTo>
                      <a:cubicBezTo>
                        <a:pt x="69" y="116"/>
                        <a:pt x="69" y="105"/>
                        <a:pt x="76" y="99"/>
                      </a:cubicBezTo>
                      <a:cubicBezTo>
                        <a:pt x="82" y="92"/>
                        <a:pt x="93" y="92"/>
                        <a:pt x="100" y="99"/>
                      </a:cubicBezTo>
                      <a:lnTo>
                        <a:pt x="135" y="135"/>
                      </a:lnTo>
                      <a:lnTo>
                        <a:pt x="198" y="72"/>
                      </a:lnTo>
                      <a:lnTo>
                        <a:pt x="229" y="41"/>
                      </a:lnTo>
                      <a:lnTo>
                        <a:pt x="232" y="38"/>
                      </a:lnTo>
                      <a:lnTo>
                        <a:pt x="235" y="36"/>
                      </a:lnTo>
                      <a:cubicBezTo>
                        <a:pt x="240" y="30"/>
                        <a:pt x="248" y="29"/>
                        <a:pt x="255" y="33"/>
                      </a:cubicBezTo>
                      <a:cubicBezTo>
                        <a:pt x="256" y="33"/>
                        <a:pt x="257" y="34"/>
                        <a:pt x="259" y="36"/>
                      </a:cubicBezTo>
                      <a:cubicBezTo>
                        <a:pt x="259" y="36"/>
                        <a:pt x="260" y="37"/>
                        <a:pt x="261" y="38"/>
                      </a:cubicBezTo>
                      <a:cubicBezTo>
                        <a:pt x="265" y="45"/>
                        <a:pt x="265" y="54"/>
                        <a:pt x="259" y="60"/>
                      </a:cubicBezTo>
                      <a:lnTo>
                        <a:pt x="255" y="64"/>
                      </a:lnTo>
                      <a:lnTo>
                        <a:pt x="246" y="72"/>
                      </a:lnTo>
                      <a:lnTo>
                        <a:pt x="135" y="183"/>
                      </a:lnTo>
                      <a:close/>
                      <a:moveTo>
                        <a:pt x="289" y="0"/>
                      </a:moveTo>
                      <a:lnTo>
                        <a:pt x="289" y="0"/>
                      </a:lnTo>
                      <a:lnTo>
                        <a:pt x="272" y="0"/>
                      </a:lnTo>
                      <a:lnTo>
                        <a:pt x="0" y="0"/>
                      </a:lnTo>
                      <a:lnTo>
                        <a:pt x="0" y="0"/>
                      </a:lnTo>
                      <a:lnTo>
                        <a:pt x="0" y="38"/>
                      </a:lnTo>
                      <a:lnTo>
                        <a:pt x="0" y="41"/>
                      </a:lnTo>
                      <a:lnTo>
                        <a:pt x="0" y="72"/>
                      </a:lnTo>
                      <a:lnTo>
                        <a:pt x="0" y="200"/>
                      </a:lnTo>
                      <a:lnTo>
                        <a:pt x="255" y="200"/>
                      </a:lnTo>
                      <a:lnTo>
                        <a:pt x="272" y="200"/>
                      </a:lnTo>
                      <a:lnTo>
                        <a:pt x="289" y="200"/>
                      </a:lnTo>
                      <a:lnTo>
                        <a:pt x="307" y="200"/>
                      </a:lnTo>
                      <a:lnTo>
                        <a:pt x="307" y="0"/>
                      </a:lnTo>
                      <a:lnTo>
                        <a:pt x="289"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05" name="Freeform 19">
                  <a:extLst>
                    <a:ext uri="{FF2B5EF4-FFF2-40B4-BE49-F238E27FC236}">
                      <a16:creationId xmlns:a16="http://schemas.microsoft.com/office/drawing/2014/main" id="{15E45729-ED1A-4C51-B388-58AC04FA68AE}"/>
                    </a:ext>
                  </a:extLst>
                </p:cNvPr>
                <p:cNvSpPr>
                  <a:spLocks/>
                </p:cNvSpPr>
                <p:nvPr/>
              </p:nvSpPr>
              <p:spPr bwMode="auto">
                <a:xfrm>
                  <a:off x="-1562" y="2821"/>
                  <a:ext cx="256" cy="32"/>
                </a:xfrm>
                <a:custGeom>
                  <a:avLst/>
                  <a:gdLst>
                    <a:gd name="T0" fmla="*/ 0 w 307"/>
                    <a:gd name="T1" fmla="*/ 0 h 38"/>
                    <a:gd name="T2" fmla="*/ 0 w 307"/>
                    <a:gd name="T3" fmla="*/ 0 h 38"/>
                    <a:gd name="T4" fmla="*/ 0 w 307"/>
                    <a:gd name="T5" fmla="*/ 38 h 38"/>
                    <a:gd name="T6" fmla="*/ 14 w 307"/>
                    <a:gd name="T7" fmla="*/ 38 h 38"/>
                    <a:gd name="T8" fmla="*/ 293 w 307"/>
                    <a:gd name="T9" fmla="*/ 38 h 38"/>
                    <a:gd name="T10" fmla="*/ 307 w 307"/>
                    <a:gd name="T11" fmla="*/ 38 h 38"/>
                    <a:gd name="T12" fmla="*/ 307 w 307"/>
                    <a:gd name="T13" fmla="*/ 0 h 38"/>
                    <a:gd name="T14" fmla="*/ 0 w 3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38">
                      <a:moveTo>
                        <a:pt x="0" y="0"/>
                      </a:moveTo>
                      <a:lnTo>
                        <a:pt x="0" y="0"/>
                      </a:lnTo>
                      <a:lnTo>
                        <a:pt x="0" y="38"/>
                      </a:lnTo>
                      <a:lnTo>
                        <a:pt x="14" y="38"/>
                      </a:lnTo>
                      <a:lnTo>
                        <a:pt x="293" y="38"/>
                      </a:lnTo>
                      <a:lnTo>
                        <a:pt x="307" y="38"/>
                      </a:lnTo>
                      <a:lnTo>
                        <a:pt x="307" y="0"/>
                      </a:lnTo>
                      <a:lnTo>
                        <a:pt x="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grpSp>
        </p:grpSp>
        <p:sp>
          <p:nvSpPr>
            <p:cNvPr id="106" name="TextBox 105">
              <a:extLst>
                <a:ext uri="{FF2B5EF4-FFF2-40B4-BE49-F238E27FC236}">
                  <a16:creationId xmlns:a16="http://schemas.microsoft.com/office/drawing/2014/main" id="{1085F8B5-65AE-4CA4-B784-1216DAB85F7F}"/>
                </a:ext>
              </a:extLst>
            </p:cNvPr>
            <p:cNvSpPr txBox="1"/>
            <p:nvPr/>
          </p:nvSpPr>
          <p:spPr>
            <a:xfrm>
              <a:off x="403976" y="3873046"/>
              <a:ext cx="1269917" cy="359996"/>
            </a:xfrm>
            <a:prstGeom prst="rect">
              <a:avLst/>
            </a:prstGeom>
            <a:noFill/>
          </p:spPr>
          <p:txBody>
            <a:bodyPr wrap="square" lIns="179285" tIns="62750" rIns="179285" bIns="44821"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882" b="1" i="0" u="none" strike="noStrike" kern="1200" cap="none" spc="0" normalizeH="0" baseline="0" noProof="0">
                  <a:ln>
                    <a:noFill/>
                  </a:ln>
                  <a:solidFill>
                    <a:srgbClr val="243A5E"/>
                  </a:solidFill>
                  <a:effectLst/>
                  <a:uLnTx/>
                  <a:uFillTx/>
                  <a:latin typeface="Segoe UI"/>
                  <a:ea typeface="+mn-ea"/>
                  <a:cs typeface="+mn-cs"/>
                </a:rPr>
                <a:t>Advanced Compliance</a:t>
              </a:r>
            </a:p>
          </p:txBody>
        </p:sp>
        <p:grpSp>
          <p:nvGrpSpPr>
            <p:cNvPr id="27" name="Group 26">
              <a:extLst>
                <a:ext uri="{FF2B5EF4-FFF2-40B4-BE49-F238E27FC236}">
                  <a16:creationId xmlns:a16="http://schemas.microsoft.com/office/drawing/2014/main" id="{A09EC7AB-63DD-4408-A44F-8E0FBE835080}"/>
                </a:ext>
              </a:extLst>
            </p:cNvPr>
            <p:cNvGrpSpPr/>
            <p:nvPr/>
          </p:nvGrpSpPr>
          <p:grpSpPr>
            <a:xfrm>
              <a:off x="268542" y="4596156"/>
              <a:ext cx="1540784" cy="682567"/>
              <a:chOff x="268542" y="4564550"/>
              <a:chExt cx="1540784" cy="682567"/>
            </a:xfrm>
          </p:grpSpPr>
          <p:grpSp>
            <p:nvGrpSpPr>
              <p:cNvPr id="107" name="Group 106">
                <a:extLst>
                  <a:ext uri="{FF2B5EF4-FFF2-40B4-BE49-F238E27FC236}">
                    <a16:creationId xmlns:a16="http://schemas.microsoft.com/office/drawing/2014/main" id="{B7A59A8F-8AB7-43C5-A517-92212DB70F6D}"/>
                  </a:ext>
                </a:extLst>
              </p:cNvPr>
              <p:cNvGrpSpPr/>
              <p:nvPr/>
            </p:nvGrpSpPr>
            <p:grpSpPr>
              <a:xfrm>
                <a:off x="812445" y="4564550"/>
                <a:ext cx="452978" cy="452976"/>
                <a:chOff x="-752118" y="3933770"/>
                <a:chExt cx="590302" cy="590300"/>
              </a:xfrm>
            </p:grpSpPr>
            <p:sp>
              <p:nvSpPr>
                <p:cNvPr id="108" name="Oval 107">
                  <a:extLst>
                    <a:ext uri="{FF2B5EF4-FFF2-40B4-BE49-F238E27FC236}">
                      <a16:creationId xmlns:a16="http://schemas.microsoft.com/office/drawing/2014/main" id="{ACE2CCF5-15CC-4AB9-9C3C-8E7786F01279}"/>
                    </a:ext>
                  </a:extLst>
                </p:cNvPr>
                <p:cNvSpPr/>
                <p:nvPr/>
              </p:nvSpPr>
              <p:spPr bwMode="auto">
                <a:xfrm>
                  <a:off x="-752118" y="3933770"/>
                  <a:ext cx="590302" cy="590300"/>
                </a:xfrm>
                <a:prstGeom prst="ellipse">
                  <a:avLst/>
                </a:prstGeom>
                <a:solidFill>
                  <a:schemeClr val="accent4"/>
                </a:solidFill>
                <a:ln w="38100">
                  <a:noFill/>
                  <a:headEnd type="none" w="med" len="med"/>
                  <a:tailEnd type="none" w="med" len="med"/>
                </a:ln>
                <a:effectLst>
                  <a:outerShdw blurRad="76200" dist="127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09" name="Picture 108">
                  <a:extLst>
                    <a:ext uri="{FF2B5EF4-FFF2-40B4-BE49-F238E27FC236}">
                      <a16:creationId xmlns:a16="http://schemas.microsoft.com/office/drawing/2014/main" id="{CD55BBBC-ABCD-4E1E-A5A4-656FB77A86BB}"/>
                    </a:ext>
                  </a:extLst>
                </p:cNvPr>
                <p:cNvPicPr>
                  <a:picLocks noChangeAspect="1"/>
                </p:cNvPicPr>
                <p:nvPr/>
              </p:nvPicPr>
              <p:blipFill>
                <a:blip r:embed="rId5"/>
                <a:stretch>
                  <a:fillRect/>
                </a:stretch>
              </p:blipFill>
              <p:spPr>
                <a:xfrm>
                  <a:off x="-613971" y="4061390"/>
                  <a:ext cx="314009" cy="314009"/>
                </a:xfrm>
                <a:prstGeom prst="rect">
                  <a:avLst/>
                </a:prstGeom>
              </p:spPr>
            </p:pic>
          </p:grpSp>
          <p:sp>
            <p:nvSpPr>
              <p:cNvPr id="110" name="TextBox 109">
                <a:extLst>
                  <a:ext uri="{FF2B5EF4-FFF2-40B4-BE49-F238E27FC236}">
                    <a16:creationId xmlns:a16="http://schemas.microsoft.com/office/drawing/2014/main" id="{F9EF9C96-18C4-46CF-BE38-CB1C3AFA8632}"/>
                  </a:ext>
                </a:extLst>
              </p:cNvPr>
              <p:cNvSpPr txBox="1"/>
              <p:nvPr/>
            </p:nvSpPr>
            <p:spPr>
              <a:xfrm>
                <a:off x="268542" y="5011668"/>
                <a:ext cx="1540784" cy="235449"/>
              </a:xfrm>
              <a:prstGeom prst="rect">
                <a:avLst/>
              </a:prstGeom>
              <a:noFill/>
            </p:spPr>
            <p:txBody>
              <a:bodyPr wrap="square" lIns="179285" tIns="62750" rIns="179285" bIns="44821"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882" b="1" i="0" u="none" strike="noStrike" kern="1200" cap="none" spc="0" normalizeH="0" baseline="0" noProof="0">
                    <a:ln>
                      <a:noFill/>
                    </a:ln>
                    <a:solidFill>
                      <a:srgbClr val="515251"/>
                    </a:solidFill>
                    <a:effectLst/>
                    <a:uLnTx/>
                    <a:uFillTx/>
                    <a:latin typeface="Segoe UI"/>
                    <a:ea typeface="+mn-ea"/>
                    <a:cs typeface="+mn-cs"/>
                  </a:rPr>
                  <a:t>Advanced </a:t>
                </a:r>
                <a:br>
                  <a:rPr kumimoji="0" lang="en-US" sz="882" b="1" i="0" u="none" strike="noStrike" kern="1200" cap="none" spc="0" normalizeH="0" baseline="0" noProof="0">
                    <a:ln>
                      <a:noFill/>
                    </a:ln>
                    <a:solidFill>
                      <a:srgbClr val="515251"/>
                    </a:solidFill>
                    <a:effectLst/>
                    <a:uLnTx/>
                    <a:uFillTx/>
                    <a:latin typeface="Segoe UI"/>
                    <a:ea typeface="+mn-ea"/>
                    <a:cs typeface="+mn-cs"/>
                  </a:rPr>
                </a:br>
                <a:r>
                  <a:rPr kumimoji="0" lang="en-US" sz="882" b="1" i="0" u="none" strike="noStrike" kern="1200" cap="none" spc="0" normalizeH="0" baseline="0" noProof="0">
                    <a:ln>
                      <a:noFill/>
                    </a:ln>
                    <a:solidFill>
                      <a:srgbClr val="515251"/>
                    </a:solidFill>
                    <a:effectLst/>
                    <a:uLnTx/>
                    <a:uFillTx/>
                    <a:latin typeface="Segoe UI"/>
                    <a:ea typeface="+mn-ea"/>
                    <a:cs typeface="+mn-cs"/>
                  </a:rPr>
                  <a:t>Security</a:t>
                </a:r>
              </a:p>
            </p:txBody>
          </p:sp>
        </p:grpSp>
        <p:grpSp>
          <p:nvGrpSpPr>
            <p:cNvPr id="112" name="Group 111">
              <a:extLst>
                <a:ext uri="{FF2B5EF4-FFF2-40B4-BE49-F238E27FC236}">
                  <a16:creationId xmlns:a16="http://schemas.microsoft.com/office/drawing/2014/main" id="{D967D5ED-D7E3-415C-A6D4-A2E75A39B36D}"/>
                </a:ext>
              </a:extLst>
            </p:cNvPr>
            <p:cNvGrpSpPr/>
            <p:nvPr/>
          </p:nvGrpSpPr>
          <p:grpSpPr>
            <a:xfrm>
              <a:off x="812445" y="2375797"/>
              <a:ext cx="452978" cy="452976"/>
              <a:chOff x="-752118" y="2434857"/>
              <a:chExt cx="590302" cy="590300"/>
            </a:xfrm>
          </p:grpSpPr>
          <p:sp>
            <p:nvSpPr>
              <p:cNvPr id="113" name="Oval 112">
                <a:extLst>
                  <a:ext uri="{FF2B5EF4-FFF2-40B4-BE49-F238E27FC236}">
                    <a16:creationId xmlns:a16="http://schemas.microsoft.com/office/drawing/2014/main" id="{5F55DEE9-738B-4317-9ECB-BD09AC419D96}"/>
                  </a:ext>
                </a:extLst>
              </p:cNvPr>
              <p:cNvSpPr/>
              <p:nvPr/>
            </p:nvSpPr>
            <p:spPr bwMode="auto">
              <a:xfrm>
                <a:off x="-752118" y="2434857"/>
                <a:ext cx="590302" cy="590300"/>
              </a:xfrm>
              <a:prstGeom prst="ellipse">
                <a:avLst/>
              </a:prstGeom>
              <a:solidFill>
                <a:srgbClr val="5458AF"/>
              </a:solidFill>
              <a:ln w="38100">
                <a:noFill/>
                <a:headEnd type="none" w="med" len="med"/>
                <a:tailEnd type="none" w="med" len="med"/>
              </a:ln>
              <a:effectLst>
                <a:outerShdw blurRad="76200" dist="127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14" name="Group 113">
                <a:extLst>
                  <a:ext uri="{FF2B5EF4-FFF2-40B4-BE49-F238E27FC236}">
                    <a16:creationId xmlns:a16="http://schemas.microsoft.com/office/drawing/2014/main" id="{0FFCF198-2E77-4561-BB28-3E74AC6CDAB6}"/>
                  </a:ext>
                </a:extLst>
              </p:cNvPr>
              <p:cNvGrpSpPr/>
              <p:nvPr/>
            </p:nvGrpSpPr>
            <p:grpSpPr>
              <a:xfrm>
                <a:off x="-592144" y="2610044"/>
                <a:ext cx="256055" cy="254952"/>
                <a:chOff x="-2489202" y="2854323"/>
                <a:chExt cx="368300" cy="366713"/>
              </a:xfrm>
            </p:grpSpPr>
            <p:sp>
              <p:nvSpPr>
                <p:cNvPr id="115" name="Freeform 5">
                  <a:extLst>
                    <a:ext uri="{FF2B5EF4-FFF2-40B4-BE49-F238E27FC236}">
                      <a16:creationId xmlns:a16="http://schemas.microsoft.com/office/drawing/2014/main" id="{1CE9BDFC-3902-46F7-829D-8030611BF652}"/>
                    </a:ext>
                  </a:extLst>
                </p:cNvPr>
                <p:cNvSpPr>
                  <a:spLocks/>
                </p:cNvSpPr>
                <p:nvPr/>
              </p:nvSpPr>
              <p:spPr bwMode="auto">
                <a:xfrm>
                  <a:off x="-2489202" y="2854323"/>
                  <a:ext cx="368300" cy="366713"/>
                </a:xfrm>
                <a:custGeom>
                  <a:avLst/>
                  <a:gdLst>
                    <a:gd name="T0" fmla="*/ 291 w 374"/>
                    <a:gd name="T1" fmla="*/ 373 h 373"/>
                    <a:gd name="T2" fmla="*/ 291 w 374"/>
                    <a:gd name="T3" fmla="*/ 373 h 373"/>
                    <a:gd name="T4" fmla="*/ 244 w 374"/>
                    <a:gd name="T5" fmla="*/ 365 h 373"/>
                    <a:gd name="T6" fmla="*/ 195 w 374"/>
                    <a:gd name="T7" fmla="*/ 345 h 373"/>
                    <a:gd name="T8" fmla="*/ 146 w 374"/>
                    <a:gd name="T9" fmla="*/ 313 h 373"/>
                    <a:gd name="T10" fmla="*/ 100 w 374"/>
                    <a:gd name="T11" fmla="*/ 274 h 373"/>
                    <a:gd name="T12" fmla="*/ 60 w 374"/>
                    <a:gd name="T13" fmla="*/ 228 h 373"/>
                    <a:gd name="T14" fmla="*/ 29 w 374"/>
                    <a:gd name="T15" fmla="*/ 180 h 373"/>
                    <a:gd name="T16" fmla="*/ 8 w 374"/>
                    <a:gd name="T17" fmla="*/ 130 h 373"/>
                    <a:gd name="T18" fmla="*/ 0 w 374"/>
                    <a:gd name="T19" fmla="*/ 82 h 373"/>
                    <a:gd name="T20" fmla="*/ 3 w 374"/>
                    <a:gd name="T21" fmla="*/ 57 h 373"/>
                    <a:gd name="T22" fmla="*/ 11 w 374"/>
                    <a:gd name="T23" fmla="*/ 39 h 373"/>
                    <a:gd name="T24" fmla="*/ 25 w 374"/>
                    <a:gd name="T25" fmla="*/ 23 h 373"/>
                    <a:gd name="T26" fmla="*/ 42 w 374"/>
                    <a:gd name="T27" fmla="*/ 5 h 373"/>
                    <a:gd name="T28" fmla="*/ 56 w 374"/>
                    <a:gd name="T29" fmla="*/ 0 h 373"/>
                    <a:gd name="T30" fmla="*/ 65 w 374"/>
                    <a:gd name="T31" fmla="*/ 3 h 373"/>
                    <a:gd name="T32" fmla="*/ 75 w 374"/>
                    <a:gd name="T33" fmla="*/ 10 h 373"/>
                    <a:gd name="T34" fmla="*/ 87 w 374"/>
                    <a:gd name="T35" fmla="*/ 21 h 373"/>
                    <a:gd name="T36" fmla="*/ 98 w 374"/>
                    <a:gd name="T37" fmla="*/ 33 h 373"/>
                    <a:gd name="T38" fmla="*/ 108 w 374"/>
                    <a:gd name="T39" fmla="*/ 43 h 373"/>
                    <a:gd name="T40" fmla="*/ 115 w 374"/>
                    <a:gd name="T41" fmla="*/ 51 h 373"/>
                    <a:gd name="T42" fmla="*/ 121 w 374"/>
                    <a:gd name="T43" fmla="*/ 65 h 373"/>
                    <a:gd name="T44" fmla="*/ 118 w 374"/>
                    <a:gd name="T45" fmla="*/ 75 h 373"/>
                    <a:gd name="T46" fmla="*/ 110 w 374"/>
                    <a:gd name="T47" fmla="*/ 84 h 373"/>
                    <a:gd name="T48" fmla="*/ 100 w 374"/>
                    <a:gd name="T49" fmla="*/ 93 h 373"/>
                    <a:gd name="T50" fmla="*/ 90 w 374"/>
                    <a:gd name="T51" fmla="*/ 104 h 373"/>
                    <a:gd name="T52" fmla="*/ 82 w 374"/>
                    <a:gd name="T53" fmla="*/ 117 h 373"/>
                    <a:gd name="T54" fmla="*/ 79 w 374"/>
                    <a:gd name="T55" fmla="*/ 133 h 373"/>
                    <a:gd name="T56" fmla="*/ 82 w 374"/>
                    <a:gd name="T57" fmla="*/ 151 h 373"/>
                    <a:gd name="T58" fmla="*/ 92 w 374"/>
                    <a:gd name="T59" fmla="*/ 166 h 373"/>
                    <a:gd name="T60" fmla="*/ 207 w 374"/>
                    <a:gd name="T61" fmla="*/ 281 h 373"/>
                    <a:gd name="T62" fmla="*/ 222 w 374"/>
                    <a:gd name="T63" fmla="*/ 291 h 373"/>
                    <a:gd name="T64" fmla="*/ 240 w 374"/>
                    <a:gd name="T65" fmla="*/ 294 h 373"/>
                    <a:gd name="T66" fmla="*/ 256 w 374"/>
                    <a:gd name="T67" fmla="*/ 291 h 373"/>
                    <a:gd name="T68" fmla="*/ 269 w 374"/>
                    <a:gd name="T69" fmla="*/ 283 h 373"/>
                    <a:gd name="T70" fmla="*/ 280 w 374"/>
                    <a:gd name="T71" fmla="*/ 273 h 373"/>
                    <a:gd name="T72" fmla="*/ 289 w 374"/>
                    <a:gd name="T73" fmla="*/ 263 h 373"/>
                    <a:gd name="T74" fmla="*/ 298 w 374"/>
                    <a:gd name="T75" fmla="*/ 255 h 373"/>
                    <a:gd name="T76" fmla="*/ 308 w 374"/>
                    <a:gd name="T77" fmla="*/ 252 h 373"/>
                    <a:gd name="T78" fmla="*/ 322 w 374"/>
                    <a:gd name="T79" fmla="*/ 258 h 373"/>
                    <a:gd name="T80" fmla="*/ 330 w 374"/>
                    <a:gd name="T81" fmla="*/ 265 h 373"/>
                    <a:gd name="T82" fmla="*/ 340 w 374"/>
                    <a:gd name="T83" fmla="*/ 275 h 373"/>
                    <a:gd name="T84" fmla="*/ 352 w 374"/>
                    <a:gd name="T85" fmla="*/ 286 h 373"/>
                    <a:gd name="T86" fmla="*/ 363 w 374"/>
                    <a:gd name="T87" fmla="*/ 298 h 373"/>
                    <a:gd name="T88" fmla="*/ 371 w 374"/>
                    <a:gd name="T89" fmla="*/ 308 h 373"/>
                    <a:gd name="T90" fmla="*/ 374 w 374"/>
                    <a:gd name="T91" fmla="*/ 317 h 373"/>
                    <a:gd name="T92" fmla="*/ 368 w 374"/>
                    <a:gd name="T93" fmla="*/ 331 h 373"/>
                    <a:gd name="T94" fmla="*/ 350 w 374"/>
                    <a:gd name="T95" fmla="*/ 349 h 373"/>
                    <a:gd name="T96" fmla="*/ 334 w 374"/>
                    <a:gd name="T97" fmla="*/ 362 h 373"/>
                    <a:gd name="T98" fmla="*/ 316 w 374"/>
                    <a:gd name="T99" fmla="*/ 370 h 373"/>
                    <a:gd name="T100" fmla="*/ 291 w 374"/>
                    <a:gd name="T10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3">
                      <a:moveTo>
                        <a:pt x="291" y="373"/>
                      </a:moveTo>
                      <a:lnTo>
                        <a:pt x="291" y="373"/>
                      </a:lnTo>
                      <a:cubicBezTo>
                        <a:pt x="276" y="373"/>
                        <a:pt x="260" y="370"/>
                        <a:pt x="244" y="365"/>
                      </a:cubicBezTo>
                      <a:cubicBezTo>
                        <a:pt x="228" y="361"/>
                        <a:pt x="211" y="354"/>
                        <a:pt x="195" y="345"/>
                      </a:cubicBezTo>
                      <a:cubicBezTo>
                        <a:pt x="179" y="336"/>
                        <a:pt x="162" y="326"/>
                        <a:pt x="146" y="313"/>
                      </a:cubicBezTo>
                      <a:cubicBezTo>
                        <a:pt x="130" y="301"/>
                        <a:pt x="115" y="288"/>
                        <a:pt x="100" y="274"/>
                      </a:cubicBezTo>
                      <a:cubicBezTo>
                        <a:pt x="86" y="260"/>
                        <a:pt x="73" y="244"/>
                        <a:pt x="60" y="228"/>
                      </a:cubicBezTo>
                      <a:cubicBezTo>
                        <a:pt x="48" y="212"/>
                        <a:pt x="38" y="196"/>
                        <a:pt x="29" y="180"/>
                      </a:cubicBezTo>
                      <a:cubicBezTo>
                        <a:pt x="20" y="163"/>
                        <a:pt x="13" y="146"/>
                        <a:pt x="8" y="130"/>
                      </a:cubicBezTo>
                      <a:cubicBezTo>
                        <a:pt x="3" y="113"/>
                        <a:pt x="0" y="97"/>
                        <a:pt x="0" y="82"/>
                      </a:cubicBezTo>
                      <a:cubicBezTo>
                        <a:pt x="0" y="72"/>
                        <a:pt x="1" y="64"/>
                        <a:pt x="3" y="57"/>
                      </a:cubicBezTo>
                      <a:cubicBezTo>
                        <a:pt x="5" y="50"/>
                        <a:pt x="8" y="44"/>
                        <a:pt x="11" y="39"/>
                      </a:cubicBezTo>
                      <a:cubicBezTo>
                        <a:pt x="15" y="33"/>
                        <a:pt x="19" y="28"/>
                        <a:pt x="25" y="23"/>
                      </a:cubicBezTo>
                      <a:cubicBezTo>
                        <a:pt x="30" y="18"/>
                        <a:pt x="36" y="12"/>
                        <a:pt x="42" y="5"/>
                      </a:cubicBezTo>
                      <a:cubicBezTo>
                        <a:pt x="46" y="1"/>
                        <a:pt x="51" y="0"/>
                        <a:pt x="56" y="0"/>
                      </a:cubicBezTo>
                      <a:cubicBezTo>
                        <a:pt x="58" y="0"/>
                        <a:pt x="61" y="1"/>
                        <a:pt x="65" y="3"/>
                      </a:cubicBezTo>
                      <a:cubicBezTo>
                        <a:pt x="68" y="5"/>
                        <a:pt x="72" y="7"/>
                        <a:pt x="75" y="10"/>
                      </a:cubicBezTo>
                      <a:cubicBezTo>
                        <a:pt x="79" y="14"/>
                        <a:pt x="83" y="17"/>
                        <a:pt x="87" y="21"/>
                      </a:cubicBezTo>
                      <a:cubicBezTo>
                        <a:pt x="91" y="25"/>
                        <a:pt x="95" y="29"/>
                        <a:pt x="98" y="33"/>
                      </a:cubicBezTo>
                      <a:cubicBezTo>
                        <a:pt x="102" y="37"/>
                        <a:pt x="105" y="40"/>
                        <a:pt x="108" y="43"/>
                      </a:cubicBezTo>
                      <a:cubicBezTo>
                        <a:pt x="111" y="47"/>
                        <a:pt x="113" y="49"/>
                        <a:pt x="115" y="51"/>
                      </a:cubicBezTo>
                      <a:cubicBezTo>
                        <a:pt x="119" y="55"/>
                        <a:pt x="121" y="59"/>
                        <a:pt x="121" y="65"/>
                      </a:cubicBezTo>
                      <a:cubicBezTo>
                        <a:pt x="121" y="68"/>
                        <a:pt x="120" y="72"/>
                        <a:pt x="118" y="75"/>
                      </a:cubicBezTo>
                      <a:cubicBezTo>
                        <a:pt x="116" y="78"/>
                        <a:pt x="113" y="81"/>
                        <a:pt x="110" y="84"/>
                      </a:cubicBezTo>
                      <a:cubicBezTo>
                        <a:pt x="107" y="87"/>
                        <a:pt x="104" y="90"/>
                        <a:pt x="100" y="93"/>
                      </a:cubicBezTo>
                      <a:cubicBezTo>
                        <a:pt x="96" y="97"/>
                        <a:pt x="93" y="100"/>
                        <a:pt x="90" y="104"/>
                      </a:cubicBezTo>
                      <a:cubicBezTo>
                        <a:pt x="87" y="108"/>
                        <a:pt x="84" y="112"/>
                        <a:pt x="82" y="117"/>
                      </a:cubicBezTo>
                      <a:cubicBezTo>
                        <a:pt x="80" y="122"/>
                        <a:pt x="79" y="127"/>
                        <a:pt x="79" y="133"/>
                      </a:cubicBezTo>
                      <a:cubicBezTo>
                        <a:pt x="79" y="140"/>
                        <a:pt x="80" y="145"/>
                        <a:pt x="82" y="151"/>
                      </a:cubicBezTo>
                      <a:cubicBezTo>
                        <a:pt x="85" y="157"/>
                        <a:pt x="88" y="162"/>
                        <a:pt x="92" y="166"/>
                      </a:cubicBezTo>
                      <a:lnTo>
                        <a:pt x="207" y="281"/>
                      </a:lnTo>
                      <a:cubicBezTo>
                        <a:pt x="211" y="285"/>
                        <a:pt x="216" y="288"/>
                        <a:pt x="222" y="291"/>
                      </a:cubicBezTo>
                      <a:cubicBezTo>
                        <a:pt x="228" y="293"/>
                        <a:pt x="234" y="294"/>
                        <a:pt x="240" y="294"/>
                      </a:cubicBezTo>
                      <a:cubicBezTo>
                        <a:pt x="246" y="294"/>
                        <a:pt x="251" y="293"/>
                        <a:pt x="256" y="291"/>
                      </a:cubicBezTo>
                      <a:cubicBezTo>
                        <a:pt x="261" y="289"/>
                        <a:pt x="265" y="286"/>
                        <a:pt x="269" y="283"/>
                      </a:cubicBezTo>
                      <a:cubicBezTo>
                        <a:pt x="273" y="280"/>
                        <a:pt x="276" y="277"/>
                        <a:pt x="280" y="273"/>
                      </a:cubicBezTo>
                      <a:cubicBezTo>
                        <a:pt x="283" y="269"/>
                        <a:pt x="286" y="266"/>
                        <a:pt x="289" y="263"/>
                      </a:cubicBezTo>
                      <a:cubicBezTo>
                        <a:pt x="292" y="260"/>
                        <a:pt x="295" y="257"/>
                        <a:pt x="298" y="255"/>
                      </a:cubicBezTo>
                      <a:cubicBezTo>
                        <a:pt x="301" y="253"/>
                        <a:pt x="305" y="252"/>
                        <a:pt x="308" y="252"/>
                      </a:cubicBezTo>
                      <a:cubicBezTo>
                        <a:pt x="314" y="252"/>
                        <a:pt x="318" y="254"/>
                        <a:pt x="322" y="258"/>
                      </a:cubicBezTo>
                      <a:cubicBezTo>
                        <a:pt x="324" y="260"/>
                        <a:pt x="326" y="262"/>
                        <a:pt x="330" y="265"/>
                      </a:cubicBezTo>
                      <a:cubicBezTo>
                        <a:pt x="333" y="268"/>
                        <a:pt x="337" y="271"/>
                        <a:pt x="340" y="275"/>
                      </a:cubicBezTo>
                      <a:cubicBezTo>
                        <a:pt x="344" y="278"/>
                        <a:pt x="348" y="282"/>
                        <a:pt x="352" y="286"/>
                      </a:cubicBezTo>
                      <a:cubicBezTo>
                        <a:pt x="356" y="290"/>
                        <a:pt x="360" y="294"/>
                        <a:pt x="363" y="298"/>
                      </a:cubicBezTo>
                      <a:cubicBezTo>
                        <a:pt x="366" y="301"/>
                        <a:pt x="369" y="305"/>
                        <a:pt x="371" y="308"/>
                      </a:cubicBezTo>
                      <a:cubicBezTo>
                        <a:pt x="373" y="312"/>
                        <a:pt x="374" y="315"/>
                        <a:pt x="374" y="317"/>
                      </a:cubicBezTo>
                      <a:cubicBezTo>
                        <a:pt x="374" y="322"/>
                        <a:pt x="372" y="327"/>
                        <a:pt x="368" y="331"/>
                      </a:cubicBezTo>
                      <a:cubicBezTo>
                        <a:pt x="361" y="337"/>
                        <a:pt x="355" y="343"/>
                        <a:pt x="350" y="349"/>
                      </a:cubicBezTo>
                      <a:cubicBezTo>
                        <a:pt x="345" y="354"/>
                        <a:pt x="340" y="358"/>
                        <a:pt x="334" y="362"/>
                      </a:cubicBezTo>
                      <a:cubicBezTo>
                        <a:pt x="329" y="365"/>
                        <a:pt x="323" y="368"/>
                        <a:pt x="316" y="370"/>
                      </a:cubicBezTo>
                      <a:cubicBezTo>
                        <a:pt x="309" y="372"/>
                        <a:pt x="301" y="373"/>
                        <a:pt x="291" y="373"/>
                      </a:cubicBez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16" name="Freeform 6">
                  <a:extLst>
                    <a:ext uri="{FF2B5EF4-FFF2-40B4-BE49-F238E27FC236}">
                      <a16:creationId xmlns:a16="http://schemas.microsoft.com/office/drawing/2014/main" id="{C07898A5-3041-41BD-B7AD-3CC0128C8FD4}"/>
                    </a:ext>
                  </a:extLst>
                </p:cNvPr>
                <p:cNvSpPr>
                  <a:spLocks/>
                </p:cNvSpPr>
                <p:nvPr/>
              </p:nvSpPr>
              <p:spPr bwMode="auto">
                <a:xfrm>
                  <a:off x="-2279650" y="2986088"/>
                  <a:ext cx="131763" cy="26988"/>
                </a:xfrm>
                <a:custGeom>
                  <a:avLst/>
                  <a:gdLst>
                    <a:gd name="T0" fmla="*/ 133 w 133"/>
                    <a:gd name="T1" fmla="*/ 27 h 27"/>
                    <a:gd name="T2" fmla="*/ 133 w 133"/>
                    <a:gd name="T3" fmla="*/ 27 h 27"/>
                    <a:gd name="T4" fmla="*/ 0 w 133"/>
                    <a:gd name="T5" fmla="*/ 27 h 27"/>
                    <a:gd name="T6" fmla="*/ 0 w 133"/>
                    <a:gd name="T7" fmla="*/ 0 h 27"/>
                    <a:gd name="T8" fmla="*/ 133 w 133"/>
                    <a:gd name="T9" fmla="*/ 0 h 27"/>
                    <a:gd name="T10" fmla="*/ 133 w 133"/>
                    <a:gd name="T11" fmla="*/ 27 h 27"/>
                  </a:gdLst>
                  <a:ahLst/>
                  <a:cxnLst>
                    <a:cxn ang="0">
                      <a:pos x="T0" y="T1"/>
                    </a:cxn>
                    <a:cxn ang="0">
                      <a:pos x="T2" y="T3"/>
                    </a:cxn>
                    <a:cxn ang="0">
                      <a:pos x="T4" y="T5"/>
                    </a:cxn>
                    <a:cxn ang="0">
                      <a:pos x="T6" y="T7"/>
                    </a:cxn>
                    <a:cxn ang="0">
                      <a:pos x="T8" y="T9"/>
                    </a:cxn>
                    <a:cxn ang="0">
                      <a:pos x="T10" y="T11"/>
                    </a:cxn>
                  </a:cxnLst>
                  <a:rect l="0" t="0" r="r" b="b"/>
                  <a:pathLst>
                    <a:path w="133" h="27">
                      <a:moveTo>
                        <a:pt x="133" y="27"/>
                      </a:moveTo>
                      <a:lnTo>
                        <a:pt x="133" y="27"/>
                      </a:lnTo>
                      <a:lnTo>
                        <a:pt x="0" y="27"/>
                      </a:lnTo>
                      <a:lnTo>
                        <a:pt x="0" y="0"/>
                      </a:lnTo>
                      <a:lnTo>
                        <a:pt x="133" y="0"/>
                      </a:lnTo>
                      <a:lnTo>
                        <a:pt x="133" y="27"/>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17" name="Freeform 7">
                  <a:extLst>
                    <a:ext uri="{FF2B5EF4-FFF2-40B4-BE49-F238E27FC236}">
                      <a16:creationId xmlns:a16="http://schemas.microsoft.com/office/drawing/2014/main" id="{E71CE299-B276-4D02-B37C-02FE924D2539}"/>
                    </a:ext>
                  </a:extLst>
                </p:cNvPr>
                <p:cNvSpPr>
                  <a:spLocks/>
                </p:cNvSpPr>
                <p:nvPr/>
              </p:nvSpPr>
              <p:spPr bwMode="auto">
                <a:xfrm>
                  <a:off x="-2279650" y="2881313"/>
                  <a:ext cx="26988" cy="25400"/>
                </a:xfrm>
                <a:custGeom>
                  <a:avLst/>
                  <a:gdLst>
                    <a:gd name="T0" fmla="*/ 26 w 26"/>
                    <a:gd name="T1" fmla="*/ 26 h 26"/>
                    <a:gd name="T2" fmla="*/ 26 w 26"/>
                    <a:gd name="T3" fmla="*/ 26 h 26"/>
                    <a:gd name="T4" fmla="*/ 0 w 26"/>
                    <a:gd name="T5" fmla="*/ 26 h 26"/>
                    <a:gd name="T6" fmla="*/ 0 w 26"/>
                    <a:gd name="T7" fmla="*/ 0 h 26"/>
                    <a:gd name="T8" fmla="*/ 26 w 26"/>
                    <a:gd name="T9" fmla="*/ 0 h 26"/>
                    <a:gd name="T10" fmla="*/ 26 w 26"/>
                    <a:gd name="T11" fmla="*/ 26 h 26"/>
                  </a:gdLst>
                  <a:ahLst/>
                  <a:cxnLst>
                    <a:cxn ang="0">
                      <a:pos x="T0" y="T1"/>
                    </a:cxn>
                    <a:cxn ang="0">
                      <a:pos x="T2" y="T3"/>
                    </a:cxn>
                    <a:cxn ang="0">
                      <a:pos x="T4" y="T5"/>
                    </a:cxn>
                    <a:cxn ang="0">
                      <a:pos x="T6" y="T7"/>
                    </a:cxn>
                    <a:cxn ang="0">
                      <a:pos x="T8" y="T9"/>
                    </a:cxn>
                    <a:cxn ang="0">
                      <a:pos x="T10" y="T11"/>
                    </a:cxn>
                  </a:cxnLst>
                  <a:rect l="0" t="0" r="r" b="b"/>
                  <a:pathLst>
                    <a:path w="26" h="26">
                      <a:moveTo>
                        <a:pt x="26" y="26"/>
                      </a:moveTo>
                      <a:lnTo>
                        <a:pt x="26" y="26"/>
                      </a:lnTo>
                      <a:lnTo>
                        <a:pt x="0" y="26"/>
                      </a:lnTo>
                      <a:lnTo>
                        <a:pt x="0" y="0"/>
                      </a:lnTo>
                      <a:lnTo>
                        <a:pt x="26" y="0"/>
                      </a:lnTo>
                      <a:lnTo>
                        <a:pt x="26" y="26"/>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18" name="Freeform 8">
                  <a:extLst>
                    <a:ext uri="{FF2B5EF4-FFF2-40B4-BE49-F238E27FC236}">
                      <a16:creationId xmlns:a16="http://schemas.microsoft.com/office/drawing/2014/main" id="{2F4486BD-343D-4080-9CD6-C8EA2265A1A4}"/>
                    </a:ext>
                  </a:extLst>
                </p:cNvPr>
                <p:cNvSpPr>
                  <a:spLocks/>
                </p:cNvSpPr>
                <p:nvPr/>
              </p:nvSpPr>
              <p:spPr bwMode="auto">
                <a:xfrm>
                  <a:off x="-2279650" y="2933700"/>
                  <a:ext cx="26988" cy="26988"/>
                </a:xfrm>
                <a:custGeom>
                  <a:avLst/>
                  <a:gdLst>
                    <a:gd name="T0" fmla="*/ 26 w 26"/>
                    <a:gd name="T1" fmla="*/ 27 h 27"/>
                    <a:gd name="T2" fmla="*/ 26 w 26"/>
                    <a:gd name="T3" fmla="*/ 27 h 27"/>
                    <a:gd name="T4" fmla="*/ 0 w 26"/>
                    <a:gd name="T5" fmla="*/ 27 h 27"/>
                    <a:gd name="T6" fmla="*/ 0 w 26"/>
                    <a:gd name="T7" fmla="*/ 0 h 27"/>
                    <a:gd name="T8" fmla="*/ 26 w 26"/>
                    <a:gd name="T9" fmla="*/ 0 h 27"/>
                    <a:gd name="T10" fmla="*/ 26 w 26"/>
                    <a:gd name="T11" fmla="*/ 27 h 27"/>
                  </a:gdLst>
                  <a:ahLst/>
                  <a:cxnLst>
                    <a:cxn ang="0">
                      <a:pos x="T0" y="T1"/>
                    </a:cxn>
                    <a:cxn ang="0">
                      <a:pos x="T2" y="T3"/>
                    </a:cxn>
                    <a:cxn ang="0">
                      <a:pos x="T4" y="T5"/>
                    </a:cxn>
                    <a:cxn ang="0">
                      <a:pos x="T6" y="T7"/>
                    </a:cxn>
                    <a:cxn ang="0">
                      <a:pos x="T8" y="T9"/>
                    </a:cxn>
                    <a:cxn ang="0">
                      <a:pos x="T10" y="T11"/>
                    </a:cxn>
                  </a:cxnLst>
                  <a:rect l="0" t="0" r="r" b="b"/>
                  <a:pathLst>
                    <a:path w="26" h="27">
                      <a:moveTo>
                        <a:pt x="26" y="27"/>
                      </a:moveTo>
                      <a:lnTo>
                        <a:pt x="26" y="27"/>
                      </a:lnTo>
                      <a:lnTo>
                        <a:pt x="0" y="27"/>
                      </a:lnTo>
                      <a:lnTo>
                        <a:pt x="0" y="0"/>
                      </a:lnTo>
                      <a:lnTo>
                        <a:pt x="26" y="0"/>
                      </a:lnTo>
                      <a:lnTo>
                        <a:pt x="26" y="27"/>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19" name="Freeform 9">
                  <a:extLst>
                    <a:ext uri="{FF2B5EF4-FFF2-40B4-BE49-F238E27FC236}">
                      <a16:creationId xmlns:a16="http://schemas.microsoft.com/office/drawing/2014/main" id="{C8FCEB4B-53C0-44B8-AD53-CC6CEBA51348}"/>
                    </a:ext>
                  </a:extLst>
                </p:cNvPr>
                <p:cNvSpPr>
                  <a:spLocks/>
                </p:cNvSpPr>
                <p:nvPr/>
              </p:nvSpPr>
              <p:spPr bwMode="auto">
                <a:xfrm>
                  <a:off x="-2227263" y="2881313"/>
                  <a:ext cx="26988" cy="25400"/>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20" name="Freeform 10">
                  <a:extLst>
                    <a:ext uri="{FF2B5EF4-FFF2-40B4-BE49-F238E27FC236}">
                      <a16:creationId xmlns:a16="http://schemas.microsoft.com/office/drawing/2014/main" id="{C3EC4AA6-1606-45DD-839C-99C702CFB058}"/>
                    </a:ext>
                  </a:extLst>
                </p:cNvPr>
                <p:cNvSpPr>
                  <a:spLocks/>
                </p:cNvSpPr>
                <p:nvPr/>
              </p:nvSpPr>
              <p:spPr bwMode="auto">
                <a:xfrm>
                  <a:off x="-2227263" y="2933700"/>
                  <a:ext cx="26988" cy="26988"/>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21" name="Freeform 11">
                  <a:extLst>
                    <a:ext uri="{FF2B5EF4-FFF2-40B4-BE49-F238E27FC236}">
                      <a16:creationId xmlns:a16="http://schemas.microsoft.com/office/drawing/2014/main" id="{A0E95492-4F6E-4C05-B881-9BD03640071C}"/>
                    </a:ext>
                  </a:extLst>
                </p:cNvPr>
                <p:cNvSpPr>
                  <a:spLocks/>
                </p:cNvSpPr>
                <p:nvPr/>
              </p:nvSpPr>
              <p:spPr bwMode="auto">
                <a:xfrm>
                  <a:off x="-2174875" y="2881313"/>
                  <a:ext cx="26988" cy="25400"/>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sp>
              <p:nvSpPr>
                <p:cNvPr id="122" name="Freeform 12">
                  <a:extLst>
                    <a:ext uri="{FF2B5EF4-FFF2-40B4-BE49-F238E27FC236}">
                      <a16:creationId xmlns:a16="http://schemas.microsoft.com/office/drawing/2014/main" id="{AB2D641E-6856-482E-AE11-5831056AD1CB}"/>
                    </a:ext>
                  </a:extLst>
                </p:cNvPr>
                <p:cNvSpPr>
                  <a:spLocks/>
                </p:cNvSpPr>
                <p:nvPr/>
              </p:nvSpPr>
              <p:spPr bwMode="auto">
                <a:xfrm>
                  <a:off x="-2174875" y="2933700"/>
                  <a:ext cx="26988" cy="26988"/>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1A1A1A"/>
                    </a:solidFill>
                    <a:effectLst/>
                    <a:uLnTx/>
                    <a:uFillTx/>
                    <a:latin typeface="Segoe UI"/>
                    <a:ea typeface="+mn-ea"/>
                    <a:cs typeface="+mn-cs"/>
                  </a:endParaRPr>
                </a:p>
              </p:txBody>
            </p:sp>
          </p:grpSp>
        </p:grpSp>
        <p:cxnSp>
          <p:nvCxnSpPr>
            <p:cNvPr id="123" name="Straight Connector 122">
              <a:extLst>
                <a:ext uri="{FF2B5EF4-FFF2-40B4-BE49-F238E27FC236}">
                  <a16:creationId xmlns:a16="http://schemas.microsoft.com/office/drawing/2014/main" id="{2C09DA65-1E11-4A6E-8144-E89F6611F15E}"/>
                </a:ext>
              </a:extLst>
            </p:cNvPr>
            <p:cNvCxnSpPr>
              <a:cxnSpLocks/>
            </p:cNvCxnSpPr>
            <p:nvPr/>
          </p:nvCxnSpPr>
          <p:spPr>
            <a:xfrm>
              <a:off x="437439" y="5493637"/>
              <a:ext cx="1188720" cy="0"/>
            </a:xfrm>
            <a:prstGeom prst="line">
              <a:avLst/>
            </a:prstGeom>
            <a:ln w="12700">
              <a:solidFill>
                <a:schemeClr val="accent4"/>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D6BE7E4-AC26-412B-BBC7-1E6D30DE5E08}"/>
              </a:ext>
            </a:extLst>
          </p:cNvPr>
          <p:cNvGrpSpPr/>
          <p:nvPr/>
        </p:nvGrpSpPr>
        <p:grpSpPr>
          <a:xfrm>
            <a:off x="4185379" y="6039647"/>
            <a:ext cx="1034625" cy="230730"/>
            <a:chOff x="8201625" y="6139170"/>
            <a:chExt cx="1055371" cy="235356"/>
          </a:xfrm>
        </p:grpSpPr>
        <p:pic>
          <p:nvPicPr>
            <p:cNvPr id="2052" name="Picture 4">
              <a:extLst>
                <a:ext uri="{FF2B5EF4-FFF2-40B4-BE49-F238E27FC236}">
                  <a16:creationId xmlns:a16="http://schemas.microsoft.com/office/drawing/2014/main" id="{717A8706-E000-46FB-BECE-02C3408864B2}"/>
                </a:ext>
              </a:extLst>
            </p:cNvPr>
            <p:cNvPicPr>
              <a:picLocks noChangeAspect="1" noChangeArrowheads="1"/>
            </p:cNvPicPr>
            <p:nvPr/>
          </p:nvPicPr>
          <p:blipFill>
            <a:blip r:embed="rId6"/>
            <a:stretch>
              <a:fillRect/>
            </a:stretch>
          </p:blipFill>
          <p:spPr bwMode="auto">
            <a:xfrm>
              <a:off x="8201625" y="6139170"/>
              <a:ext cx="418785" cy="2353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DFAC787-E090-44E7-941F-49C1C293B098}"/>
                </a:ext>
              </a:extLst>
            </p:cNvPr>
            <p:cNvPicPr>
              <a:picLocks noChangeAspect="1" noChangeArrowheads="1"/>
            </p:cNvPicPr>
            <p:nvPr/>
          </p:nvPicPr>
          <p:blipFill>
            <a:blip r:embed="rId7"/>
            <a:stretch>
              <a:fillRect/>
            </a:stretch>
          </p:blipFill>
          <p:spPr bwMode="auto">
            <a:xfrm>
              <a:off x="8733008" y="6158171"/>
              <a:ext cx="523988" cy="209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40C929F6-872F-470E-9153-BC795A61F277}"/>
              </a:ext>
            </a:extLst>
          </p:cNvPr>
          <p:cNvGrpSpPr/>
          <p:nvPr/>
        </p:nvGrpSpPr>
        <p:grpSpPr>
          <a:xfrm>
            <a:off x="3048305" y="5802000"/>
            <a:ext cx="2060867" cy="453114"/>
            <a:chOff x="6997774" y="5896781"/>
            <a:chExt cx="2102191" cy="462200"/>
          </a:xfrm>
        </p:grpSpPr>
        <p:pic>
          <p:nvPicPr>
            <p:cNvPr id="1032" name="Picture 8" descr="Image result for mcafee">
              <a:extLst>
                <a:ext uri="{FF2B5EF4-FFF2-40B4-BE49-F238E27FC236}">
                  <a16:creationId xmlns:a16="http://schemas.microsoft.com/office/drawing/2014/main" id="{4BBF2C3F-1ED3-4EA3-A9AE-3CC2C4A126D1}"/>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9929" t="27246" r="9173" b="28342"/>
            <a:stretch/>
          </p:blipFill>
          <p:spPr bwMode="auto">
            <a:xfrm>
              <a:off x="7567657" y="5918260"/>
              <a:ext cx="499766" cy="1541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lack logo">
              <a:extLst>
                <a:ext uri="{FF2B5EF4-FFF2-40B4-BE49-F238E27FC236}">
                  <a16:creationId xmlns:a16="http://schemas.microsoft.com/office/drawing/2014/main" id="{CA7815A1-F0CC-4687-B137-4587A4A6F78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691153" y="5937427"/>
              <a:ext cx="408812" cy="10174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google logo">
              <a:extLst>
                <a:ext uri="{FF2B5EF4-FFF2-40B4-BE49-F238E27FC236}">
                  <a16:creationId xmlns:a16="http://schemas.microsoft.com/office/drawing/2014/main" id="{454B5EC4-1195-474C-BAE6-29A082BE2AE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146564" y="5931122"/>
              <a:ext cx="406745" cy="1369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876D8F6-5B5E-4A24-A2F3-AB7BE6E4B0EB}"/>
                </a:ext>
              </a:extLst>
            </p:cNvPr>
            <p:cNvPicPr>
              <a:picLocks noChangeAspect="1" noChangeArrowheads="1"/>
            </p:cNvPicPr>
            <p:nvPr/>
          </p:nvPicPr>
          <p:blipFill>
            <a:blip r:embed="rId11"/>
            <a:stretch>
              <a:fillRect/>
            </a:stretch>
          </p:blipFill>
          <p:spPr bwMode="auto">
            <a:xfrm>
              <a:off x="6997774" y="5896781"/>
              <a:ext cx="517360" cy="1632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xen mobile logo png">
              <a:extLst>
                <a:ext uri="{FF2B5EF4-FFF2-40B4-BE49-F238E27FC236}">
                  <a16:creationId xmlns:a16="http://schemas.microsoft.com/office/drawing/2014/main" id="{4AC89C1E-7007-452B-954B-F00853A61B7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a:ext>
              </a:extLst>
            </a:blip>
            <a:srcRect t="30854" b="29563"/>
            <a:stretch/>
          </p:blipFill>
          <p:spPr bwMode="auto">
            <a:xfrm>
              <a:off x="7558144" y="6166992"/>
              <a:ext cx="485032" cy="191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E3287571-50AC-4DDE-81AC-9E55D248F215}"/>
              </a:ext>
            </a:extLst>
          </p:cNvPr>
          <p:cNvGrpSpPr/>
          <p:nvPr/>
        </p:nvGrpSpPr>
        <p:grpSpPr>
          <a:xfrm>
            <a:off x="8546987" y="4063292"/>
            <a:ext cx="3734513" cy="2353936"/>
            <a:chOff x="9040060" y="4030172"/>
            <a:chExt cx="3809399" cy="2401137"/>
          </a:xfrm>
        </p:grpSpPr>
        <p:pic>
          <p:nvPicPr>
            <p:cNvPr id="136" name="Picture 4" descr="Image result for microsoft 365 logo">
              <a:extLst>
                <a:ext uri="{FF2B5EF4-FFF2-40B4-BE49-F238E27FC236}">
                  <a16:creationId xmlns:a16="http://schemas.microsoft.com/office/drawing/2014/main" id="{E9B29EA7-692D-4485-806A-F6B61B5A9E4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9477702" y="5767829"/>
              <a:ext cx="1702009" cy="631911"/>
            </a:xfrm>
            <a:prstGeom prst="rect">
              <a:avLst/>
            </a:prstGeom>
            <a:extLst>
              <a:ext uri="{909E8E84-426E-40DD-AFC4-6F175D3DCCD1}">
                <a14:hiddenFill xmlns:a14="http://schemas.microsoft.com/office/drawing/2010/main">
                  <a:solidFill>
                    <a:srgbClr val="FFFFFF"/>
                  </a:solidFill>
                </a14:hiddenFill>
              </a:ext>
            </a:extLst>
          </p:spPr>
        </p:pic>
        <p:sp>
          <p:nvSpPr>
            <p:cNvPr id="131" name="TextBox 1">
              <a:extLst>
                <a:ext uri="{FF2B5EF4-FFF2-40B4-BE49-F238E27FC236}">
                  <a16:creationId xmlns:a16="http://schemas.microsoft.com/office/drawing/2014/main" id="{95F7787F-F604-4E30-9E61-BD5740A9FB3E}"/>
                </a:ext>
              </a:extLst>
            </p:cNvPr>
            <p:cNvSpPr txBox="1"/>
            <p:nvPr/>
          </p:nvSpPr>
          <p:spPr>
            <a:xfrm>
              <a:off x="11734343" y="4719259"/>
              <a:ext cx="1115116" cy="771201"/>
            </a:xfrm>
            <a:prstGeom prst="rect">
              <a:avLst/>
            </a:prstGeom>
          </p:spPr>
          <p:txBody>
            <a:bodyPr wrap="square" rtlCol="0" anchor="ctr">
              <a:spAutoFit/>
            </a:bodyP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3137" b="1" i="0" u="none" strike="noStrike" kern="1200" cap="none" spc="-147" normalizeH="0" baseline="0" noProof="0">
                  <a:ln>
                    <a:noFill/>
                  </a:ln>
                  <a:solidFill>
                    <a:srgbClr val="0078D4"/>
                  </a:solidFill>
                  <a:effectLst/>
                  <a:uLnTx/>
                  <a:uFillTx/>
                  <a:latin typeface="Segoe UI Semibold"/>
                  <a:ea typeface="+mn-ea"/>
                  <a:cs typeface="+mn-cs"/>
                </a:rPr>
                <a:t>$57 </a:t>
              </a:r>
              <a:br>
                <a:rPr kumimoji="0" lang="en-US" sz="3137" b="1" i="0" u="none" strike="noStrike" kern="1200" cap="none" spc="-147" normalizeH="0" baseline="0" noProof="0">
                  <a:ln>
                    <a:noFill/>
                  </a:ln>
                  <a:solidFill>
                    <a:srgbClr val="0078D4"/>
                  </a:solidFill>
                  <a:effectLst/>
                  <a:uLnTx/>
                  <a:uFillTx/>
                  <a:latin typeface="Segoe UI Semibold"/>
                  <a:ea typeface="+mn-ea"/>
                  <a:cs typeface="+mn-cs"/>
                </a:rPr>
              </a:br>
              <a:r>
                <a:rPr kumimoji="0" lang="en-US" sz="1176" b="0" i="0" u="none" strike="noStrike" kern="1200" cap="none" spc="0" normalizeH="0" baseline="0" noProof="0">
                  <a:ln>
                    <a:noFill/>
                  </a:ln>
                  <a:solidFill>
                    <a:srgbClr val="0078D4"/>
                  </a:solidFill>
                  <a:effectLst/>
                  <a:uLnTx/>
                  <a:uFillTx/>
                  <a:latin typeface="Segoe UI Semibold"/>
                  <a:ea typeface="+mn-ea"/>
                  <a:cs typeface="+mn-cs"/>
                </a:rPr>
                <a:t>PER USER </a:t>
              </a:r>
            </a:p>
          </p:txBody>
        </p:sp>
        <p:sp>
          <p:nvSpPr>
            <p:cNvPr id="132" name="Rectangle 131">
              <a:extLst>
                <a:ext uri="{FF2B5EF4-FFF2-40B4-BE49-F238E27FC236}">
                  <a16:creationId xmlns:a16="http://schemas.microsoft.com/office/drawing/2014/main" id="{D1F787C2-5125-403F-88CD-B854913234EA}"/>
                </a:ext>
              </a:extLst>
            </p:cNvPr>
            <p:cNvSpPr/>
            <p:nvPr/>
          </p:nvSpPr>
          <p:spPr>
            <a:xfrm>
              <a:off x="9040060" y="4030172"/>
              <a:ext cx="2581685" cy="146028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4" rIns="0" bIns="45694" numCol="1" spcCol="0" rtlCol="0" fromWordArt="0" anchor="ctr" anchorCtr="0" forceAA="0" compatLnSpc="1">
              <a:prstTxWarp prst="textNoShape">
                <a:avLst/>
              </a:prstTxWarp>
              <a:no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Microsoft 365 E5 Step Up </a:t>
              </a:r>
              <a:br>
                <a:rPr kumimoji="0" lang="en-US" sz="1176"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br>
              <a:r>
                <a:rPr kumimoji="0" lang="en-US" sz="1176"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from Microsoft 365 E3</a:t>
              </a:r>
            </a:p>
          </p:txBody>
        </p:sp>
        <p:grpSp>
          <p:nvGrpSpPr>
            <p:cNvPr id="11" name="Group 10">
              <a:extLst>
                <a:ext uri="{FF2B5EF4-FFF2-40B4-BE49-F238E27FC236}">
                  <a16:creationId xmlns:a16="http://schemas.microsoft.com/office/drawing/2014/main" id="{C17471C6-31B0-42E8-AF8A-5CE3E0A0758B}"/>
                </a:ext>
              </a:extLst>
            </p:cNvPr>
            <p:cNvGrpSpPr/>
            <p:nvPr/>
          </p:nvGrpSpPr>
          <p:grpSpPr>
            <a:xfrm>
              <a:off x="9040060" y="5538506"/>
              <a:ext cx="2581685" cy="892803"/>
              <a:chOff x="8915203" y="5296862"/>
              <a:chExt cx="2581685" cy="1223349"/>
            </a:xfrm>
          </p:grpSpPr>
          <p:sp>
            <p:nvSpPr>
              <p:cNvPr id="133" name="TextBox 1">
                <a:extLst>
                  <a:ext uri="{FF2B5EF4-FFF2-40B4-BE49-F238E27FC236}">
                    <a16:creationId xmlns:a16="http://schemas.microsoft.com/office/drawing/2014/main" id="{C390172C-308A-4D7F-B4ED-F86BDC9584B4}"/>
                  </a:ext>
                </a:extLst>
              </p:cNvPr>
              <p:cNvSpPr txBox="1"/>
              <p:nvPr/>
            </p:nvSpPr>
            <p:spPr>
              <a:xfrm>
                <a:off x="8919588" y="5302405"/>
                <a:ext cx="2573866" cy="404858"/>
              </a:xfrm>
              <a:prstGeom prst="rect">
                <a:avLst/>
              </a:prstGeom>
              <a:solidFill>
                <a:srgbClr val="E6E6E6"/>
              </a:solidFill>
              <a:ln w="12700">
                <a:solidFill>
                  <a:srgbClr val="E6E6E6"/>
                </a:solidFill>
              </a:ln>
            </p:spPr>
            <p:txBody>
              <a:bodyPr wrap="square" tIns="62750" rtlCol="0" anchor="ctr">
                <a:spAutoFit/>
              </a:bodyP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mn-cs"/>
                  </a:rPr>
                  <a:t>Full suite E3: $32 per user</a:t>
                </a:r>
              </a:p>
            </p:txBody>
          </p:sp>
          <p:sp>
            <p:nvSpPr>
              <p:cNvPr id="134" name="Rectangle 133">
                <a:extLst>
                  <a:ext uri="{FF2B5EF4-FFF2-40B4-BE49-F238E27FC236}">
                    <a16:creationId xmlns:a16="http://schemas.microsoft.com/office/drawing/2014/main" id="{888D5CB9-108E-4CF9-BA02-CC9E736D217E}"/>
                  </a:ext>
                </a:extLst>
              </p:cNvPr>
              <p:cNvSpPr/>
              <p:nvPr/>
            </p:nvSpPr>
            <p:spPr bwMode="auto">
              <a:xfrm>
                <a:off x="8915203" y="5296862"/>
                <a:ext cx="2581685" cy="1223349"/>
              </a:xfrm>
              <a:prstGeom prst="rect">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5" name="Group 4">
            <a:extLst>
              <a:ext uri="{FF2B5EF4-FFF2-40B4-BE49-F238E27FC236}">
                <a16:creationId xmlns:a16="http://schemas.microsoft.com/office/drawing/2014/main" id="{8C86BA45-4F7A-492B-BD14-723C2F5140CE}"/>
              </a:ext>
            </a:extLst>
          </p:cNvPr>
          <p:cNvGrpSpPr/>
          <p:nvPr/>
        </p:nvGrpSpPr>
        <p:grpSpPr>
          <a:xfrm>
            <a:off x="1489305" y="1127593"/>
            <a:ext cx="4524361" cy="4647111"/>
            <a:chOff x="1231398" y="1127593"/>
            <a:chExt cx="4524361" cy="4647111"/>
          </a:xfrm>
        </p:grpSpPr>
        <p:sp>
          <p:nvSpPr>
            <p:cNvPr id="77" name="TextBox 1">
              <a:extLst>
                <a:ext uri="{FF2B5EF4-FFF2-40B4-BE49-F238E27FC236}">
                  <a16:creationId xmlns:a16="http://schemas.microsoft.com/office/drawing/2014/main" id="{678028A8-C49D-478C-99C8-8156AF4695B2}"/>
                </a:ext>
              </a:extLst>
            </p:cNvPr>
            <p:cNvSpPr txBox="1"/>
            <p:nvPr/>
          </p:nvSpPr>
          <p:spPr>
            <a:xfrm>
              <a:off x="2127462" y="5485046"/>
              <a:ext cx="3628297" cy="289658"/>
            </a:xfrm>
            <a:prstGeom prst="rect">
              <a:avLst/>
            </a:prstGeom>
            <a:solidFill>
              <a:schemeClr val="bg1"/>
            </a:solidFill>
            <a:ln w="12700">
              <a:noFill/>
            </a:ln>
          </p:spPr>
          <p:txBody>
            <a:bodyPr wrap="square" tIns="62750" rtlCol="0" anchor="ctr">
              <a:spAutoFit/>
            </a:bodyP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1176" b="0" i="0" u="none" strike="noStrike" kern="1200" cap="none" spc="0" normalizeH="0" baseline="0" noProof="0">
                  <a:ln>
                    <a:noFill/>
                  </a:ln>
                  <a:solidFill>
                    <a:srgbClr val="1A1A1A"/>
                  </a:solidFill>
                  <a:effectLst/>
                  <a:uLnTx/>
                  <a:uFillTx/>
                  <a:latin typeface="Segoe UI Semibold"/>
                  <a:ea typeface="+mn-ea"/>
                  <a:cs typeface="+mn-cs"/>
                </a:rPr>
                <a:t>Examples of multi-vendor standalones</a:t>
              </a:r>
            </a:p>
          </p:txBody>
        </p:sp>
        <p:sp>
          <p:nvSpPr>
            <p:cNvPr id="50" name="Right Bracket 49">
              <a:extLst>
                <a:ext uri="{FF2B5EF4-FFF2-40B4-BE49-F238E27FC236}">
                  <a16:creationId xmlns:a16="http://schemas.microsoft.com/office/drawing/2014/main" id="{0DBDA086-8D23-48AE-BA6D-1A61516EEAEC}"/>
                </a:ext>
              </a:extLst>
            </p:cNvPr>
            <p:cNvSpPr/>
            <p:nvPr/>
          </p:nvSpPr>
          <p:spPr>
            <a:xfrm rot="10800000">
              <a:off x="1702570" y="4355703"/>
              <a:ext cx="191199" cy="1084316"/>
            </a:xfrm>
            <a:prstGeom prst="rightBracket">
              <a:avLst>
                <a:gd name="adj" fmla="val 0"/>
              </a:avLst>
            </a:prstGeom>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1" name="Rectangle 50">
              <a:extLst>
                <a:ext uri="{FF2B5EF4-FFF2-40B4-BE49-F238E27FC236}">
                  <a16:creationId xmlns:a16="http://schemas.microsoft.com/office/drawing/2014/main" id="{CBE72B89-BA96-4634-925B-17A036CB94C7}"/>
                </a:ext>
              </a:extLst>
            </p:cNvPr>
            <p:cNvSpPr/>
            <p:nvPr/>
          </p:nvSpPr>
          <p:spPr>
            <a:xfrm>
              <a:off x="1231398" y="4730675"/>
              <a:ext cx="458576" cy="248925"/>
            </a:xfrm>
            <a:prstGeom prst="rect">
              <a:avLst/>
            </a:prstGeom>
          </p:spPr>
          <p:txBody>
            <a:bodyPr wrap="square" l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0" normalizeH="0" baseline="0" noProof="0">
                  <a:ln>
                    <a:noFill/>
                  </a:ln>
                  <a:solidFill>
                    <a:srgbClr val="1A1A1A"/>
                  </a:solidFill>
                  <a:effectLst/>
                  <a:uLnTx/>
                  <a:uFillTx/>
                  <a:latin typeface="Segoe UI Semibold"/>
                  <a:ea typeface="+mn-ea"/>
                  <a:cs typeface="+mn-cs"/>
                </a:rPr>
                <a:t>($30)</a:t>
              </a:r>
            </a:p>
          </p:txBody>
        </p:sp>
        <p:sp>
          <p:nvSpPr>
            <p:cNvPr id="52" name="Right Bracket 51">
              <a:extLst>
                <a:ext uri="{FF2B5EF4-FFF2-40B4-BE49-F238E27FC236}">
                  <a16:creationId xmlns:a16="http://schemas.microsoft.com/office/drawing/2014/main" id="{F42FD587-E460-4786-8B4B-D1BE3E891CC3}"/>
                </a:ext>
              </a:extLst>
            </p:cNvPr>
            <p:cNvSpPr/>
            <p:nvPr/>
          </p:nvSpPr>
          <p:spPr>
            <a:xfrm rot="10800000">
              <a:off x="1702570" y="3116908"/>
              <a:ext cx="191199" cy="1183916"/>
            </a:xfrm>
            <a:prstGeom prst="rightBracket">
              <a:avLst>
                <a:gd name="adj" fmla="val 0"/>
              </a:avLst>
            </a:prstGeom>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3" name="Rectangle 52">
              <a:extLst>
                <a:ext uri="{FF2B5EF4-FFF2-40B4-BE49-F238E27FC236}">
                  <a16:creationId xmlns:a16="http://schemas.microsoft.com/office/drawing/2014/main" id="{B0BE2997-565E-4ABC-87D0-0BB55C7A423C}"/>
                </a:ext>
              </a:extLst>
            </p:cNvPr>
            <p:cNvSpPr/>
            <p:nvPr/>
          </p:nvSpPr>
          <p:spPr>
            <a:xfrm>
              <a:off x="1231398" y="3617014"/>
              <a:ext cx="458576" cy="248925"/>
            </a:xfrm>
            <a:prstGeom prst="rect">
              <a:avLst/>
            </a:prstGeom>
          </p:spPr>
          <p:txBody>
            <a:bodyPr wrap="square" l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0" normalizeH="0" baseline="0" noProof="0">
                  <a:ln>
                    <a:noFill/>
                  </a:ln>
                  <a:solidFill>
                    <a:srgbClr val="1A1A1A"/>
                  </a:solidFill>
                  <a:effectLst/>
                  <a:uLnTx/>
                  <a:uFillTx/>
                  <a:latin typeface="Segoe UI Semibold"/>
                  <a:ea typeface="+mn-ea"/>
                  <a:cs typeface="+mn-cs"/>
                </a:rPr>
                <a:t>($33)</a:t>
              </a:r>
            </a:p>
          </p:txBody>
        </p:sp>
        <p:sp>
          <p:nvSpPr>
            <p:cNvPr id="57" name="Right Bracket 56">
              <a:extLst>
                <a:ext uri="{FF2B5EF4-FFF2-40B4-BE49-F238E27FC236}">
                  <a16:creationId xmlns:a16="http://schemas.microsoft.com/office/drawing/2014/main" id="{E1D069E7-6081-41D2-A8C9-4A8EB8820AB3}"/>
                </a:ext>
              </a:extLst>
            </p:cNvPr>
            <p:cNvSpPr/>
            <p:nvPr/>
          </p:nvSpPr>
          <p:spPr>
            <a:xfrm rot="10800000">
              <a:off x="1702571" y="2355434"/>
              <a:ext cx="184455" cy="714347"/>
            </a:xfrm>
            <a:prstGeom prst="rightBracket">
              <a:avLst>
                <a:gd name="adj" fmla="val 0"/>
              </a:avLst>
            </a:prstGeom>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0" name="Right Bracket 59">
              <a:extLst>
                <a:ext uri="{FF2B5EF4-FFF2-40B4-BE49-F238E27FC236}">
                  <a16:creationId xmlns:a16="http://schemas.microsoft.com/office/drawing/2014/main" id="{69DCB1DF-D7FA-4A53-90AD-79E6C93F6D96}"/>
                </a:ext>
              </a:extLst>
            </p:cNvPr>
            <p:cNvSpPr/>
            <p:nvPr/>
          </p:nvSpPr>
          <p:spPr>
            <a:xfrm rot="10800000">
              <a:off x="1702571" y="1715588"/>
              <a:ext cx="194474" cy="576311"/>
            </a:xfrm>
            <a:prstGeom prst="rightBracket">
              <a:avLst>
                <a:gd name="adj" fmla="val 0"/>
              </a:avLst>
            </a:prstGeom>
            <a:ln w="127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69" name="Rectangle 68">
              <a:extLst>
                <a:ext uri="{FF2B5EF4-FFF2-40B4-BE49-F238E27FC236}">
                  <a16:creationId xmlns:a16="http://schemas.microsoft.com/office/drawing/2014/main" id="{81F3BBF2-3E1B-43AB-A216-E4DEC168452C}"/>
                </a:ext>
              </a:extLst>
            </p:cNvPr>
            <p:cNvSpPr/>
            <p:nvPr/>
          </p:nvSpPr>
          <p:spPr>
            <a:xfrm>
              <a:off x="1231398" y="1877793"/>
              <a:ext cx="458576" cy="248925"/>
            </a:xfrm>
            <a:prstGeom prst="rect">
              <a:avLst/>
            </a:prstGeom>
          </p:spPr>
          <p:txBody>
            <a:bodyPr wrap="square" l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0" normalizeH="0" baseline="0" noProof="0">
                  <a:ln>
                    <a:noFill/>
                  </a:ln>
                  <a:solidFill>
                    <a:srgbClr val="1A1A1A"/>
                  </a:solidFill>
                  <a:effectLst/>
                  <a:uLnTx/>
                  <a:uFillTx/>
                  <a:latin typeface="Segoe UI Semibold"/>
                  <a:ea typeface="+mn-ea"/>
                  <a:cs typeface="+mn-cs"/>
                </a:rPr>
                <a:t>($40)</a:t>
              </a:r>
            </a:p>
          </p:txBody>
        </p:sp>
        <p:grpSp>
          <p:nvGrpSpPr>
            <p:cNvPr id="15" name="Group 14">
              <a:extLst>
                <a:ext uri="{FF2B5EF4-FFF2-40B4-BE49-F238E27FC236}">
                  <a16:creationId xmlns:a16="http://schemas.microsoft.com/office/drawing/2014/main" id="{1B3CB720-AB64-4002-B61C-D4F2969377BF}"/>
                </a:ext>
              </a:extLst>
            </p:cNvPr>
            <p:cNvGrpSpPr/>
            <p:nvPr/>
          </p:nvGrpSpPr>
          <p:grpSpPr>
            <a:xfrm flipH="1">
              <a:off x="2076997" y="1127593"/>
              <a:ext cx="3631964" cy="4303162"/>
              <a:chOff x="1891060" y="837045"/>
              <a:chExt cx="2417235" cy="4389449"/>
            </a:xfrm>
          </p:grpSpPr>
          <p:sp>
            <p:nvSpPr>
              <p:cNvPr id="40" name="Rectangle 39">
                <a:extLst>
                  <a:ext uri="{FF2B5EF4-FFF2-40B4-BE49-F238E27FC236}">
                    <a16:creationId xmlns:a16="http://schemas.microsoft.com/office/drawing/2014/main" id="{DAFB3254-91D8-4568-B2C6-B3499C23CE0B}"/>
                  </a:ext>
                </a:extLst>
              </p:cNvPr>
              <p:cNvSpPr>
                <a:spLocks/>
              </p:cNvSpPr>
              <p:nvPr/>
            </p:nvSpPr>
            <p:spPr>
              <a:xfrm>
                <a:off x="1891060" y="4119116"/>
                <a:ext cx="2414047" cy="1107378"/>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4" rIns="0" bIns="45694" numCol="1" spcCol="0" rtlCol="0" fromWordArt="0" anchor="ctr" anchorCtr="0" forceAA="0" compatLnSpc="1">
                <a:prstTxWarp prst="textNoShape">
                  <a:avLst/>
                </a:prstTxWarp>
                <a:noAutofit/>
              </a:bodyPr>
              <a:lstStyle/>
              <a:p>
                <a:pPr marL="0" marR="0" lvl="0" indent="0" algn="ctr" defTabSz="913698" rtl="0" eaLnBrk="1" fontAlgn="auto" latinLnBrk="0" hangingPunct="1">
                  <a:lnSpc>
                    <a:spcPct val="90000"/>
                  </a:lnSpc>
                  <a:spcBef>
                    <a:spcPts val="0"/>
                  </a:spcBef>
                  <a:spcAft>
                    <a:spcPts val="196"/>
                  </a:spcAft>
                  <a:buClrTx/>
                  <a:buSzTx/>
                  <a:buFontTx/>
                  <a:buNone/>
                  <a:tabLst/>
                  <a:defRPr/>
                </a:pPr>
                <a:endPar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endParaRP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Identity and Access Management</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Intrusion detection, investigation, prevention, </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and threat intelligence</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Email protection</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Endpoint Protection and Response</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Cloud Access Security Broker</a:t>
                </a:r>
              </a:p>
              <a:p>
                <a:pPr marL="0" marR="0" lvl="0" indent="0" algn="ctr" defTabSz="913698" rtl="0" eaLnBrk="1" fontAlgn="auto" latinLnBrk="0" hangingPunct="1">
                  <a:lnSpc>
                    <a:spcPct val="90000"/>
                  </a:lnSpc>
                  <a:spcBef>
                    <a:spcPts val="0"/>
                  </a:spcBef>
                  <a:spcAft>
                    <a:spcPts val="196"/>
                  </a:spcAft>
                  <a:buClrTx/>
                  <a:buSzTx/>
                  <a:buFontTx/>
                  <a:buNone/>
                  <a:tabLst/>
                  <a:defRPr/>
                </a:pPr>
                <a:endPar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endParaRPr>
              </a:p>
            </p:txBody>
          </p:sp>
          <p:sp>
            <p:nvSpPr>
              <p:cNvPr id="41" name="Rectangle 40">
                <a:extLst>
                  <a:ext uri="{FF2B5EF4-FFF2-40B4-BE49-F238E27FC236}">
                    <a16:creationId xmlns:a16="http://schemas.microsoft.com/office/drawing/2014/main" id="{3670099E-4268-45C2-9F3F-66178F2CCED6}"/>
                  </a:ext>
                </a:extLst>
              </p:cNvPr>
              <p:cNvSpPr>
                <a:spLocks/>
              </p:cNvSpPr>
              <p:nvPr/>
            </p:nvSpPr>
            <p:spPr>
              <a:xfrm>
                <a:off x="1893360" y="2850558"/>
                <a:ext cx="2414047" cy="122334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4" rIns="0" bIns="45694" numCol="1" spcCol="0" rtlCol="0" fromWordArt="0" anchor="ctr" anchorCtr="0" forceAA="0" compatLnSpc="1">
                <a:prstTxWarp prst="textNoShape">
                  <a:avLst/>
                </a:prstTxWarp>
                <a:noAutofit/>
              </a:bodyPr>
              <a:lstStyle/>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Compliance Management</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Search and eDiscovery; Auditing (Advanced)</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Insider Risk Management; Access Control</a:t>
                </a:r>
              </a:p>
              <a:p>
                <a:pPr marL="0" marR="0" lvl="0" indent="0" algn="ctr" defTabSz="913698" rtl="0" eaLnBrk="1" fontAlgn="auto" latinLnBrk="0" hangingPunct="1">
                  <a:lnSpc>
                    <a:spcPct val="90000"/>
                  </a:lnSpc>
                  <a:spcBef>
                    <a:spcPts val="0"/>
                  </a:spcBef>
                  <a:spcAft>
                    <a:spcPts val="196"/>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Information Protection and Governance</a:t>
                </a:r>
              </a:p>
            </p:txBody>
          </p:sp>
          <p:sp>
            <p:nvSpPr>
              <p:cNvPr id="56" name="Rectangle 55">
                <a:extLst>
                  <a:ext uri="{FF2B5EF4-FFF2-40B4-BE49-F238E27FC236}">
                    <a16:creationId xmlns:a16="http://schemas.microsoft.com/office/drawing/2014/main" id="{87CDE7E1-85A0-40C0-A280-7DE6616DFC83}"/>
                  </a:ext>
                </a:extLst>
              </p:cNvPr>
              <p:cNvSpPr>
                <a:spLocks/>
              </p:cNvSpPr>
              <p:nvPr/>
            </p:nvSpPr>
            <p:spPr>
              <a:xfrm>
                <a:off x="1894248" y="1431360"/>
                <a:ext cx="2414047" cy="59333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4" rIns="0" bIns="45694" numCol="1" spcCol="0" rtlCol="0" fromWordArt="0" anchor="ctr" anchorCtr="0" forceAA="0" compatLnSpc="1">
                <a:prstTxWarp prst="textNoShape">
                  <a:avLst/>
                </a:prstTxWarp>
                <a:no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Advanced BI</a:t>
                </a:r>
              </a:p>
            </p:txBody>
          </p:sp>
          <p:sp>
            <p:nvSpPr>
              <p:cNvPr id="76" name="Rectangle 75">
                <a:extLst>
                  <a:ext uri="{FF2B5EF4-FFF2-40B4-BE49-F238E27FC236}">
                    <a16:creationId xmlns:a16="http://schemas.microsoft.com/office/drawing/2014/main" id="{E521DBF3-D936-420F-B9D0-5897A6F04147}"/>
                  </a:ext>
                </a:extLst>
              </p:cNvPr>
              <p:cNvSpPr>
                <a:spLocks/>
              </p:cNvSpPr>
              <p:nvPr/>
            </p:nvSpPr>
            <p:spPr>
              <a:xfrm>
                <a:off x="1894248" y="2069907"/>
                <a:ext cx="2414047" cy="735441"/>
              </a:xfrm>
              <a:prstGeom prst="rect">
                <a:avLst/>
              </a:prstGeom>
              <a:noFill/>
              <a:ln w="19050">
                <a:solidFill>
                  <a:srgbClr val="5458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4" rIns="0" bIns="45694" numCol="1" spcCol="0" rtlCol="0" fromWordArt="0" anchor="ctr" anchorCtr="0" forceAA="0" compatLnSpc="1">
                <a:prstTxWarp prst="textNoShape">
                  <a:avLst/>
                </a:prstTxWarp>
                <a:noAutofit/>
              </a:bodyPr>
              <a:lstStyle/>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Cloud PBX</a:t>
                </a:r>
              </a:p>
              <a:p>
                <a:pPr marL="0" marR="0" lvl="0" indent="0" algn="ctr" defTabSz="913698" rtl="0" eaLnBrk="1" fontAlgn="auto"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srgbClr val="1A1A1A"/>
                    </a:solidFill>
                    <a:effectLst/>
                    <a:uLnTx/>
                    <a:uFillTx/>
                    <a:latin typeface="Segoe UI Semibold"/>
                    <a:ea typeface="+mn-ea"/>
                    <a:cs typeface="Segoe UI Semibold" panose="020B0702040204020203" pitchFamily="34" charset="0"/>
                  </a:rPr>
                  <a:t>Audio Conferencing</a:t>
                </a:r>
              </a:p>
            </p:txBody>
          </p:sp>
          <p:sp>
            <p:nvSpPr>
              <p:cNvPr id="73" name="TextBox 1">
                <a:extLst>
                  <a:ext uri="{FF2B5EF4-FFF2-40B4-BE49-F238E27FC236}">
                    <a16:creationId xmlns:a16="http://schemas.microsoft.com/office/drawing/2014/main" id="{3E1B99BD-1501-42ED-9AEE-89A6AF683998}"/>
                  </a:ext>
                </a:extLst>
              </p:cNvPr>
              <p:cNvSpPr txBox="1"/>
              <p:nvPr/>
            </p:nvSpPr>
            <p:spPr>
              <a:xfrm>
                <a:off x="1971074" y="837045"/>
                <a:ext cx="2260396" cy="584775"/>
              </a:xfrm>
              <a:prstGeom prst="rect">
                <a:avLst/>
              </a:prstGeom>
            </p:spPr>
            <p:txBody>
              <a:bodyPr wrap="square" rtlCol="0" anchor="ctr">
                <a:spAutoFit/>
              </a:bodyP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3137" b="1" i="0" u="none" strike="noStrike" kern="1200" cap="none" spc="-147" normalizeH="0" baseline="0" noProof="0">
                    <a:ln>
                      <a:noFill/>
                    </a:ln>
                    <a:solidFill>
                      <a:srgbClr val="E81123"/>
                    </a:solidFill>
                    <a:effectLst/>
                    <a:uLnTx/>
                    <a:uFillTx/>
                    <a:latin typeface="Segoe UI Semibold"/>
                    <a:ea typeface="+mn-ea"/>
                    <a:cs typeface="Bodoni Std Bold Italic"/>
                  </a:rPr>
                  <a:t>$118 </a:t>
                </a:r>
                <a:r>
                  <a:rPr kumimoji="0" lang="en-US" sz="1176" b="0" i="0" u="none" strike="noStrike" kern="1200" cap="none" spc="0" normalizeH="0" baseline="0" noProof="0">
                    <a:ln>
                      <a:noFill/>
                    </a:ln>
                    <a:solidFill>
                      <a:srgbClr val="1A1A1A"/>
                    </a:solidFill>
                    <a:effectLst/>
                    <a:uLnTx/>
                    <a:uFillTx/>
                    <a:latin typeface="Segoe UI Semibold"/>
                    <a:ea typeface="+mn-ea"/>
                    <a:cs typeface="+mn-cs"/>
                  </a:rPr>
                  <a:t>PER USER </a:t>
                </a:r>
                <a:endParaRPr kumimoji="0" lang="en-US" sz="1400" b="0" i="0" u="none" strike="noStrike" kern="1200" cap="none" spc="0" normalizeH="0" baseline="0" noProof="0">
                  <a:ln>
                    <a:noFill/>
                  </a:ln>
                  <a:solidFill>
                    <a:srgbClr val="1A1A1A"/>
                  </a:solidFill>
                  <a:effectLst/>
                  <a:uLnTx/>
                  <a:uFillTx/>
                  <a:latin typeface="Segoe UI Semibold"/>
                  <a:ea typeface="+mn-ea"/>
                  <a:cs typeface="+mn-cs"/>
                </a:endParaRPr>
              </a:p>
            </p:txBody>
          </p:sp>
        </p:grpSp>
        <p:sp>
          <p:nvSpPr>
            <p:cNvPr id="4" name="Rectangle 3">
              <a:extLst>
                <a:ext uri="{FF2B5EF4-FFF2-40B4-BE49-F238E27FC236}">
                  <a16:creationId xmlns:a16="http://schemas.microsoft.com/office/drawing/2014/main" id="{EA812010-A668-4952-8803-68BB6E4E770A}"/>
                </a:ext>
              </a:extLst>
            </p:cNvPr>
            <p:cNvSpPr/>
            <p:nvPr/>
          </p:nvSpPr>
          <p:spPr>
            <a:xfrm>
              <a:off x="1231398" y="2586758"/>
              <a:ext cx="458576" cy="248925"/>
            </a:xfrm>
            <a:prstGeom prst="rect">
              <a:avLst/>
            </a:prstGeom>
          </p:spPr>
          <p:txBody>
            <a:bodyPr wrap="square" l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0" normalizeH="0" baseline="0" noProof="0">
                  <a:ln>
                    <a:noFill/>
                  </a:ln>
                  <a:solidFill>
                    <a:srgbClr val="1A1A1A"/>
                  </a:solidFill>
                  <a:effectLst/>
                  <a:uLnTx/>
                  <a:uFillTx/>
                  <a:latin typeface="Segoe UI Semibold"/>
                  <a:ea typeface="+mn-ea"/>
                  <a:cs typeface="+mn-cs"/>
                </a:rPr>
                <a:t>($15)</a:t>
              </a:r>
            </a:p>
          </p:txBody>
        </p:sp>
      </p:grpSp>
      <p:sp>
        <p:nvSpPr>
          <p:cNvPr id="2" name="Right Brace 1">
            <a:extLst>
              <a:ext uri="{FF2B5EF4-FFF2-40B4-BE49-F238E27FC236}">
                <a16:creationId xmlns:a16="http://schemas.microsoft.com/office/drawing/2014/main" id="{C1A294B8-DF77-441E-B00C-18B57BBBB20B}"/>
              </a:ext>
            </a:extLst>
          </p:cNvPr>
          <p:cNvSpPr/>
          <p:nvPr/>
        </p:nvSpPr>
        <p:spPr>
          <a:xfrm>
            <a:off x="11188305" y="4061279"/>
            <a:ext cx="269546" cy="2334631"/>
          </a:xfrm>
          <a:prstGeom prst="righ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TextBox 7">
            <a:extLst>
              <a:ext uri="{FF2B5EF4-FFF2-40B4-BE49-F238E27FC236}">
                <a16:creationId xmlns:a16="http://schemas.microsoft.com/office/drawing/2014/main" id="{BA13BC97-F499-4837-84FC-DDD065B77754}"/>
              </a:ext>
            </a:extLst>
          </p:cNvPr>
          <p:cNvSpPr txBox="1"/>
          <p:nvPr/>
        </p:nvSpPr>
        <p:spPr>
          <a:xfrm>
            <a:off x="9418205" y="4232492"/>
            <a:ext cx="78419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r>
              <a:rPr lang="en-GB" sz="2000">
                <a:gradFill>
                  <a:gsLst>
                    <a:gs pos="2917">
                      <a:srgbClr val="1A1A1A"/>
                    </a:gs>
                    <a:gs pos="30000">
                      <a:srgbClr val="1A1A1A"/>
                    </a:gs>
                  </a:gsLst>
                  <a:lin ang="5400000" scaled="0"/>
                </a:gradFill>
                <a:latin typeface="Segoe UI"/>
              </a:rPr>
              <a:t>25</a:t>
            </a: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.00</a:t>
            </a:r>
          </a:p>
        </p:txBody>
      </p:sp>
      <p:sp>
        <p:nvSpPr>
          <p:cNvPr id="10" name="Right Brace 9">
            <a:extLst>
              <a:ext uri="{FF2B5EF4-FFF2-40B4-BE49-F238E27FC236}">
                <a16:creationId xmlns:a16="http://schemas.microsoft.com/office/drawing/2014/main" id="{AE7C3325-AF29-40D3-AC9F-F689BA2CC34C}"/>
              </a:ext>
            </a:extLst>
          </p:cNvPr>
          <p:cNvSpPr/>
          <p:nvPr/>
        </p:nvSpPr>
        <p:spPr>
          <a:xfrm>
            <a:off x="6178656" y="1717000"/>
            <a:ext cx="269546" cy="3736240"/>
          </a:xfrm>
          <a:prstGeom prst="righ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2" name="Picture 2">
            <a:extLst>
              <a:ext uri="{FF2B5EF4-FFF2-40B4-BE49-F238E27FC236}">
                <a16:creationId xmlns:a16="http://schemas.microsoft.com/office/drawing/2014/main" id="{F14AD1B7-C132-4B8F-99B8-2C569A3154E4}"/>
              </a:ext>
            </a:extLst>
          </p:cNvPr>
          <p:cNvPicPr>
            <a:picLocks noChangeAspect="1" noChangeArrowheads="1"/>
          </p:cNvPicPr>
          <p:nvPr/>
        </p:nvPicPr>
        <p:blipFill>
          <a:blip r:embed="rId15"/>
          <a:stretch>
            <a:fillRect/>
          </a:stretch>
        </p:blipFill>
        <p:spPr bwMode="auto">
          <a:xfrm>
            <a:off x="3138153" y="6045663"/>
            <a:ext cx="327490" cy="1729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80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442-19B2-4916-BAEF-2AA3D5EC7E2E}"/>
              </a:ext>
            </a:extLst>
          </p:cNvPr>
          <p:cNvSpPr>
            <a:spLocks noGrp="1"/>
          </p:cNvSpPr>
          <p:nvPr>
            <p:ph type="title"/>
          </p:nvPr>
        </p:nvSpPr>
        <p:spPr>
          <a:xfrm>
            <a:off x="588261" y="422371"/>
            <a:ext cx="4226269" cy="430887"/>
          </a:xfrm>
        </p:spPr>
        <p:txBody>
          <a:bodyPr/>
          <a:lstStyle/>
          <a:p>
            <a:r>
              <a:rPr lang="en-US">
                <a:cs typeface="Segoe UI"/>
              </a:rPr>
              <a:t>Overcoming Objections</a:t>
            </a:r>
            <a:endParaRPr lang="en-US"/>
          </a:p>
        </p:txBody>
      </p:sp>
      <p:grpSp>
        <p:nvGrpSpPr>
          <p:cNvPr id="27" name="Group 26">
            <a:extLst>
              <a:ext uri="{FF2B5EF4-FFF2-40B4-BE49-F238E27FC236}">
                <a16:creationId xmlns:a16="http://schemas.microsoft.com/office/drawing/2014/main" id="{486B7B88-0AA6-4428-A06A-87B983AD6028}"/>
              </a:ext>
            </a:extLst>
          </p:cNvPr>
          <p:cNvGrpSpPr/>
          <p:nvPr/>
        </p:nvGrpSpPr>
        <p:grpSpPr>
          <a:xfrm>
            <a:off x="588261" y="1302568"/>
            <a:ext cx="10510995" cy="3333413"/>
            <a:chOff x="585216" y="1649945"/>
            <a:chExt cx="7096841" cy="3333413"/>
          </a:xfrm>
        </p:grpSpPr>
        <p:sp>
          <p:nvSpPr>
            <p:cNvPr id="33" name="Text Placeholder 1">
              <a:extLst>
                <a:ext uri="{FF2B5EF4-FFF2-40B4-BE49-F238E27FC236}">
                  <a16:creationId xmlns:a16="http://schemas.microsoft.com/office/drawing/2014/main" id="{53246342-E4C4-4F17-AE66-B0DD09C299CE}"/>
                </a:ext>
              </a:extLst>
            </p:cNvPr>
            <p:cNvSpPr txBox="1">
              <a:spLocks/>
            </p:cNvSpPr>
            <p:nvPr/>
          </p:nvSpPr>
          <p:spPr>
            <a:xfrm>
              <a:off x="585218" y="1649945"/>
              <a:ext cx="639738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ts val="0"/>
                </a:spcAft>
                <a:buClrTx/>
                <a:buSzPct val="90000"/>
                <a:buFont typeface="Wingdings" panose="05000000000000000000" pitchFamily="2" charset="2"/>
                <a:buNone/>
                <a:tabLst/>
                <a:defRPr/>
              </a:pPr>
              <a:r>
                <a:rPr kumimoji="0" lang="en-GB" sz="2000" b="0" i="0" u="none" strike="noStrike" kern="1200" cap="none" spc="0" normalizeH="0" baseline="0" noProof="0">
                  <a:ln>
                    <a:noFill/>
                  </a:ln>
                  <a:solidFill>
                    <a:srgbClr val="0078D4"/>
                  </a:solidFill>
                  <a:effectLst/>
                  <a:uLnTx/>
                  <a:uFillTx/>
                  <a:latin typeface="Segoe UI Semibold"/>
                  <a:ea typeface="+mn-ea"/>
                  <a:cs typeface="Segoe UI"/>
                </a:rPr>
                <a:t>Questions?</a:t>
              </a:r>
            </a:p>
          </p:txBody>
        </p:sp>
        <p:sp>
          <p:nvSpPr>
            <p:cNvPr id="34" name="Text Placeholder 1">
              <a:extLst>
                <a:ext uri="{FF2B5EF4-FFF2-40B4-BE49-F238E27FC236}">
                  <a16:creationId xmlns:a16="http://schemas.microsoft.com/office/drawing/2014/main" id="{666ED7FE-68BE-40D5-8526-F378256965E8}"/>
                </a:ext>
              </a:extLst>
            </p:cNvPr>
            <p:cNvSpPr txBox="1">
              <a:spLocks/>
            </p:cNvSpPr>
            <p:nvPr/>
          </p:nvSpPr>
          <p:spPr>
            <a:xfrm>
              <a:off x="585216" y="2139503"/>
              <a:ext cx="7096841" cy="28438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rPr>
                <a:t>Q: “I’m not sure that the costs of a security breach warrant the expense of new software.”</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 Research shows that the average cost of a security attack for small businesses is around $149,000.</a:t>
              </a:r>
              <a:r>
                <a:rPr kumimoji="0" lang="en-US" sz="1400" b="0" i="0" u="none" strike="noStrike" kern="1200" cap="none" spc="0" normalizeH="0" baseline="30000" noProof="0">
                  <a:ln>
                    <a:noFill/>
                  </a:ln>
                  <a:solidFill>
                    <a:srgbClr val="000000"/>
                  </a:solidFill>
                  <a:effectLst/>
                  <a:uLnTx/>
                  <a:uFillTx/>
                  <a:latin typeface="Segoe UI"/>
                  <a:ea typeface="+mn-ea"/>
                  <a:cs typeface="Segoe UI Semilight" panose="020B0402040204020203" pitchFamily="34" charset="0"/>
                </a:rPr>
                <a:t>1</a:t>
              </a: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That is a significant financial impact. Another concern is that 50% of small businesses have experienced an attack in the last year.</a:t>
              </a:r>
              <a:r>
                <a:rPr kumimoji="0" lang="en-US" sz="1400" b="0" i="0" u="none" strike="noStrike" kern="1200" cap="none" spc="0" normalizeH="0" baseline="30000" noProof="0">
                  <a:ln>
                    <a:noFill/>
                  </a:ln>
                  <a:solidFill>
                    <a:srgbClr val="000000"/>
                  </a:solidFill>
                  <a:effectLst/>
                  <a:uLnTx/>
                  <a:uFillTx/>
                  <a:latin typeface="Segoe UI"/>
                  <a:ea typeface="+mn-ea"/>
                  <a:cs typeface="Segoe UI Semilight" panose="020B0402040204020203" pitchFamily="34" charset="0"/>
                </a:rPr>
                <a:t>2</a:t>
              </a: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It’s certainly understandable to be wary of new expenses, especially now, but the cost of a cyberattack or data breach can far outweigh the additional expense of the robust security features included in Microsoft 365 Business Premium.</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1" u="none" strike="noStrike" kern="1200" cap="none" spc="0" normalizeH="0" baseline="0" noProof="0">
                  <a:ln>
                    <a:noFill/>
                  </a:ln>
                  <a:solidFill>
                    <a:srgbClr val="000000"/>
                  </a:solidFill>
                  <a:effectLst/>
                  <a:uLnTx/>
                  <a:uFillTx/>
                  <a:latin typeface="Segoe UI Semibold"/>
                  <a:ea typeface="+mn-ea"/>
                  <a:cs typeface="Segoe UI Semilight" panose="020B0402040204020203" pitchFamily="34" charset="0"/>
                </a:rPr>
                <a:t>Q: “I’m concerned about training and implementation costs.”</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 Office integration enables your workers to use the Office apps that are deeply familiar to many—like Word, Excel, PowerPoint, Outlook, etc. New software makes remote work more available to employees, which is critical for maintaining productivity in the current economic landscape. </a:t>
              </a:r>
            </a:p>
            <a:p>
              <a:pPr marL="0" marR="0" lvl="0" indent="0" algn="l" defTabSz="932742" rtl="0" eaLnBrk="1" fontAlgn="base" latinLnBrk="0" hangingPunct="1">
                <a:lnSpc>
                  <a:spcPct val="100000"/>
                </a:lnSpc>
                <a:spcBef>
                  <a:spcPct val="20000"/>
                </a:spcBef>
                <a:spcAft>
                  <a:spcPts val="0"/>
                </a:spcAft>
                <a:buClr>
                  <a:srgbClr val="0078D4"/>
                </a:buClr>
                <a:buSzPct val="10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365 brings together videoconferencing, chat, file storage, and document editing all in one place with Microsoft Teams – which makes training easier when compared to using separate applications from different vendors. </a:t>
              </a:r>
            </a:p>
          </p:txBody>
        </p:sp>
        <p:cxnSp>
          <p:nvCxnSpPr>
            <p:cNvPr id="35" name="Straight Connector 34">
              <a:extLst>
                <a:ext uri="{FF2B5EF4-FFF2-40B4-BE49-F238E27FC236}">
                  <a16:creationId xmlns:a16="http://schemas.microsoft.com/office/drawing/2014/main" id="{1F3840F9-4F39-4769-ABE9-63E4A064F257}"/>
                </a:ext>
                <a:ext uri="{C183D7F6-B498-43B3-948B-1728B52AA6E4}">
                  <adec:decorative xmlns:adec="http://schemas.microsoft.com/office/drawing/2017/decorative" val="1"/>
                </a:ext>
              </a:extLst>
            </p:cNvPr>
            <p:cNvCxnSpPr>
              <a:cxnSpLocks/>
            </p:cNvCxnSpPr>
            <p:nvPr/>
          </p:nvCxnSpPr>
          <p:spPr>
            <a:xfrm>
              <a:off x="585218" y="2019274"/>
              <a:ext cx="4358008" cy="0"/>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 name="Textfeld 7">
            <a:extLst>
              <a:ext uri="{FF2B5EF4-FFF2-40B4-BE49-F238E27FC236}">
                <a16:creationId xmlns:a16="http://schemas.microsoft.com/office/drawing/2014/main" id="{395537ED-2B35-4FA6-AC71-C61E213860A3}"/>
              </a:ext>
            </a:extLst>
          </p:cNvPr>
          <p:cNvSpPr txBox="1"/>
          <p:nvPr/>
        </p:nvSpPr>
        <p:spPr>
          <a:xfrm>
            <a:off x="588261" y="6250963"/>
            <a:ext cx="40052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1A1A1A"/>
                </a:solidFill>
                <a:effectLst/>
                <a:uLnTx/>
                <a:uFillTx/>
                <a:latin typeface="Segoe UI"/>
                <a:ea typeface="+mn-ea"/>
                <a:cs typeface="+mn-cs"/>
              </a:rPr>
              <a:t>1</a:t>
            </a:r>
            <a:r>
              <a:rPr kumimoji="0" lang="en-US" sz="900" b="0" i="0" u="none" strike="noStrike" kern="1200" cap="none" spc="0" normalizeH="0" baseline="0" noProof="0">
                <a:ln>
                  <a:noFill/>
                </a:ln>
                <a:solidFill>
                  <a:srgbClr val="1A1A1A"/>
                </a:solidFill>
                <a:effectLst/>
                <a:uLnTx/>
                <a:uFillTx/>
                <a:latin typeface="Segoe UI"/>
                <a:ea typeface="+mn-ea"/>
                <a:cs typeface="+mn-cs"/>
              </a:rPr>
              <a:t> </a:t>
            </a:r>
            <a:r>
              <a:rPr kumimoji="0" lang="en-US" sz="900" b="0" i="0" u="none" strike="noStrike" kern="1200" cap="none" spc="0" normalizeH="0" baseline="0" noProof="0">
                <a:ln>
                  <a:noFill/>
                </a:ln>
                <a:solidFill>
                  <a:srgbClr val="1A1A1A"/>
                </a:solidFill>
                <a:effectLst/>
                <a:uLnTx/>
                <a:uFillTx/>
                <a:latin typeface="Segoe UI"/>
                <a:ea typeface="+mn-ea"/>
                <a:cs typeface="+mn-cs"/>
                <a:hlinkClick r:id="rId3"/>
              </a:rPr>
              <a:t>US and Canada avg recovery costs, Kaspersky Lab Report </a:t>
            </a:r>
            <a:endParaRPr kumimoji="0" lang="en-US" sz="900" b="0" i="0" u="none" strike="noStrike" kern="1200" cap="none" spc="0" normalizeH="0" baseline="0" noProof="0">
              <a:ln>
                <a:noFill/>
              </a:ln>
              <a:solidFill>
                <a:srgbClr val="1A1A1A"/>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1A1A1A"/>
                </a:solidFill>
                <a:effectLst/>
                <a:uLnTx/>
                <a:uFillTx/>
                <a:latin typeface="Segoe UI"/>
                <a:ea typeface="+mn-ea"/>
                <a:cs typeface="+mn-cs"/>
              </a:rPr>
              <a:t>2</a:t>
            </a:r>
            <a:r>
              <a:rPr kumimoji="0" lang="en-US" sz="900" b="0" i="0" u="none" strike="noStrike" kern="1200" cap="none" spc="0" normalizeH="0" baseline="0" noProof="0">
                <a:ln>
                  <a:noFill/>
                </a:ln>
                <a:solidFill>
                  <a:srgbClr val="1A1A1A"/>
                </a:solidFill>
                <a:effectLst/>
                <a:uLnTx/>
                <a:uFillTx/>
                <a:latin typeface="Segoe UI"/>
                <a:ea typeface="+mn-ea"/>
                <a:cs typeface="+mn-cs"/>
              </a:rPr>
              <a:t> 2018 7 Microsoft commissioned Forrester Research, 2020</a:t>
            </a:r>
            <a:endParaRPr kumimoji="0" lang="de-DE" sz="9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313593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58333E-6 7.40741E-7 L -4.58333E-6 0.01898 " pathEditMode="relative" rAng="0" ptsTypes="AA">
                                      <p:cBhvr>
                                        <p:cTn id="9" dur="700" spd="-100000" fill="hold"/>
                                        <p:tgtEl>
                                          <p:spTgt spid="2"/>
                                        </p:tgtEl>
                                        <p:attrNameLst>
                                          <p:attrName>ppt_x</p:attrName>
                                          <p:attrName>ppt_y</p:attrName>
                                        </p:attrNameLst>
                                      </p:cBhvr>
                                      <p:rCtr x="0" y="949"/>
                                    </p:animMotion>
                                  </p:childTnLst>
                                </p:cTn>
                              </p:par>
                              <p:par>
                                <p:cTn id="10" presetID="10" presetClass="entr" presetSubtype="0" fill="hold"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250"/>
                                  </p:stCondLst>
                                  <p:childTnLst>
                                    <p:animMotion origin="layout" path="M 3.125E-6 -3.7037E-7 L 3.125E-6 0.01898 " pathEditMode="relative" rAng="0" ptsTypes="AA">
                                      <p:cBhvr>
                                        <p:cTn id="14" dur="700" spd="-100000" fill="hold"/>
                                        <p:tgtEl>
                                          <p:spTgt spid="27"/>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3E1-D115-49C2-9AF5-ABDB5882060B}"/>
              </a:ext>
            </a:extLst>
          </p:cNvPr>
          <p:cNvSpPr>
            <a:spLocks noGrp="1"/>
          </p:cNvSpPr>
          <p:nvPr>
            <p:ph type="title"/>
          </p:nvPr>
        </p:nvSpPr>
        <p:spPr>
          <a:xfrm>
            <a:off x="546100" y="2331494"/>
            <a:ext cx="9307286" cy="2787043"/>
          </a:xfrm>
        </p:spPr>
        <p:txBody>
          <a:bodyPr/>
          <a:lstStyle/>
          <a:p>
            <a:r>
              <a:rPr lang="en-GB"/>
              <a:t>Other upsell opportunities</a:t>
            </a:r>
            <a:br>
              <a:rPr lang="en-GB">
                <a:latin typeface="+mn-lt"/>
              </a:rPr>
            </a:br>
            <a:r>
              <a:rPr lang="en-GB">
                <a:latin typeface="+mn-lt"/>
              </a:rPr>
              <a:t>- Business Voice</a:t>
            </a:r>
            <a:br>
              <a:rPr lang="en-GB">
                <a:latin typeface="+mn-lt"/>
              </a:rPr>
            </a:br>
            <a:r>
              <a:rPr lang="en-GB">
                <a:latin typeface="+mn-lt"/>
              </a:rPr>
              <a:t>- Project Cloud</a:t>
            </a:r>
            <a:endParaRPr lang="en-GB"/>
          </a:p>
        </p:txBody>
      </p:sp>
      <p:grpSp>
        <p:nvGrpSpPr>
          <p:cNvPr id="3" name="Group 2">
            <a:extLst>
              <a:ext uri="{FF2B5EF4-FFF2-40B4-BE49-F238E27FC236}">
                <a16:creationId xmlns:a16="http://schemas.microsoft.com/office/drawing/2014/main" id="{2D633811-997C-4961-AE2D-6E3408006A3A}"/>
              </a:ext>
            </a:extLst>
          </p:cNvPr>
          <p:cNvGrpSpPr/>
          <p:nvPr/>
        </p:nvGrpSpPr>
        <p:grpSpPr>
          <a:xfrm>
            <a:off x="8824686" y="-20712"/>
            <a:ext cx="3380745" cy="3921664"/>
            <a:chOff x="8824686" y="-20712"/>
            <a:chExt cx="3380745" cy="3921664"/>
          </a:xfrm>
        </p:grpSpPr>
        <p:sp>
          <p:nvSpPr>
            <p:cNvPr id="4" name="Isosceles Triangle 3">
              <a:extLst>
                <a:ext uri="{FF2B5EF4-FFF2-40B4-BE49-F238E27FC236}">
                  <a16:creationId xmlns:a16="http://schemas.microsoft.com/office/drawing/2014/main" id="{BA99B4B0-589B-4780-9BAF-DB4A4906E18A}"/>
                </a:ext>
              </a:extLst>
            </p:cNvPr>
            <p:cNvSpPr/>
            <p:nvPr/>
          </p:nvSpPr>
          <p:spPr bwMode="auto">
            <a:xfrm rot="16200000">
              <a:off x="8554226" y="249748"/>
              <a:ext cx="3921664" cy="3380744"/>
            </a:xfrm>
            <a:prstGeom prst="triangle">
              <a:avLst>
                <a:gd name="adj" fmla="val 100000"/>
              </a:avLst>
            </a:prstGeom>
            <a:solidFill>
              <a:schemeClr val="bg1">
                <a:lumMod val="85000"/>
              </a:schemeClr>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Isosceles Triangle 4">
              <a:extLst>
                <a:ext uri="{FF2B5EF4-FFF2-40B4-BE49-F238E27FC236}">
                  <a16:creationId xmlns:a16="http://schemas.microsoft.com/office/drawing/2014/main" id="{2E17AC2C-815F-4685-A5F3-662E217E3ECD}"/>
                </a:ext>
              </a:extLst>
            </p:cNvPr>
            <p:cNvSpPr/>
            <p:nvPr/>
          </p:nvSpPr>
          <p:spPr bwMode="auto">
            <a:xfrm rot="16200000">
              <a:off x="9157966" y="212871"/>
              <a:ext cx="3273203" cy="2821726"/>
            </a:xfrm>
            <a:prstGeom prst="triangle">
              <a:avLst>
                <a:gd name="adj" fmla="val 100000"/>
              </a:avLst>
            </a:prstGeom>
            <a:solidFill>
              <a:srgbClr val="002050"/>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22094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id="{85DDD956-24D3-4011-9911-007CDFA0DE0E}"/>
              </a:ext>
            </a:extLst>
          </p:cNvPr>
          <p:cNvSpPr/>
          <p:nvPr/>
        </p:nvSpPr>
        <p:spPr bwMode="auto">
          <a:xfrm>
            <a:off x="235559" y="3200400"/>
            <a:ext cx="11667337" cy="69342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FC506066-0A88-4A78-B1FC-95B8E6A0E1D4}"/>
              </a:ext>
            </a:extLst>
          </p:cNvPr>
          <p:cNvSpPr>
            <a:spLocks noGrp="1"/>
          </p:cNvSpPr>
          <p:nvPr>
            <p:ph type="title"/>
          </p:nvPr>
        </p:nvSpPr>
        <p:spPr>
          <a:xfrm>
            <a:off x="235559" y="170362"/>
            <a:ext cx="4145942" cy="758022"/>
          </a:xfrm>
        </p:spPr>
        <p:txBody>
          <a:bodyPr/>
          <a:lstStyle/>
          <a:p>
            <a:r>
              <a:rPr lang="en-GB"/>
              <a:t>Business Voice (Add-On)</a:t>
            </a:r>
          </a:p>
        </p:txBody>
      </p:sp>
      <p:pic>
        <p:nvPicPr>
          <p:cNvPr id="6" name="Picture 5" descr="A picture containing clock&#10;&#10;Description automatically generated">
            <a:extLst>
              <a:ext uri="{FF2B5EF4-FFF2-40B4-BE49-F238E27FC236}">
                <a16:creationId xmlns:a16="http://schemas.microsoft.com/office/drawing/2014/main" id="{3387A385-C2B6-48EF-9C48-AFC600920FC6}"/>
              </a:ext>
            </a:extLst>
          </p:cNvPr>
          <p:cNvPicPr>
            <a:picLocks noChangeAspect="1"/>
          </p:cNvPicPr>
          <p:nvPr/>
        </p:nvPicPr>
        <p:blipFill>
          <a:blip r:embed="rId2"/>
          <a:stretch>
            <a:fillRect/>
          </a:stretch>
        </p:blipFill>
        <p:spPr>
          <a:xfrm>
            <a:off x="487423" y="1188761"/>
            <a:ext cx="1151376" cy="1151376"/>
          </a:xfrm>
          <a:prstGeom prst="rect">
            <a:avLst/>
          </a:prstGeom>
        </p:spPr>
      </p:pic>
      <p:sp>
        <p:nvSpPr>
          <p:cNvPr id="15" name="TextBox 14">
            <a:extLst>
              <a:ext uri="{FF2B5EF4-FFF2-40B4-BE49-F238E27FC236}">
                <a16:creationId xmlns:a16="http://schemas.microsoft.com/office/drawing/2014/main" id="{1091CD2E-93A4-4EBD-86FC-6B01542BF64E}"/>
              </a:ext>
            </a:extLst>
          </p:cNvPr>
          <p:cNvSpPr txBox="1"/>
          <p:nvPr/>
        </p:nvSpPr>
        <p:spPr>
          <a:xfrm>
            <a:off x="612660" y="2215487"/>
            <a:ext cx="900901" cy="249299"/>
          </a:xfrm>
          <a:prstGeom prst="rect">
            <a:avLst/>
          </a:prstGeom>
          <a:noFill/>
        </p:spPr>
        <p:txBody>
          <a:bodyPr wrap="square" lIns="0" tIns="0" rIns="0" bIns="0" rtlCol="0">
            <a:spAutoFit/>
          </a:bodyPr>
          <a:lstStyle/>
          <a:p>
            <a:pPr marL="0" marR="0" lvl="0" indent="0" algn="ctr" defTabSz="914314" rtl="0" eaLnBrk="1" fontAlgn="auto" latinLnBrk="0" hangingPunct="1">
              <a:lnSpc>
                <a:spcPct val="90000"/>
              </a:lnSpc>
              <a:spcBef>
                <a:spcPts val="0"/>
              </a:spcBef>
              <a:spcAft>
                <a:spcPts val="588"/>
              </a:spcAft>
              <a:buClrTx/>
              <a:buSzTx/>
              <a:buFontTx/>
              <a:buNone/>
              <a:tabLst/>
              <a:defRPr/>
            </a:pPr>
            <a:r>
              <a:rPr kumimoji="0" lang="en-US" sz="900" b="0" i="0" u="none" strike="noStrike" kern="1200" cap="none" spc="0" normalizeH="0" baseline="0" noProof="0">
                <a:ln>
                  <a:noFill/>
                </a:ln>
                <a:solidFill>
                  <a:srgbClr val="282828"/>
                </a:solidFill>
                <a:effectLst/>
                <a:uLnTx/>
                <a:uFillTx/>
                <a:latin typeface="Segoe UI"/>
                <a:ea typeface="+mn-ea"/>
                <a:cs typeface="+mn-cs"/>
              </a:rPr>
              <a:t>Any subscription with Teams</a:t>
            </a:r>
          </a:p>
        </p:txBody>
      </p:sp>
      <p:sp>
        <p:nvSpPr>
          <p:cNvPr id="61" name="Rectangle 60">
            <a:extLst>
              <a:ext uri="{FF2B5EF4-FFF2-40B4-BE49-F238E27FC236}">
                <a16:creationId xmlns:a16="http://schemas.microsoft.com/office/drawing/2014/main" id="{49E1D8B0-6C98-45ED-98B1-EF61DE8AEFF1}"/>
              </a:ext>
            </a:extLst>
          </p:cNvPr>
          <p:cNvSpPr/>
          <p:nvPr/>
        </p:nvSpPr>
        <p:spPr>
          <a:xfrm>
            <a:off x="3152088" y="2130371"/>
            <a:ext cx="871792" cy="246221"/>
          </a:xfrm>
          <a:prstGeom prst="rect">
            <a:avLst/>
          </a:prstGeom>
        </p:spPr>
        <p:txBody>
          <a:bodyPr wrap="square" lIns="0" tIns="0" rIns="0" bIns="0">
            <a:spAutoFit/>
          </a:bodyPr>
          <a:lstStyle/>
          <a:p>
            <a:pPr algn="ctr" defTabSz="914225"/>
            <a:r>
              <a:rPr lang="en-US" sz="800">
                <a:solidFill>
                  <a:srgbClr val="282828"/>
                </a:solidFill>
                <a:latin typeface="Segoe UI"/>
              </a:rPr>
              <a:t>Cloud-based phone system</a:t>
            </a:r>
          </a:p>
        </p:txBody>
      </p:sp>
      <p:grpSp>
        <p:nvGrpSpPr>
          <p:cNvPr id="63" name="Group 62">
            <a:extLst>
              <a:ext uri="{FF2B5EF4-FFF2-40B4-BE49-F238E27FC236}">
                <a16:creationId xmlns:a16="http://schemas.microsoft.com/office/drawing/2014/main" id="{50C78FD0-E16A-4BF9-BD23-E3D99B1518EE}"/>
              </a:ext>
              <a:ext uri="{C183D7F6-B498-43B3-948B-1728B52AA6E4}">
                <adec:decorative xmlns:adec="http://schemas.microsoft.com/office/drawing/2017/decorative" val="1"/>
              </a:ext>
            </a:extLst>
          </p:cNvPr>
          <p:cNvGrpSpPr/>
          <p:nvPr/>
        </p:nvGrpSpPr>
        <p:grpSpPr>
          <a:xfrm>
            <a:off x="3306234" y="1648955"/>
            <a:ext cx="512084" cy="385694"/>
            <a:chOff x="10029833" y="2047231"/>
            <a:chExt cx="1127779" cy="849424"/>
          </a:xfrm>
        </p:grpSpPr>
        <p:sp>
          <p:nvSpPr>
            <p:cNvPr id="65" name="Freeform 7">
              <a:extLst>
                <a:ext uri="{FF2B5EF4-FFF2-40B4-BE49-F238E27FC236}">
                  <a16:creationId xmlns:a16="http://schemas.microsoft.com/office/drawing/2014/main" id="{F6748452-8CD5-441D-A3CD-A311DC654067}"/>
                </a:ext>
              </a:extLst>
            </p:cNvPr>
            <p:cNvSpPr>
              <a:spLocks noEditPoints="1"/>
            </p:cNvSpPr>
            <p:nvPr/>
          </p:nvSpPr>
          <p:spPr bwMode="auto">
            <a:xfrm>
              <a:off x="10216587" y="2529173"/>
              <a:ext cx="180728" cy="337359"/>
            </a:xfrm>
            <a:custGeom>
              <a:avLst/>
              <a:gdLst>
                <a:gd name="T0" fmla="*/ 18 w 49"/>
                <a:gd name="T1" fmla="*/ 59 h 91"/>
                <a:gd name="T2" fmla="*/ 18 w 49"/>
                <a:gd name="T3" fmla="*/ 59 h 91"/>
                <a:gd name="T4" fmla="*/ 31 w 49"/>
                <a:gd name="T5" fmla="*/ 59 h 91"/>
                <a:gd name="T6" fmla="*/ 31 w 49"/>
                <a:gd name="T7" fmla="*/ 72 h 91"/>
                <a:gd name="T8" fmla="*/ 18 w 49"/>
                <a:gd name="T9" fmla="*/ 72 h 91"/>
                <a:gd name="T10" fmla="*/ 18 w 49"/>
                <a:gd name="T11" fmla="*/ 59 h 91"/>
                <a:gd name="T12" fmla="*/ 49 w 49"/>
                <a:gd name="T13" fmla="*/ 0 h 91"/>
                <a:gd name="T14" fmla="*/ 49 w 49"/>
                <a:gd name="T15" fmla="*/ 0 h 91"/>
                <a:gd name="T16" fmla="*/ 0 w 49"/>
                <a:gd name="T17" fmla="*/ 0 h 91"/>
                <a:gd name="T18" fmla="*/ 0 w 49"/>
                <a:gd name="T19" fmla="*/ 91 h 91"/>
                <a:gd name="T20" fmla="*/ 49 w 49"/>
                <a:gd name="T21" fmla="*/ 91 h 91"/>
                <a:gd name="T22" fmla="*/ 49 w 49"/>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1">
                  <a:moveTo>
                    <a:pt x="18" y="59"/>
                  </a:moveTo>
                  <a:lnTo>
                    <a:pt x="18" y="59"/>
                  </a:lnTo>
                  <a:lnTo>
                    <a:pt x="31" y="59"/>
                  </a:lnTo>
                  <a:lnTo>
                    <a:pt x="31" y="72"/>
                  </a:lnTo>
                  <a:lnTo>
                    <a:pt x="18" y="72"/>
                  </a:lnTo>
                  <a:lnTo>
                    <a:pt x="18" y="59"/>
                  </a:lnTo>
                  <a:close/>
                  <a:moveTo>
                    <a:pt x="49" y="0"/>
                  </a:moveTo>
                  <a:lnTo>
                    <a:pt x="49" y="0"/>
                  </a:lnTo>
                  <a:lnTo>
                    <a:pt x="0" y="0"/>
                  </a:lnTo>
                  <a:lnTo>
                    <a:pt x="0" y="91"/>
                  </a:lnTo>
                  <a:lnTo>
                    <a:pt x="49" y="91"/>
                  </a:lnTo>
                  <a:lnTo>
                    <a:pt x="49" y="0"/>
                  </a:ln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67" name="Freeform 8">
              <a:extLst>
                <a:ext uri="{FF2B5EF4-FFF2-40B4-BE49-F238E27FC236}">
                  <a16:creationId xmlns:a16="http://schemas.microsoft.com/office/drawing/2014/main" id="{6D628722-0CD1-4516-8108-53FC034F0F89}"/>
                </a:ext>
              </a:extLst>
            </p:cNvPr>
            <p:cNvSpPr>
              <a:spLocks/>
            </p:cNvSpPr>
            <p:nvPr/>
          </p:nvSpPr>
          <p:spPr bwMode="auto">
            <a:xfrm>
              <a:off x="10029833" y="2047231"/>
              <a:ext cx="1127779" cy="849424"/>
            </a:xfrm>
            <a:custGeom>
              <a:avLst/>
              <a:gdLst>
                <a:gd name="T0" fmla="*/ 190 w 301"/>
                <a:gd name="T1" fmla="*/ 174 h 227"/>
                <a:gd name="T2" fmla="*/ 190 w 301"/>
                <a:gd name="T3" fmla="*/ 174 h 227"/>
                <a:gd name="T4" fmla="*/ 190 w 301"/>
                <a:gd name="T5" fmla="*/ 109 h 227"/>
                <a:gd name="T6" fmla="*/ 192 w 301"/>
                <a:gd name="T7" fmla="*/ 100 h 227"/>
                <a:gd name="T8" fmla="*/ 197 w 301"/>
                <a:gd name="T9" fmla="*/ 93 h 227"/>
                <a:gd name="T10" fmla="*/ 205 w 301"/>
                <a:gd name="T11" fmla="*/ 89 h 227"/>
                <a:gd name="T12" fmla="*/ 213 w 301"/>
                <a:gd name="T13" fmla="*/ 87 h 227"/>
                <a:gd name="T14" fmla="*/ 301 w 301"/>
                <a:gd name="T15" fmla="*/ 87 h 227"/>
                <a:gd name="T16" fmla="*/ 301 w 301"/>
                <a:gd name="T17" fmla="*/ 0 h 227"/>
                <a:gd name="T18" fmla="*/ 99 w 301"/>
                <a:gd name="T19" fmla="*/ 0 h 227"/>
                <a:gd name="T20" fmla="*/ 99 w 301"/>
                <a:gd name="T21" fmla="*/ 13 h 227"/>
                <a:gd name="T22" fmla="*/ 50 w 301"/>
                <a:gd name="T23" fmla="*/ 13 h 227"/>
                <a:gd name="T24" fmla="*/ 50 w 301"/>
                <a:gd name="T25" fmla="*/ 0 h 227"/>
                <a:gd name="T26" fmla="*/ 0 w 301"/>
                <a:gd name="T27" fmla="*/ 0 h 227"/>
                <a:gd name="T28" fmla="*/ 0 w 301"/>
                <a:gd name="T29" fmla="*/ 174 h 227"/>
                <a:gd name="T30" fmla="*/ 34 w 301"/>
                <a:gd name="T31" fmla="*/ 174 h 227"/>
                <a:gd name="T32" fmla="*/ 34 w 301"/>
                <a:gd name="T33" fmla="*/ 127 h 227"/>
                <a:gd name="T34" fmla="*/ 35 w 301"/>
                <a:gd name="T35" fmla="*/ 122 h 227"/>
                <a:gd name="T36" fmla="*/ 38 w 301"/>
                <a:gd name="T37" fmla="*/ 118 h 227"/>
                <a:gd name="T38" fmla="*/ 43 w 301"/>
                <a:gd name="T39" fmla="*/ 115 h 227"/>
                <a:gd name="T40" fmla="*/ 48 w 301"/>
                <a:gd name="T41" fmla="*/ 113 h 227"/>
                <a:gd name="T42" fmla="*/ 99 w 301"/>
                <a:gd name="T43" fmla="*/ 113 h 227"/>
                <a:gd name="T44" fmla="*/ 105 w 301"/>
                <a:gd name="T45" fmla="*/ 115 h 227"/>
                <a:gd name="T46" fmla="*/ 109 w 301"/>
                <a:gd name="T47" fmla="*/ 118 h 227"/>
                <a:gd name="T48" fmla="*/ 112 w 301"/>
                <a:gd name="T49" fmla="*/ 122 h 227"/>
                <a:gd name="T50" fmla="*/ 113 w 301"/>
                <a:gd name="T51" fmla="*/ 127 h 227"/>
                <a:gd name="T52" fmla="*/ 113 w 301"/>
                <a:gd name="T53" fmla="*/ 174 h 227"/>
                <a:gd name="T54" fmla="*/ 132 w 301"/>
                <a:gd name="T55" fmla="*/ 174 h 227"/>
                <a:gd name="T56" fmla="*/ 132 w 301"/>
                <a:gd name="T57" fmla="*/ 200 h 227"/>
                <a:gd name="T58" fmla="*/ 113 w 301"/>
                <a:gd name="T59" fmla="*/ 200 h 227"/>
                <a:gd name="T60" fmla="*/ 113 w 301"/>
                <a:gd name="T61" fmla="*/ 220 h 227"/>
                <a:gd name="T62" fmla="*/ 112 w 301"/>
                <a:gd name="T63" fmla="*/ 226 h 227"/>
                <a:gd name="T64" fmla="*/ 111 w 301"/>
                <a:gd name="T65" fmla="*/ 227 h 227"/>
                <a:gd name="T66" fmla="*/ 197 w 301"/>
                <a:gd name="T67" fmla="*/ 227 h 227"/>
                <a:gd name="T68" fmla="*/ 192 w 301"/>
                <a:gd name="T69" fmla="*/ 221 h 227"/>
                <a:gd name="T70" fmla="*/ 190 w 301"/>
                <a:gd name="T71" fmla="*/ 213 h 227"/>
                <a:gd name="T72" fmla="*/ 190 w 301"/>
                <a:gd name="T73" fmla="*/ 200 h 227"/>
                <a:gd name="T74" fmla="*/ 159 w 301"/>
                <a:gd name="T75" fmla="*/ 200 h 227"/>
                <a:gd name="T76" fmla="*/ 159 w 301"/>
                <a:gd name="T77" fmla="*/ 174 h 227"/>
                <a:gd name="T78" fmla="*/ 190 w 301"/>
                <a:gd name="T79" fmla="*/ 174 h 227"/>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3289 w 10000"/>
                <a:gd name="connsiteY10" fmla="*/ 573 h 10000"/>
                <a:gd name="connsiteX11" fmla="*/ 1661 w 10000"/>
                <a:gd name="connsiteY11" fmla="*/ 573 h 10000"/>
                <a:gd name="connsiteX12" fmla="*/ 0 w 10000"/>
                <a:gd name="connsiteY12" fmla="*/ 0 h 10000"/>
                <a:gd name="connsiteX13" fmla="*/ 0 w 10000"/>
                <a:gd name="connsiteY13" fmla="*/ 7665 h 10000"/>
                <a:gd name="connsiteX14" fmla="*/ 1130 w 10000"/>
                <a:gd name="connsiteY14" fmla="*/ 7665 h 10000"/>
                <a:gd name="connsiteX15" fmla="*/ 1130 w 10000"/>
                <a:gd name="connsiteY15" fmla="*/ 5595 h 10000"/>
                <a:gd name="connsiteX16" fmla="*/ 1163 w 10000"/>
                <a:gd name="connsiteY16" fmla="*/ 5374 h 10000"/>
                <a:gd name="connsiteX17" fmla="*/ 1262 w 10000"/>
                <a:gd name="connsiteY17" fmla="*/ 5198 h 10000"/>
                <a:gd name="connsiteX18" fmla="*/ 1429 w 10000"/>
                <a:gd name="connsiteY18" fmla="*/ 5066 h 10000"/>
                <a:gd name="connsiteX19" fmla="*/ 1595 w 10000"/>
                <a:gd name="connsiteY19" fmla="*/ 4978 h 10000"/>
                <a:gd name="connsiteX20" fmla="*/ 3289 w 10000"/>
                <a:gd name="connsiteY20" fmla="*/ 4978 h 10000"/>
                <a:gd name="connsiteX21" fmla="*/ 3488 w 10000"/>
                <a:gd name="connsiteY21" fmla="*/ 5066 h 10000"/>
                <a:gd name="connsiteX22" fmla="*/ 3621 w 10000"/>
                <a:gd name="connsiteY22" fmla="*/ 5198 h 10000"/>
                <a:gd name="connsiteX23" fmla="*/ 3721 w 10000"/>
                <a:gd name="connsiteY23" fmla="*/ 5374 h 10000"/>
                <a:gd name="connsiteX24" fmla="*/ 3754 w 10000"/>
                <a:gd name="connsiteY24" fmla="*/ 5595 h 10000"/>
                <a:gd name="connsiteX25" fmla="*/ 3754 w 10000"/>
                <a:gd name="connsiteY25" fmla="*/ 7665 h 10000"/>
                <a:gd name="connsiteX26" fmla="*/ 4385 w 10000"/>
                <a:gd name="connsiteY26" fmla="*/ 7665 h 10000"/>
                <a:gd name="connsiteX27" fmla="*/ 4385 w 10000"/>
                <a:gd name="connsiteY27" fmla="*/ 8811 h 10000"/>
                <a:gd name="connsiteX28" fmla="*/ 3754 w 10000"/>
                <a:gd name="connsiteY28" fmla="*/ 8811 h 10000"/>
                <a:gd name="connsiteX29" fmla="*/ 3754 w 10000"/>
                <a:gd name="connsiteY29" fmla="*/ 9692 h 10000"/>
                <a:gd name="connsiteX30" fmla="*/ 3721 w 10000"/>
                <a:gd name="connsiteY30" fmla="*/ 9956 h 10000"/>
                <a:gd name="connsiteX31" fmla="*/ 3688 w 10000"/>
                <a:gd name="connsiteY31" fmla="*/ 10000 h 10000"/>
                <a:gd name="connsiteX32" fmla="*/ 6545 w 10000"/>
                <a:gd name="connsiteY32" fmla="*/ 10000 h 10000"/>
                <a:gd name="connsiteX33" fmla="*/ 6379 w 10000"/>
                <a:gd name="connsiteY33" fmla="*/ 9736 h 10000"/>
                <a:gd name="connsiteX34" fmla="*/ 6312 w 10000"/>
                <a:gd name="connsiteY34" fmla="*/ 9383 h 10000"/>
                <a:gd name="connsiteX35" fmla="*/ 6312 w 10000"/>
                <a:gd name="connsiteY35" fmla="*/ 8811 h 10000"/>
                <a:gd name="connsiteX36" fmla="*/ 5282 w 10000"/>
                <a:gd name="connsiteY36" fmla="*/ 8811 h 10000"/>
                <a:gd name="connsiteX37" fmla="*/ 5282 w 10000"/>
                <a:gd name="connsiteY37" fmla="*/ 7665 h 10000"/>
                <a:gd name="connsiteX38" fmla="*/ 6312 w 10000"/>
                <a:gd name="connsiteY38"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1661 w 10000"/>
                <a:gd name="connsiteY10" fmla="*/ 573 h 10000"/>
                <a:gd name="connsiteX11" fmla="*/ 0 w 10000"/>
                <a:gd name="connsiteY11" fmla="*/ 0 h 10000"/>
                <a:gd name="connsiteX12" fmla="*/ 0 w 10000"/>
                <a:gd name="connsiteY12" fmla="*/ 7665 h 10000"/>
                <a:gd name="connsiteX13" fmla="*/ 1130 w 10000"/>
                <a:gd name="connsiteY13" fmla="*/ 7665 h 10000"/>
                <a:gd name="connsiteX14" fmla="*/ 1130 w 10000"/>
                <a:gd name="connsiteY14" fmla="*/ 5595 h 10000"/>
                <a:gd name="connsiteX15" fmla="*/ 1163 w 10000"/>
                <a:gd name="connsiteY15" fmla="*/ 5374 h 10000"/>
                <a:gd name="connsiteX16" fmla="*/ 1262 w 10000"/>
                <a:gd name="connsiteY16" fmla="*/ 5198 h 10000"/>
                <a:gd name="connsiteX17" fmla="*/ 1429 w 10000"/>
                <a:gd name="connsiteY17" fmla="*/ 5066 h 10000"/>
                <a:gd name="connsiteX18" fmla="*/ 1595 w 10000"/>
                <a:gd name="connsiteY18" fmla="*/ 4978 h 10000"/>
                <a:gd name="connsiteX19" fmla="*/ 3289 w 10000"/>
                <a:gd name="connsiteY19" fmla="*/ 4978 h 10000"/>
                <a:gd name="connsiteX20" fmla="*/ 3488 w 10000"/>
                <a:gd name="connsiteY20" fmla="*/ 5066 h 10000"/>
                <a:gd name="connsiteX21" fmla="*/ 3621 w 10000"/>
                <a:gd name="connsiteY21" fmla="*/ 5198 h 10000"/>
                <a:gd name="connsiteX22" fmla="*/ 3721 w 10000"/>
                <a:gd name="connsiteY22" fmla="*/ 5374 h 10000"/>
                <a:gd name="connsiteX23" fmla="*/ 3754 w 10000"/>
                <a:gd name="connsiteY23" fmla="*/ 5595 h 10000"/>
                <a:gd name="connsiteX24" fmla="*/ 3754 w 10000"/>
                <a:gd name="connsiteY24" fmla="*/ 7665 h 10000"/>
                <a:gd name="connsiteX25" fmla="*/ 4385 w 10000"/>
                <a:gd name="connsiteY25" fmla="*/ 7665 h 10000"/>
                <a:gd name="connsiteX26" fmla="*/ 4385 w 10000"/>
                <a:gd name="connsiteY26" fmla="*/ 8811 h 10000"/>
                <a:gd name="connsiteX27" fmla="*/ 3754 w 10000"/>
                <a:gd name="connsiteY27" fmla="*/ 8811 h 10000"/>
                <a:gd name="connsiteX28" fmla="*/ 3754 w 10000"/>
                <a:gd name="connsiteY28" fmla="*/ 9692 h 10000"/>
                <a:gd name="connsiteX29" fmla="*/ 3721 w 10000"/>
                <a:gd name="connsiteY29" fmla="*/ 9956 h 10000"/>
                <a:gd name="connsiteX30" fmla="*/ 3688 w 10000"/>
                <a:gd name="connsiteY30" fmla="*/ 10000 h 10000"/>
                <a:gd name="connsiteX31" fmla="*/ 6545 w 10000"/>
                <a:gd name="connsiteY31" fmla="*/ 10000 h 10000"/>
                <a:gd name="connsiteX32" fmla="*/ 6379 w 10000"/>
                <a:gd name="connsiteY32" fmla="*/ 9736 h 10000"/>
                <a:gd name="connsiteX33" fmla="*/ 6312 w 10000"/>
                <a:gd name="connsiteY33" fmla="*/ 9383 h 10000"/>
                <a:gd name="connsiteX34" fmla="*/ 6312 w 10000"/>
                <a:gd name="connsiteY34" fmla="*/ 8811 h 10000"/>
                <a:gd name="connsiteX35" fmla="*/ 5282 w 10000"/>
                <a:gd name="connsiteY35" fmla="*/ 8811 h 10000"/>
                <a:gd name="connsiteX36" fmla="*/ 5282 w 10000"/>
                <a:gd name="connsiteY36" fmla="*/ 7665 h 10000"/>
                <a:gd name="connsiteX37" fmla="*/ 6312 w 10000"/>
                <a:gd name="connsiteY37"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0 w 10000"/>
                <a:gd name="connsiteY10" fmla="*/ 0 h 10000"/>
                <a:gd name="connsiteX11" fmla="*/ 0 w 10000"/>
                <a:gd name="connsiteY11" fmla="*/ 7665 h 10000"/>
                <a:gd name="connsiteX12" fmla="*/ 1130 w 10000"/>
                <a:gd name="connsiteY12" fmla="*/ 7665 h 10000"/>
                <a:gd name="connsiteX13" fmla="*/ 1130 w 10000"/>
                <a:gd name="connsiteY13" fmla="*/ 5595 h 10000"/>
                <a:gd name="connsiteX14" fmla="*/ 1163 w 10000"/>
                <a:gd name="connsiteY14" fmla="*/ 5374 h 10000"/>
                <a:gd name="connsiteX15" fmla="*/ 1262 w 10000"/>
                <a:gd name="connsiteY15" fmla="*/ 5198 h 10000"/>
                <a:gd name="connsiteX16" fmla="*/ 1429 w 10000"/>
                <a:gd name="connsiteY16" fmla="*/ 5066 h 10000"/>
                <a:gd name="connsiteX17" fmla="*/ 1595 w 10000"/>
                <a:gd name="connsiteY17" fmla="*/ 4978 h 10000"/>
                <a:gd name="connsiteX18" fmla="*/ 3289 w 10000"/>
                <a:gd name="connsiteY18" fmla="*/ 4978 h 10000"/>
                <a:gd name="connsiteX19" fmla="*/ 3488 w 10000"/>
                <a:gd name="connsiteY19" fmla="*/ 5066 h 10000"/>
                <a:gd name="connsiteX20" fmla="*/ 3621 w 10000"/>
                <a:gd name="connsiteY20" fmla="*/ 5198 h 10000"/>
                <a:gd name="connsiteX21" fmla="*/ 3721 w 10000"/>
                <a:gd name="connsiteY21" fmla="*/ 5374 h 10000"/>
                <a:gd name="connsiteX22" fmla="*/ 3754 w 10000"/>
                <a:gd name="connsiteY22" fmla="*/ 5595 h 10000"/>
                <a:gd name="connsiteX23" fmla="*/ 3754 w 10000"/>
                <a:gd name="connsiteY23" fmla="*/ 7665 h 10000"/>
                <a:gd name="connsiteX24" fmla="*/ 4385 w 10000"/>
                <a:gd name="connsiteY24" fmla="*/ 7665 h 10000"/>
                <a:gd name="connsiteX25" fmla="*/ 4385 w 10000"/>
                <a:gd name="connsiteY25" fmla="*/ 8811 h 10000"/>
                <a:gd name="connsiteX26" fmla="*/ 3754 w 10000"/>
                <a:gd name="connsiteY26" fmla="*/ 8811 h 10000"/>
                <a:gd name="connsiteX27" fmla="*/ 3754 w 10000"/>
                <a:gd name="connsiteY27" fmla="*/ 9692 h 10000"/>
                <a:gd name="connsiteX28" fmla="*/ 3721 w 10000"/>
                <a:gd name="connsiteY28" fmla="*/ 9956 h 10000"/>
                <a:gd name="connsiteX29" fmla="*/ 3688 w 10000"/>
                <a:gd name="connsiteY29" fmla="*/ 10000 h 10000"/>
                <a:gd name="connsiteX30" fmla="*/ 6545 w 10000"/>
                <a:gd name="connsiteY30" fmla="*/ 10000 h 10000"/>
                <a:gd name="connsiteX31" fmla="*/ 6379 w 10000"/>
                <a:gd name="connsiteY31" fmla="*/ 9736 h 10000"/>
                <a:gd name="connsiteX32" fmla="*/ 6312 w 10000"/>
                <a:gd name="connsiteY32" fmla="*/ 9383 h 10000"/>
                <a:gd name="connsiteX33" fmla="*/ 6312 w 10000"/>
                <a:gd name="connsiteY33" fmla="*/ 8811 h 10000"/>
                <a:gd name="connsiteX34" fmla="*/ 5282 w 10000"/>
                <a:gd name="connsiteY34" fmla="*/ 8811 h 10000"/>
                <a:gd name="connsiteX35" fmla="*/ 5282 w 10000"/>
                <a:gd name="connsiteY35" fmla="*/ 7665 h 10000"/>
                <a:gd name="connsiteX36" fmla="*/ 6312 w 10000"/>
                <a:gd name="connsiteY36" fmla="*/ 7665 h 10000"/>
                <a:gd name="connsiteX0" fmla="*/ 6312 w 10000"/>
                <a:gd name="connsiteY0" fmla="*/ 7665 h 10000"/>
                <a:gd name="connsiteX1" fmla="*/ 6312 w 10000"/>
                <a:gd name="connsiteY1" fmla="*/ 7665 h 10000"/>
                <a:gd name="connsiteX2" fmla="*/ 6379 w 10000"/>
                <a:gd name="connsiteY2" fmla="*/ 4405 h 10000"/>
                <a:gd name="connsiteX3" fmla="*/ 6545 w 10000"/>
                <a:gd name="connsiteY3" fmla="*/ 4097 h 10000"/>
                <a:gd name="connsiteX4" fmla="*/ 6811 w 10000"/>
                <a:gd name="connsiteY4" fmla="*/ 3921 h 10000"/>
                <a:gd name="connsiteX5" fmla="*/ 7076 w 10000"/>
                <a:gd name="connsiteY5" fmla="*/ 3833 h 10000"/>
                <a:gd name="connsiteX6" fmla="*/ 10000 w 10000"/>
                <a:gd name="connsiteY6" fmla="*/ 3833 h 10000"/>
                <a:gd name="connsiteX7" fmla="*/ 10000 w 10000"/>
                <a:gd name="connsiteY7" fmla="*/ 0 h 10000"/>
                <a:gd name="connsiteX8" fmla="*/ 3289 w 10000"/>
                <a:gd name="connsiteY8" fmla="*/ 0 h 10000"/>
                <a:gd name="connsiteX9" fmla="*/ 0 w 10000"/>
                <a:gd name="connsiteY9" fmla="*/ 0 h 10000"/>
                <a:gd name="connsiteX10" fmla="*/ 0 w 10000"/>
                <a:gd name="connsiteY10" fmla="*/ 7665 h 10000"/>
                <a:gd name="connsiteX11" fmla="*/ 1130 w 10000"/>
                <a:gd name="connsiteY11" fmla="*/ 7665 h 10000"/>
                <a:gd name="connsiteX12" fmla="*/ 1130 w 10000"/>
                <a:gd name="connsiteY12" fmla="*/ 5595 h 10000"/>
                <a:gd name="connsiteX13" fmla="*/ 1163 w 10000"/>
                <a:gd name="connsiteY13" fmla="*/ 5374 h 10000"/>
                <a:gd name="connsiteX14" fmla="*/ 1262 w 10000"/>
                <a:gd name="connsiteY14" fmla="*/ 5198 h 10000"/>
                <a:gd name="connsiteX15" fmla="*/ 1429 w 10000"/>
                <a:gd name="connsiteY15" fmla="*/ 5066 h 10000"/>
                <a:gd name="connsiteX16" fmla="*/ 1595 w 10000"/>
                <a:gd name="connsiteY16" fmla="*/ 4978 h 10000"/>
                <a:gd name="connsiteX17" fmla="*/ 3289 w 10000"/>
                <a:gd name="connsiteY17" fmla="*/ 4978 h 10000"/>
                <a:gd name="connsiteX18" fmla="*/ 3488 w 10000"/>
                <a:gd name="connsiteY18" fmla="*/ 5066 h 10000"/>
                <a:gd name="connsiteX19" fmla="*/ 3621 w 10000"/>
                <a:gd name="connsiteY19" fmla="*/ 5198 h 10000"/>
                <a:gd name="connsiteX20" fmla="*/ 3721 w 10000"/>
                <a:gd name="connsiteY20" fmla="*/ 5374 h 10000"/>
                <a:gd name="connsiteX21" fmla="*/ 3754 w 10000"/>
                <a:gd name="connsiteY21" fmla="*/ 5595 h 10000"/>
                <a:gd name="connsiteX22" fmla="*/ 3754 w 10000"/>
                <a:gd name="connsiteY22" fmla="*/ 7665 h 10000"/>
                <a:gd name="connsiteX23" fmla="*/ 4385 w 10000"/>
                <a:gd name="connsiteY23" fmla="*/ 7665 h 10000"/>
                <a:gd name="connsiteX24" fmla="*/ 4385 w 10000"/>
                <a:gd name="connsiteY24" fmla="*/ 8811 h 10000"/>
                <a:gd name="connsiteX25" fmla="*/ 3754 w 10000"/>
                <a:gd name="connsiteY25" fmla="*/ 8811 h 10000"/>
                <a:gd name="connsiteX26" fmla="*/ 3754 w 10000"/>
                <a:gd name="connsiteY26" fmla="*/ 9692 h 10000"/>
                <a:gd name="connsiteX27" fmla="*/ 3721 w 10000"/>
                <a:gd name="connsiteY27" fmla="*/ 9956 h 10000"/>
                <a:gd name="connsiteX28" fmla="*/ 3688 w 10000"/>
                <a:gd name="connsiteY28" fmla="*/ 10000 h 10000"/>
                <a:gd name="connsiteX29" fmla="*/ 6545 w 10000"/>
                <a:gd name="connsiteY29" fmla="*/ 10000 h 10000"/>
                <a:gd name="connsiteX30" fmla="*/ 6379 w 10000"/>
                <a:gd name="connsiteY30" fmla="*/ 9736 h 10000"/>
                <a:gd name="connsiteX31" fmla="*/ 6312 w 10000"/>
                <a:gd name="connsiteY31" fmla="*/ 9383 h 10000"/>
                <a:gd name="connsiteX32" fmla="*/ 6312 w 10000"/>
                <a:gd name="connsiteY32" fmla="*/ 8811 h 10000"/>
                <a:gd name="connsiteX33" fmla="*/ 5282 w 10000"/>
                <a:gd name="connsiteY33" fmla="*/ 8811 h 10000"/>
                <a:gd name="connsiteX34" fmla="*/ 5282 w 10000"/>
                <a:gd name="connsiteY34" fmla="*/ 7665 h 10000"/>
                <a:gd name="connsiteX35" fmla="*/ 6312 w 10000"/>
                <a:gd name="connsiteY35" fmla="*/ 7665 h 10000"/>
                <a:gd name="connsiteX0" fmla="*/ 6312 w 10000"/>
                <a:gd name="connsiteY0" fmla="*/ 7665 h 10000"/>
                <a:gd name="connsiteX1" fmla="*/ 6312 w 10000"/>
                <a:gd name="connsiteY1" fmla="*/ 7665 h 10000"/>
                <a:gd name="connsiteX2" fmla="*/ 6379 w 10000"/>
                <a:gd name="connsiteY2" fmla="*/ 4405 h 10000"/>
                <a:gd name="connsiteX3" fmla="*/ 6811 w 10000"/>
                <a:gd name="connsiteY3" fmla="*/ 3921 h 10000"/>
                <a:gd name="connsiteX4" fmla="*/ 7076 w 10000"/>
                <a:gd name="connsiteY4" fmla="*/ 3833 h 10000"/>
                <a:gd name="connsiteX5" fmla="*/ 10000 w 10000"/>
                <a:gd name="connsiteY5" fmla="*/ 3833 h 10000"/>
                <a:gd name="connsiteX6" fmla="*/ 10000 w 10000"/>
                <a:gd name="connsiteY6" fmla="*/ 0 h 10000"/>
                <a:gd name="connsiteX7" fmla="*/ 3289 w 10000"/>
                <a:gd name="connsiteY7" fmla="*/ 0 h 10000"/>
                <a:gd name="connsiteX8" fmla="*/ 0 w 10000"/>
                <a:gd name="connsiteY8" fmla="*/ 0 h 10000"/>
                <a:gd name="connsiteX9" fmla="*/ 0 w 10000"/>
                <a:gd name="connsiteY9" fmla="*/ 7665 h 10000"/>
                <a:gd name="connsiteX10" fmla="*/ 1130 w 10000"/>
                <a:gd name="connsiteY10" fmla="*/ 7665 h 10000"/>
                <a:gd name="connsiteX11" fmla="*/ 1130 w 10000"/>
                <a:gd name="connsiteY11" fmla="*/ 5595 h 10000"/>
                <a:gd name="connsiteX12" fmla="*/ 1163 w 10000"/>
                <a:gd name="connsiteY12" fmla="*/ 5374 h 10000"/>
                <a:gd name="connsiteX13" fmla="*/ 1262 w 10000"/>
                <a:gd name="connsiteY13" fmla="*/ 5198 h 10000"/>
                <a:gd name="connsiteX14" fmla="*/ 1429 w 10000"/>
                <a:gd name="connsiteY14" fmla="*/ 5066 h 10000"/>
                <a:gd name="connsiteX15" fmla="*/ 1595 w 10000"/>
                <a:gd name="connsiteY15" fmla="*/ 4978 h 10000"/>
                <a:gd name="connsiteX16" fmla="*/ 3289 w 10000"/>
                <a:gd name="connsiteY16" fmla="*/ 4978 h 10000"/>
                <a:gd name="connsiteX17" fmla="*/ 3488 w 10000"/>
                <a:gd name="connsiteY17" fmla="*/ 5066 h 10000"/>
                <a:gd name="connsiteX18" fmla="*/ 3621 w 10000"/>
                <a:gd name="connsiteY18" fmla="*/ 5198 h 10000"/>
                <a:gd name="connsiteX19" fmla="*/ 3721 w 10000"/>
                <a:gd name="connsiteY19" fmla="*/ 5374 h 10000"/>
                <a:gd name="connsiteX20" fmla="*/ 3754 w 10000"/>
                <a:gd name="connsiteY20" fmla="*/ 5595 h 10000"/>
                <a:gd name="connsiteX21" fmla="*/ 3754 w 10000"/>
                <a:gd name="connsiteY21" fmla="*/ 7665 h 10000"/>
                <a:gd name="connsiteX22" fmla="*/ 4385 w 10000"/>
                <a:gd name="connsiteY22" fmla="*/ 7665 h 10000"/>
                <a:gd name="connsiteX23" fmla="*/ 4385 w 10000"/>
                <a:gd name="connsiteY23" fmla="*/ 8811 h 10000"/>
                <a:gd name="connsiteX24" fmla="*/ 3754 w 10000"/>
                <a:gd name="connsiteY24" fmla="*/ 8811 h 10000"/>
                <a:gd name="connsiteX25" fmla="*/ 3754 w 10000"/>
                <a:gd name="connsiteY25" fmla="*/ 9692 h 10000"/>
                <a:gd name="connsiteX26" fmla="*/ 3721 w 10000"/>
                <a:gd name="connsiteY26" fmla="*/ 9956 h 10000"/>
                <a:gd name="connsiteX27" fmla="*/ 3688 w 10000"/>
                <a:gd name="connsiteY27" fmla="*/ 10000 h 10000"/>
                <a:gd name="connsiteX28" fmla="*/ 6545 w 10000"/>
                <a:gd name="connsiteY28" fmla="*/ 10000 h 10000"/>
                <a:gd name="connsiteX29" fmla="*/ 6379 w 10000"/>
                <a:gd name="connsiteY29" fmla="*/ 9736 h 10000"/>
                <a:gd name="connsiteX30" fmla="*/ 6312 w 10000"/>
                <a:gd name="connsiteY30" fmla="*/ 9383 h 10000"/>
                <a:gd name="connsiteX31" fmla="*/ 6312 w 10000"/>
                <a:gd name="connsiteY31" fmla="*/ 8811 h 10000"/>
                <a:gd name="connsiteX32" fmla="*/ 5282 w 10000"/>
                <a:gd name="connsiteY32" fmla="*/ 8811 h 10000"/>
                <a:gd name="connsiteX33" fmla="*/ 5282 w 10000"/>
                <a:gd name="connsiteY33" fmla="*/ 7665 h 10000"/>
                <a:gd name="connsiteX34" fmla="*/ 6312 w 10000"/>
                <a:gd name="connsiteY34" fmla="*/ 7665 h 10000"/>
                <a:gd name="connsiteX0" fmla="*/ 6312 w 10000"/>
                <a:gd name="connsiteY0" fmla="*/ 7665 h 10000"/>
                <a:gd name="connsiteX1" fmla="*/ 6312 w 10000"/>
                <a:gd name="connsiteY1" fmla="*/ 7665 h 10000"/>
                <a:gd name="connsiteX2" fmla="*/ 6379 w 10000"/>
                <a:gd name="connsiteY2" fmla="*/ 4405 h 10000"/>
                <a:gd name="connsiteX3" fmla="*/ 7076 w 10000"/>
                <a:gd name="connsiteY3" fmla="*/ 3833 h 10000"/>
                <a:gd name="connsiteX4" fmla="*/ 10000 w 10000"/>
                <a:gd name="connsiteY4" fmla="*/ 3833 h 10000"/>
                <a:gd name="connsiteX5" fmla="*/ 10000 w 10000"/>
                <a:gd name="connsiteY5" fmla="*/ 0 h 10000"/>
                <a:gd name="connsiteX6" fmla="*/ 3289 w 10000"/>
                <a:gd name="connsiteY6" fmla="*/ 0 h 10000"/>
                <a:gd name="connsiteX7" fmla="*/ 0 w 10000"/>
                <a:gd name="connsiteY7" fmla="*/ 0 h 10000"/>
                <a:gd name="connsiteX8" fmla="*/ 0 w 10000"/>
                <a:gd name="connsiteY8" fmla="*/ 7665 h 10000"/>
                <a:gd name="connsiteX9" fmla="*/ 1130 w 10000"/>
                <a:gd name="connsiteY9" fmla="*/ 7665 h 10000"/>
                <a:gd name="connsiteX10" fmla="*/ 1130 w 10000"/>
                <a:gd name="connsiteY10" fmla="*/ 5595 h 10000"/>
                <a:gd name="connsiteX11" fmla="*/ 1163 w 10000"/>
                <a:gd name="connsiteY11" fmla="*/ 5374 h 10000"/>
                <a:gd name="connsiteX12" fmla="*/ 1262 w 10000"/>
                <a:gd name="connsiteY12" fmla="*/ 5198 h 10000"/>
                <a:gd name="connsiteX13" fmla="*/ 1429 w 10000"/>
                <a:gd name="connsiteY13" fmla="*/ 5066 h 10000"/>
                <a:gd name="connsiteX14" fmla="*/ 1595 w 10000"/>
                <a:gd name="connsiteY14" fmla="*/ 4978 h 10000"/>
                <a:gd name="connsiteX15" fmla="*/ 3289 w 10000"/>
                <a:gd name="connsiteY15" fmla="*/ 4978 h 10000"/>
                <a:gd name="connsiteX16" fmla="*/ 3488 w 10000"/>
                <a:gd name="connsiteY16" fmla="*/ 5066 h 10000"/>
                <a:gd name="connsiteX17" fmla="*/ 3621 w 10000"/>
                <a:gd name="connsiteY17" fmla="*/ 5198 h 10000"/>
                <a:gd name="connsiteX18" fmla="*/ 3721 w 10000"/>
                <a:gd name="connsiteY18" fmla="*/ 5374 h 10000"/>
                <a:gd name="connsiteX19" fmla="*/ 3754 w 10000"/>
                <a:gd name="connsiteY19" fmla="*/ 5595 h 10000"/>
                <a:gd name="connsiteX20" fmla="*/ 3754 w 10000"/>
                <a:gd name="connsiteY20" fmla="*/ 7665 h 10000"/>
                <a:gd name="connsiteX21" fmla="*/ 4385 w 10000"/>
                <a:gd name="connsiteY21" fmla="*/ 7665 h 10000"/>
                <a:gd name="connsiteX22" fmla="*/ 4385 w 10000"/>
                <a:gd name="connsiteY22" fmla="*/ 8811 h 10000"/>
                <a:gd name="connsiteX23" fmla="*/ 3754 w 10000"/>
                <a:gd name="connsiteY23" fmla="*/ 8811 h 10000"/>
                <a:gd name="connsiteX24" fmla="*/ 3754 w 10000"/>
                <a:gd name="connsiteY24" fmla="*/ 9692 h 10000"/>
                <a:gd name="connsiteX25" fmla="*/ 3721 w 10000"/>
                <a:gd name="connsiteY25" fmla="*/ 9956 h 10000"/>
                <a:gd name="connsiteX26" fmla="*/ 3688 w 10000"/>
                <a:gd name="connsiteY26" fmla="*/ 10000 h 10000"/>
                <a:gd name="connsiteX27" fmla="*/ 6545 w 10000"/>
                <a:gd name="connsiteY27" fmla="*/ 10000 h 10000"/>
                <a:gd name="connsiteX28" fmla="*/ 6379 w 10000"/>
                <a:gd name="connsiteY28" fmla="*/ 9736 h 10000"/>
                <a:gd name="connsiteX29" fmla="*/ 6312 w 10000"/>
                <a:gd name="connsiteY29" fmla="*/ 9383 h 10000"/>
                <a:gd name="connsiteX30" fmla="*/ 6312 w 10000"/>
                <a:gd name="connsiteY30" fmla="*/ 8811 h 10000"/>
                <a:gd name="connsiteX31" fmla="*/ 5282 w 10000"/>
                <a:gd name="connsiteY31" fmla="*/ 8811 h 10000"/>
                <a:gd name="connsiteX32" fmla="*/ 5282 w 10000"/>
                <a:gd name="connsiteY32" fmla="*/ 7665 h 10000"/>
                <a:gd name="connsiteX33" fmla="*/ 6312 w 10000"/>
                <a:gd name="connsiteY33" fmla="*/ 7665 h 10000"/>
                <a:gd name="connsiteX0" fmla="*/ 6312 w 10000"/>
                <a:gd name="connsiteY0" fmla="*/ 7665 h 10000"/>
                <a:gd name="connsiteX1" fmla="*/ 6312 w 10000"/>
                <a:gd name="connsiteY1" fmla="*/ 7665 h 10000"/>
                <a:gd name="connsiteX2" fmla="*/ 6379 w 10000"/>
                <a:gd name="connsiteY2" fmla="*/ 4405 h 10000"/>
                <a:gd name="connsiteX3" fmla="*/ 10000 w 10000"/>
                <a:gd name="connsiteY3" fmla="*/ 3833 h 10000"/>
                <a:gd name="connsiteX4" fmla="*/ 10000 w 10000"/>
                <a:gd name="connsiteY4" fmla="*/ 0 h 10000"/>
                <a:gd name="connsiteX5" fmla="*/ 3289 w 10000"/>
                <a:gd name="connsiteY5" fmla="*/ 0 h 10000"/>
                <a:gd name="connsiteX6" fmla="*/ 0 w 10000"/>
                <a:gd name="connsiteY6" fmla="*/ 0 h 10000"/>
                <a:gd name="connsiteX7" fmla="*/ 0 w 10000"/>
                <a:gd name="connsiteY7" fmla="*/ 7665 h 10000"/>
                <a:gd name="connsiteX8" fmla="*/ 1130 w 10000"/>
                <a:gd name="connsiteY8" fmla="*/ 7665 h 10000"/>
                <a:gd name="connsiteX9" fmla="*/ 1130 w 10000"/>
                <a:gd name="connsiteY9" fmla="*/ 5595 h 10000"/>
                <a:gd name="connsiteX10" fmla="*/ 1163 w 10000"/>
                <a:gd name="connsiteY10" fmla="*/ 5374 h 10000"/>
                <a:gd name="connsiteX11" fmla="*/ 1262 w 10000"/>
                <a:gd name="connsiteY11" fmla="*/ 5198 h 10000"/>
                <a:gd name="connsiteX12" fmla="*/ 1429 w 10000"/>
                <a:gd name="connsiteY12" fmla="*/ 5066 h 10000"/>
                <a:gd name="connsiteX13" fmla="*/ 1595 w 10000"/>
                <a:gd name="connsiteY13" fmla="*/ 4978 h 10000"/>
                <a:gd name="connsiteX14" fmla="*/ 3289 w 10000"/>
                <a:gd name="connsiteY14" fmla="*/ 4978 h 10000"/>
                <a:gd name="connsiteX15" fmla="*/ 3488 w 10000"/>
                <a:gd name="connsiteY15" fmla="*/ 5066 h 10000"/>
                <a:gd name="connsiteX16" fmla="*/ 3621 w 10000"/>
                <a:gd name="connsiteY16" fmla="*/ 5198 h 10000"/>
                <a:gd name="connsiteX17" fmla="*/ 3721 w 10000"/>
                <a:gd name="connsiteY17" fmla="*/ 5374 h 10000"/>
                <a:gd name="connsiteX18" fmla="*/ 3754 w 10000"/>
                <a:gd name="connsiteY18" fmla="*/ 5595 h 10000"/>
                <a:gd name="connsiteX19" fmla="*/ 3754 w 10000"/>
                <a:gd name="connsiteY19" fmla="*/ 7665 h 10000"/>
                <a:gd name="connsiteX20" fmla="*/ 4385 w 10000"/>
                <a:gd name="connsiteY20" fmla="*/ 7665 h 10000"/>
                <a:gd name="connsiteX21" fmla="*/ 4385 w 10000"/>
                <a:gd name="connsiteY21" fmla="*/ 8811 h 10000"/>
                <a:gd name="connsiteX22" fmla="*/ 3754 w 10000"/>
                <a:gd name="connsiteY22" fmla="*/ 8811 h 10000"/>
                <a:gd name="connsiteX23" fmla="*/ 3754 w 10000"/>
                <a:gd name="connsiteY23" fmla="*/ 9692 h 10000"/>
                <a:gd name="connsiteX24" fmla="*/ 3721 w 10000"/>
                <a:gd name="connsiteY24" fmla="*/ 9956 h 10000"/>
                <a:gd name="connsiteX25" fmla="*/ 3688 w 10000"/>
                <a:gd name="connsiteY25" fmla="*/ 10000 h 10000"/>
                <a:gd name="connsiteX26" fmla="*/ 6545 w 10000"/>
                <a:gd name="connsiteY26" fmla="*/ 10000 h 10000"/>
                <a:gd name="connsiteX27" fmla="*/ 6379 w 10000"/>
                <a:gd name="connsiteY27" fmla="*/ 9736 h 10000"/>
                <a:gd name="connsiteX28" fmla="*/ 6312 w 10000"/>
                <a:gd name="connsiteY28" fmla="*/ 9383 h 10000"/>
                <a:gd name="connsiteX29" fmla="*/ 6312 w 10000"/>
                <a:gd name="connsiteY29" fmla="*/ 8811 h 10000"/>
                <a:gd name="connsiteX30" fmla="*/ 5282 w 10000"/>
                <a:gd name="connsiteY30" fmla="*/ 8811 h 10000"/>
                <a:gd name="connsiteX31" fmla="*/ 5282 w 10000"/>
                <a:gd name="connsiteY31" fmla="*/ 7665 h 10000"/>
                <a:gd name="connsiteX32" fmla="*/ 6312 w 10000"/>
                <a:gd name="connsiteY32" fmla="*/ 7665 h 10000"/>
                <a:gd name="connsiteX0" fmla="*/ 6312 w 10000"/>
                <a:gd name="connsiteY0" fmla="*/ 7665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6312 w 10000"/>
                <a:gd name="connsiteY31" fmla="*/ 7665 h 10000"/>
                <a:gd name="connsiteX0" fmla="*/ 8326 w 10000"/>
                <a:gd name="connsiteY0" fmla="*/ 7627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26 w 10131"/>
                <a:gd name="connsiteY0" fmla="*/ 7627 h 10000"/>
                <a:gd name="connsiteX1" fmla="*/ 9948 w 10131"/>
                <a:gd name="connsiteY1" fmla="*/ 7702 h 10000"/>
                <a:gd name="connsiteX2" fmla="*/ 10000 w 10131"/>
                <a:gd name="connsiteY2" fmla="*/ 3833 h 10000"/>
                <a:gd name="connsiteX3" fmla="*/ 10000 w 10131"/>
                <a:gd name="connsiteY3" fmla="*/ 0 h 10000"/>
                <a:gd name="connsiteX4" fmla="*/ 3289 w 10131"/>
                <a:gd name="connsiteY4" fmla="*/ 0 h 10000"/>
                <a:gd name="connsiteX5" fmla="*/ 0 w 10131"/>
                <a:gd name="connsiteY5" fmla="*/ 0 h 10000"/>
                <a:gd name="connsiteX6" fmla="*/ 0 w 10131"/>
                <a:gd name="connsiteY6" fmla="*/ 7665 h 10000"/>
                <a:gd name="connsiteX7" fmla="*/ 1130 w 10131"/>
                <a:gd name="connsiteY7" fmla="*/ 7665 h 10000"/>
                <a:gd name="connsiteX8" fmla="*/ 1130 w 10131"/>
                <a:gd name="connsiteY8" fmla="*/ 5595 h 10000"/>
                <a:gd name="connsiteX9" fmla="*/ 1163 w 10131"/>
                <a:gd name="connsiteY9" fmla="*/ 5374 h 10000"/>
                <a:gd name="connsiteX10" fmla="*/ 1262 w 10131"/>
                <a:gd name="connsiteY10" fmla="*/ 5198 h 10000"/>
                <a:gd name="connsiteX11" fmla="*/ 1429 w 10131"/>
                <a:gd name="connsiteY11" fmla="*/ 5066 h 10000"/>
                <a:gd name="connsiteX12" fmla="*/ 1595 w 10131"/>
                <a:gd name="connsiteY12" fmla="*/ 4978 h 10000"/>
                <a:gd name="connsiteX13" fmla="*/ 3289 w 10131"/>
                <a:gd name="connsiteY13" fmla="*/ 4978 h 10000"/>
                <a:gd name="connsiteX14" fmla="*/ 3488 w 10131"/>
                <a:gd name="connsiteY14" fmla="*/ 5066 h 10000"/>
                <a:gd name="connsiteX15" fmla="*/ 3621 w 10131"/>
                <a:gd name="connsiteY15" fmla="*/ 5198 h 10000"/>
                <a:gd name="connsiteX16" fmla="*/ 3721 w 10131"/>
                <a:gd name="connsiteY16" fmla="*/ 5374 h 10000"/>
                <a:gd name="connsiteX17" fmla="*/ 3754 w 10131"/>
                <a:gd name="connsiteY17" fmla="*/ 5595 h 10000"/>
                <a:gd name="connsiteX18" fmla="*/ 3754 w 10131"/>
                <a:gd name="connsiteY18" fmla="*/ 7665 h 10000"/>
                <a:gd name="connsiteX19" fmla="*/ 4385 w 10131"/>
                <a:gd name="connsiteY19" fmla="*/ 7665 h 10000"/>
                <a:gd name="connsiteX20" fmla="*/ 4385 w 10131"/>
                <a:gd name="connsiteY20" fmla="*/ 8811 h 10000"/>
                <a:gd name="connsiteX21" fmla="*/ 3754 w 10131"/>
                <a:gd name="connsiteY21" fmla="*/ 8811 h 10000"/>
                <a:gd name="connsiteX22" fmla="*/ 3754 w 10131"/>
                <a:gd name="connsiteY22" fmla="*/ 9692 h 10000"/>
                <a:gd name="connsiteX23" fmla="*/ 3721 w 10131"/>
                <a:gd name="connsiteY23" fmla="*/ 9956 h 10000"/>
                <a:gd name="connsiteX24" fmla="*/ 3688 w 10131"/>
                <a:gd name="connsiteY24" fmla="*/ 10000 h 10000"/>
                <a:gd name="connsiteX25" fmla="*/ 6545 w 10131"/>
                <a:gd name="connsiteY25" fmla="*/ 10000 h 10000"/>
                <a:gd name="connsiteX26" fmla="*/ 6379 w 10131"/>
                <a:gd name="connsiteY26" fmla="*/ 9736 h 10000"/>
                <a:gd name="connsiteX27" fmla="*/ 6312 w 10131"/>
                <a:gd name="connsiteY27" fmla="*/ 9383 h 10000"/>
                <a:gd name="connsiteX28" fmla="*/ 6312 w 10131"/>
                <a:gd name="connsiteY28" fmla="*/ 8811 h 10000"/>
                <a:gd name="connsiteX29" fmla="*/ 5282 w 10131"/>
                <a:gd name="connsiteY29" fmla="*/ 8811 h 10000"/>
                <a:gd name="connsiteX30" fmla="*/ 5282 w 10131"/>
                <a:gd name="connsiteY30" fmla="*/ 7665 h 10000"/>
                <a:gd name="connsiteX31" fmla="*/ 8326 w 10131"/>
                <a:gd name="connsiteY31" fmla="*/ 7627 h 10000"/>
                <a:gd name="connsiteX0" fmla="*/ 8326 w 10000"/>
                <a:gd name="connsiteY0" fmla="*/ 7627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89 w 10000"/>
                <a:gd name="connsiteY0" fmla="*/ 7739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89 w 10000"/>
                <a:gd name="connsiteY31" fmla="*/ 7739 h 10000"/>
                <a:gd name="connsiteX0" fmla="*/ 5282 w 10000"/>
                <a:gd name="connsiteY0" fmla="*/ 7665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481"/>
                <a:gd name="connsiteY0" fmla="*/ 7665 h 10000"/>
                <a:gd name="connsiteX1" fmla="*/ 9948 w 10481"/>
                <a:gd name="connsiteY1" fmla="*/ 7702 h 10000"/>
                <a:gd name="connsiteX2" fmla="*/ 10000 w 10481"/>
                <a:gd name="connsiteY2" fmla="*/ 0 h 10000"/>
                <a:gd name="connsiteX3" fmla="*/ 3289 w 10481"/>
                <a:gd name="connsiteY3" fmla="*/ 0 h 10000"/>
                <a:gd name="connsiteX4" fmla="*/ 0 w 10481"/>
                <a:gd name="connsiteY4" fmla="*/ 0 h 10000"/>
                <a:gd name="connsiteX5" fmla="*/ 0 w 10481"/>
                <a:gd name="connsiteY5" fmla="*/ 7665 h 10000"/>
                <a:gd name="connsiteX6" fmla="*/ 1130 w 10481"/>
                <a:gd name="connsiteY6" fmla="*/ 7665 h 10000"/>
                <a:gd name="connsiteX7" fmla="*/ 1130 w 10481"/>
                <a:gd name="connsiteY7" fmla="*/ 5595 h 10000"/>
                <a:gd name="connsiteX8" fmla="*/ 1163 w 10481"/>
                <a:gd name="connsiteY8" fmla="*/ 5374 h 10000"/>
                <a:gd name="connsiteX9" fmla="*/ 1262 w 10481"/>
                <a:gd name="connsiteY9" fmla="*/ 5198 h 10000"/>
                <a:gd name="connsiteX10" fmla="*/ 1429 w 10481"/>
                <a:gd name="connsiteY10" fmla="*/ 5066 h 10000"/>
                <a:gd name="connsiteX11" fmla="*/ 1595 w 10481"/>
                <a:gd name="connsiteY11" fmla="*/ 4978 h 10000"/>
                <a:gd name="connsiteX12" fmla="*/ 3289 w 10481"/>
                <a:gd name="connsiteY12" fmla="*/ 4978 h 10000"/>
                <a:gd name="connsiteX13" fmla="*/ 3488 w 10481"/>
                <a:gd name="connsiteY13" fmla="*/ 5066 h 10000"/>
                <a:gd name="connsiteX14" fmla="*/ 3621 w 10481"/>
                <a:gd name="connsiteY14" fmla="*/ 5198 h 10000"/>
                <a:gd name="connsiteX15" fmla="*/ 3721 w 10481"/>
                <a:gd name="connsiteY15" fmla="*/ 5374 h 10000"/>
                <a:gd name="connsiteX16" fmla="*/ 3754 w 10481"/>
                <a:gd name="connsiteY16" fmla="*/ 5595 h 10000"/>
                <a:gd name="connsiteX17" fmla="*/ 3754 w 10481"/>
                <a:gd name="connsiteY17" fmla="*/ 7665 h 10000"/>
                <a:gd name="connsiteX18" fmla="*/ 4385 w 10481"/>
                <a:gd name="connsiteY18" fmla="*/ 7665 h 10000"/>
                <a:gd name="connsiteX19" fmla="*/ 4385 w 10481"/>
                <a:gd name="connsiteY19" fmla="*/ 8811 h 10000"/>
                <a:gd name="connsiteX20" fmla="*/ 3754 w 10481"/>
                <a:gd name="connsiteY20" fmla="*/ 8811 h 10000"/>
                <a:gd name="connsiteX21" fmla="*/ 3754 w 10481"/>
                <a:gd name="connsiteY21" fmla="*/ 9692 h 10000"/>
                <a:gd name="connsiteX22" fmla="*/ 3721 w 10481"/>
                <a:gd name="connsiteY22" fmla="*/ 9956 h 10000"/>
                <a:gd name="connsiteX23" fmla="*/ 3688 w 10481"/>
                <a:gd name="connsiteY23" fmla="*/ 10000 h 10000"/>
                <a:gd name="connsiteX24" fmla="*/ 6545 w 10481"/>
                <a:gd name="connsiteY24" fmla="*/ 10000 h 10000"/>
                <a:gd name="connsiteX25" fmla="*/ 6379 w 10481"/>
                <a:gd name="connsiteY25" fmla="*/ 9736 h 10000"/>
                <a:gd name="connsiteX26" fmla="*/ 6312 w 10481"/>
                <a:gd name="connsiteY26" fmla="*/ 9383 h 10000"/>
                <a:gd name="connsiteX27" fmla="*/ 6312 w 10481"/>
                <a:gd name="connsiteY27" fmla="*/ 8811 h 10000"/>
                <a:gd name="connsiteX28" fmla="*/ 5282 w 10481"/>
                <a:gd name="connsiteY28" fmla="*/ 8811 h 10000"/>
                <a:gd name="connsiteX29" fmla="*/ 5282 w 10481"/>
                <a:gd name="connsiteY29"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587 w 10011"/>
                <a:gd name="connsiteY27" fmla="*/ 8839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587 w 10011"/>
                <a:gd name="connsiteY26" fmla="*/ 8839 h 10000"/>
                <a:gd name="connsiteX27" fmla="*/ 5282 w 10011"/>
                <a:gd name="connsiteY27" fmla="*/ 8811 h 10000"/>
                <a:gd name="connsiteX28" fmla="*/ 5282 w 10011"/>
                <a:gd name="connsiteY28"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629 w 10011"/>
                <a:gd name="connsiteY25" fmla="*/ 8839 h 10000"/>
                <a:gd name="connsiteX26" fmla="*/ 5282 w 10011"/>
                <a:gd name="connsiteY26" fmla="*/ 8811 h 10000"/>
                <a:gd name="connsiteX27" fmla="*/ 5282 w 10011"/>
                <a:gd name="connsiteY27" fmla="*/ 766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11" h="10000">
                  <a:moveTo>
                    <a:pt x="5282" y="7665"/>
                  </a:moveTo>
                  <a:cubicBezTo>
                    <a:pt x="5341" y="7704"/>
                    <a:pt x="9982" y="7683"/>
                    <a:pt x="10011" y="7674"/>
                  </a:cubicBezTo>
                  <a:cubicBezTo>
                    <a:pt x="10015" y="7687"/>
                    <a:pt x="10006" y="-28"/>
                    <a:pt x="10000" y="0"/>
                  </a:cubicBezTo>
                  <a:lnTo>
                    <a:pt x="3289" y="0"/>
                  </a:lnTo>
                  <a:lnTo>
                    <a:pt x="0" y="0"/>
                  </a:lnTo>
                  <a:lnTo>
                    <a:pt x="0" y="7665"/>
                  </a:lnTo>
                  <a:lnTo>
                    <a:pt x="1130" y="7665"/>
                  </a:lnTo>
                  <a:lnTo>
                    <a:pt x="1130" y="5595"/>
                  </a:lnTo>
                  <a:cubicBezTo>
                    <a:pt x="1130" y="5551"/>
                    <a:pt x="1163" y="5463"/>
                    <a:pt x="1163" y="5374"/>
                  </a:cubicBezTo>
                  <a:cubicBezTo>
                    <a:pt x="1196" y="5286"/>
                    <a:pt x="1229" y="5242"/>
                    <a:pt x="1262" y="5198"/>
                  </a:cubicBezTo>
                  <a:cubicBezTo>
                    <a:pt x="1296" y="5110"/>
                    <a:pt x="1362" y="5066"/>
                    <a:pt x="1429" y="5066"/>
                  </a:cubicBezTo>
                  <a:cubicBezTo>
                    <a:pt x="1462" y="5022"/>
                    <a:pt x="1528" y="4978"/>
                    <a:pt x="1595" y="4978"/>
                  </a:cubicBezTo>
                  <a:lnTo>
                    <a:pt x="3289" y="4978"/>
                  </a:lnTo>
                  <a:cubicBezTo>
                    <a:pt x="3355" y="4978"/>
                    <a:pt x="3422" y="5022"/>
                    <a:pt x="3488" y="5066"/>
                  </a:cubicBezTo>
                  <a:cubicBezTo>
                    <a:pt x="3522" y="5066"/>
                    <a:pt x="3588" y="5110"/>
                    <a:pt x="3621" y="5198"/>
                  </a:cubicBezTo>
                  <a:cubicBezTo>
                    <a:pt x="3654" y="5242"/>
                    <a:pt x="3688" y="5286"/>
                    <a:pt x="3721" y="5374"/>
                  </a:cubicBezTo>
                  <a:cubicBezTo>
                    <a:pt x="3754" y="5463"/>
                    <a:pt x="3754" y="5551"/>
                    <a:pt x="3754" y="5595"/>
                  </a:cubicBezTo>
                  <a:lnTo>
                    <a:pt x="3754" y="7665"/>
                  </a:lnTo>
                  <a:lnTo>
                    <a:pt x="4385" y="7665"/>
                  </a:lnTo>
                  <a:lnTo>
                    <a:pt x="4385" y="8811"/>
                  </a:lnTo>
                  <a:lnTo>
                    <a:pt x="3754" y="8811"/>
                  </a:lnTo>
                  <a:lnTo>
                    <a:pt x="3754" y="9692"/>
                  </a:lnTo>
                  <a:cubicBezTo>
                    <a:pt x="3754" y="9780"/>
                    <a:pt x="3754" y="9868"/>
                    <a:pt x="3721" y="9956"/>
                  </a:cubicBezTo>
                  <a:cubicBezTo>
                    <a:pt x="3721" y="9956"/>
                    <a:pt x="3688" y="9956"/>
                    <a:pt x="3688" y="10000"/>
                  </a:cubicBezTo>
                  <a:lnTo>
                    <a:pt x="6608" y="10000"/>
                  </a:lnTo>
                  <a:cubicBezTo>
                    <a:pt x="6629" y="9419"/>
                    <a:pt x="6608" y="9419"/>
                    <a:pt x="6629" y="8839"/>
                  </a:cubicBezTo>
                  <a:lnTo>
                    <a:pt x="5282" y="8811"/>
                  </a:lnTo>
                  <a:lnTo>
                    <a:pt x="5282" y="7665"/>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grpSp>
      <p:sp>
        <p:nvSpPr>
          <p:cNvPr id="69" name="Rectangle 68">
            <a:extLst>
              <a:ext uri="{FF2B5EF4-FFF2-40B4-BE49-F238E27FC236}">
                <a16:creationId xmlns:a16="http://schemas.microsoft.com/office/drawing/2014/main" id="{1083A8A6-B5F6-4589-AD54-4E302D2DFFCF}"/>
              </a:ext>
            </a:extLst>
          </p:cNvPr>
          <p:cNvSpPr/>
          <p:nvPr/>
        </p:nvSpPr>
        <p:spPr>
          <a:xfrm>
            <a:off x="4305263" y="2122685"/>
            <a:ext cx="771192" cy="246221"/>
          </a:xfrm>
          <a:prstGeom prst="rect">
            <a:avLst/>
          </a:prstGeom>
        </p:spPr>
        <p:txBody>
          <a:bodyPr wrap="square" lIns="0" tIns="0" rIns="0" bIns="0">
            <a:spAutoFit/>
          </a:bodyPr>
          <a:lstStyle/>
          <a:p>
            <a:pPr algn="ctr" defTabSz="914225"/>
            <a:r>
              <a:rPr lang="en-US" sz="800">
                <a:solidFill>
                  <a:srgbClr val="282828"/>
                </a:solidFill>
                <a:latin typeface="Segoe UI"/>
              </a:rPr>
              <a:t>Audio </a:t>
            </a:r>
          </a:p>
          <a:p>
            <a:pPr algn="ctr" defTabSz="914225"/>
            <a:r>
              <a:rPr lang="en-US" sz="800">
                <a:solidFill>
                  <a:srgbClr val="282828"/>
                </a:solidFill>
                <a:latin typeface="Segoe UI"/>
              </a:rPr>
              <a:t>conferencing</a:t>
            </a:r>
          </a:p>
        </p:txBody>
      </p:sp>
      <p:sp>
        <p:nvSpPr>
          <p:cNvPr id="71" name="Rectangle 70">
            <a:extLst>
              <a:ext uri="{FF2B5EF4-FFF2-40B4-BE49-F238E27FC236}">
                <a16:creationId xmlns:a16="http://schemas.microsoft.com/office/drawing/2014/main" id="{3C2FD0ED-02B3-44A3-A95D-A84696557CBA}"/>
              </a:ext>
            </a:extLst>
          </p:cNvPr>
          <p:cNvSpPr/>
          <p:nvPr/>
        </p:nvSpPr>
        <p:spPr>
          <a:xfrm>
            <a:off x="5438155" y="2104580"/>
            <a:ext cx="744101" cy="246221"/>
          </a:xfrm>
          <a:prstGeom prst="rect">
            <a:avLst/>
          </a:prstGeom>
        </p:spPr>
        <p:txBody>
          <a:bodyPr wrap="square" lIns="0" tIns="0" rIns="0" bIns="0">
            <a:spAutoFit/>
          </a:bodyPr>
          <a:lstStyle/>
          <a:p>
            <a:pPr algn="ctr" defTabSz="914225"/>
            <a:r>
              <a:rPr lang="en-US" sz="800">
                <a:solidFill>
                  <a:srgbClr val="282828"/>
                </a:solidFill>
                <a:latin typeface="Segoe UI"/>
              </a:rPr>
              <a:t>Domestic calling plan</a:t>
            </a:r>
          </a:p>
        </p:txBody>
      </p:sp>
      <p:grpSp>
        <p:nvGrpSpPr>
          <p:cNvPr id="72" name="Group 8">
            <a:extLst>
              <a:ext uri="{FF2B5EF4-FFF2-40B4-BE49-F238E27FC236}">
                <a16:creationId xmlns:a16="http://schemas.microsoft.com/office/drawing/2014/main" id="{F694AAA0-65B1-43E3-8E95-93033350FB2D}"/>
              </a:ext>
              <a:ext uri="{C183D7F6-B498-43B3-948B-1728B52AA6E4}">
                <adec:decorative xmlns:adec="http://schemas.microsoft.com/office/drawing/2017/decorative" val="1"/>
              </a:ext>
            </a:extLst>
          </p:cNvPr>
          <p:cNvGrpSpPr>
            <a:grpSpLocks noChangeAspect="1"/>
          </p:cNvGrpSpPr>
          <p:nvPr/>
        </p:nvGrpSpPr>
        <p:grpSpPr bwMode="auto">
          <a:xfrm>
            <a:off x="5535332" y="1536727"/>
            <a:ext cx="512084" cy="512082"/>
            <a:chOff x="2223" y="2969"/>
            <a:chExt cx="404" cy="404"/>
          </a:xfrm>
        </p:grpSpPr>
        <p:sp>
          <p:nvSpPr>
            <p:cNvPr id="73" name="AutoShape 7">
              <a:extLst>
                <a:ext uri="{FF2B5EF4-FFF2-40B4-BE49-F238E27FC236}">
                  <a16:creationId xmlns:a16="http://schemas.microsoft.com/office/drawing/2014/main" id="{697E7899-1514-4087-979F-B47459DD08CC}"/>
                </a:ext>
              </a:extLst>
            </p:cNvPr>
            <p:cNvSpPr>
              <a:spLocks noChangeAspect="1" noChangeArrowheads="1" noTextEdit="1"/>
            </p:cNvSpPr>
            <p:nvPr/>
          </p:nvSpPr>
          <p:spPr bwMode="auto">
            <a:xfrm>
              <a:off x="2223" y="2969"/>
              <a:ext cx="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74" name="Freeform 9">
              <a:extLst>
                <a:ext uri="{FF2B5EF4-FFF2-40B4-BE49-F238E27FC236}">
                  <a16:creationId xmlns:a16="http://schemas.microsoft.com/office/drawing/2014/main" id="{328B5C16-5212-4433-826A-12D1C2906072}"/>
                </a:ext>
              </a:extLst>
            </p:cNvPr>
            <p:cNvSpPr>
              <a:spLocks/>
            </p:cNvSpPr>
            <p:nvPr/>
          </p:nvSpPr>
          <p:spPr bwMode="auto">
            <a:xfrm>
              <a:off x="2275" y="3013"/>
              <a:ext cx="170" cy="283"/>
            </a:xfrm>
            <a:custGeom>
              <a:avLst/>
              <a:gdLst>
                <a:gd name="T0" fmla="*/ 150 w 174"/>
                <a:gd name="T1" fmla="*/ 0 h 289"/>
                <a:gd name="T2" fmla="*/ 150 w 174"/>
                <a:gd name="T3" fmla="*/ 0 h 289"/>
                <a:gd name="T4" fmla="*/ 0 w 174"/>
                <a:gd name="T5" fmla="*/ 0 h 289"/>
                <a:gd name="T6" fmla="*/ 0 w 174"/>
                <a:gd name="T7" fmla="*/ 289 h 289"/>
                <a:gd name="T8" fmla="*/ 67 w 174"/>
                <a:gd name="T9" fmla="*/ 289 h 289"/>
                <a:gd name="T10" fmla="*/ 67 w 174"/>
                <a:gd name="T11" fmla="*/ 33 h 289"/>
                <a:gd name="T12" fmla="*/ 174 w 174"/>
                <a:gd name="T13" fmla="*/ 33 h 289"/>
                <a:gd name="T14" fmla="*/ 150 w 174"/>
                <a:gd name="T15" fmla="*/ 0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89">
                  <a:moveTo>
                    <a:pt x="150" y="0"/>
                  </a:moveTo>
                  <a:lnTo>
                    <a:pt x="150" y="0"/>
                  </a:lnTo>
                  <a:lnTo>
                    <a:pt x="0" y="0"/>
                  </a:lnTo>
                  <a:lnTo>
                    <a:pt x="0" y="289"/>
                  </a:lnTo>
                  <a:lnTo>
                    <a:pt x="67" y="289"/>
                  </a:lnTo>
                  <a:lnTo>
                    <a:pt x="67" y="33"/>
                  </a:lnTo>
                  <a:lnTo>
                    <a:pt x="174" y="33"/>
                  </a:lnTo>
                  <a:lnTo>
                    <a:pt x="150" y="0"/>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75" name="Freeform 10">
              <a:extLst>
                <a:ext uri="{FF2B5EF4-FFF2-40B4-BE49-F238E27FC236}">
                  <a16:creationId xmlns:a16="http://schemas.microsoft.com/office/drawing/2014/main" id="{6D8B2939-F62E-4415-BB08-209F31F92675}"/>
                </a:ext>
              </a:extLst>
            </p:cNvPr>
            <p:cNvSpPr>
              <a:spLocks noEditPoints="1"/>
            </p:cNvSpPr>
            <p:nvPr/>
          </p:nvSpPr>
          <p:spPr bwMode="auto">
            <a:xfrm>
              <a:off x="2365" y="3071"/>
              <a:ext cx="223" cy="261"/>
            </a:xfrm>
            <a:custGeom>
              <a:avLst/>
              <a:gdLst>
                <a:gd name="T0" fmla="*/ 200 w 228"/>
                <a:gd name="T1" fmla="*/ 134 h 267"/>
                <a:gd name="T2" fmla="*/ 200 w 228"/>
                <a:gd name="T3" fmla="*/ 134 h 267"/>
                <a:gd name="T4" fmla="*/ 27 w 228"/>
                <a:gd name="T5" fmla="*/ 134 h 267"/>
                <a:gd name="T6" fmla="*/ 27 w 228"/>
                <a:gd name="T7" fmla="*/ 107 h 267"/>
                <a:gd name="T8" fmla="*/ 200 w 228"/>
                <a:gd name="T9" fmla="*/ 107 h 267"/>
                <a:gd name="T10" fmla="*/ 200 w 228"/>
                <a:gd name="T11" fmla="*/ 134 h 267"/>
                <a:gd name="T12" fmla="*/ 200 w 228"/>
                <a:gd name="T13" fmla="*/ 187 h 267"/>
                <a:gd name="T14" fmla="*/ 200 w 228"/>
                <a:gd name="T15" fmla="*/ 187 h 267"/>
                <a:gd name="T16" fmla="*/ 27 w 228"/>
                <a:gd name="T17" fmla="*/ 187 h 267"/>
                <a:gd name="T18" fmla="*/ 27 w 228"/>
                <a:gd name="T19" fmla="*/ 160 h 267"/>
                <a:gd name="T20" fmla="*/ 200 w 228"/>
                <a:gd name="T21" fmla="*/ 160 h 267"/>
                <a:gd name="T22" fmla="*/ 200 w 228"/>
                <a:gd name="T23" fmla="*/ 187 h 267"/>
                <a:gd name="T24" fmla="*/ 200 w 228"/>
                <a:gd name="T25" fmla="*/ 240 h 267"/>
                <a:gd name="T26" fmla="*/ 200 w 228"/>
                <a:gd name="T27" fmla="*/ 240 h 267"/>
                <a:gd name="T28" fmla="*/ 27 w 228"/>
                <a:gd name="T29" fmla="*/ 240 h 267"/>
                <a:gd name="T30" fmla="*/ 27 w 228"/>
                <a:gd name="T31" fmla="*/ 213 h 267"/>
                <a:gd name="T32" fmla="*/ 200 w 228"/>
                <a:gd name="T33" fmla="*/ 213 h 267"/>
                <a:gd name="T34" fmla="*/ 200 w 228"/>
                <a:gd name="T35" fmla="*/ 240 h 267"/>
                <a:gd name="T36" fmla="*/ 27 w 228"/>
                <a:gd name="T37" fmla="*/ 54 h 267"/>
                <a:gd name="T38" fmla="*/ 27 w 228"/>
                <a:gd name="T39" fmla="*/ 54 h 267"/>
                <a:gd name="T40" fmla="*/ 94 w 228"/>
                <a:gd name="T41" fmla="*/ 54 h 267"/>
                <a:gd name="T42" fmla="*/ 94 w 228"/>
                <a:gd name="T43" fmla="*/ 80 h 267"/>
                <a:gd name="T44" fmla="*/ 27 w 228"/>
                <a:gd name="T45" fmla="*/ 80 h 267"/>
                <a:gd name="T46" fmla="*/ 27 w 228"/>
                <a:gd name="T47" fmla="*/ 54 h 267"/>
                <a:gd name="T48" fmla="*/ 212 w 228"/>
                <a:gd name="T49" fmla="*/ 0 h 267"/>
                <a:gd name="T50" fmla="*/ 212 w 228"/>
                <a:gd name="T51" fmla="*/ 0 h 267"/>
                <a:gd name="T52" fmla="*/ 93 w 228"/>
                <a:gd name="T53" fmla="*/ 0 h 267"/>
                <a:gd name="T54" fmla="*/ 0 w 228"/>
                <a:gd name="T55" fmla="*/ 0 h 267"/>
                <a:gd name="T56" fmla="*/ 0 w 228"/>
                <a:gd name="T57" fmla="*/ 267 h 267"/>
                <a:gd name="T58" fmla="*/ 225 w 228"/>
                <a:gd name="T59" fmla="*/ 267 h 267"/>
                <a:gd name="T60" fmla="*/ 228 w 228"/>
                <a:gd name="T61" fmla="*/ 16 h 267"/>
                <a:gd name="T62" fmla="*/ 212 w 228"/>
                <a:gd name="T6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267">
                  <a:moveTo>
                    <a:pt x="200" y="134"/>
                  </a:moveTo>
                  <a:lnTo>
                    <a:pt x="200" y="134"/>
                  </a:lnTo>
                  <a:lnTo>
                    <a:pt x="27" y="134"/>
                  </a:lnTo>
                  <a:lnTo>
                    <a:pt x="27" y="107"/>
                  </a:lnTo>
                  <a:lnTo>
                    <a:pt x="200" y="107"/>
                  </a:lnTo>
                  <a:lnTo>
                    <a:pt x="200" y="134"/>
                  </a:lnTo>
                  <a:close/>
                  <a:moveTo>
                    <a:pt x="200" y="187"/>
                  </a:moveTo>
                  <a:lnTo>
                    <a:pt x="200" y="187"/>
                  </a:lnTo>
                  <a:lnTo>
                    <a:pt x="27" y="187"/>
                  </a:lnTo>
                  <a:lnTo>
                    <a:pt x="27" y="160"/>
                  </a:lnTo>
                  <a:lnTo>
                    <a:pt x="200" y="160"/>
                  </a:lnTo>
                  <a:lnTo>
                    <a:pt x="200" y="187"/>
                  </a:lnTo>
                  <a:close/>
                  <a:moveTo>
                    <a:pt x="200" y="240"/>
                  </a:moveTo>
                  <a:lnTo>
                    <a:pt x="200" y="240"/>
                  </a:lnTo>
                  <a:lnTo>
                    <a:pt x="27" y="240"/>
                  </a:lnTo>
                  <a:lnTo>
                    <a:pt x="27" y="213"/>
                  </a:lnTo>
                  <a:lnTo>
                    <a:pt x="200" y="213"/>
                  </a:lnTo>
                  <a:lnTo>
                    <a:pt x="200" y="240"/>
                  </a:lnTo>
                  <a:close/>
                  <a:moveTo>
                    <a:pt x="27" y="54"/>
                  </a:moveTo>
                  <a:lnTo>
                    <a:pt x="27" y="54"/>
                  </a:lnTo>
                  <a:lnTo>
                    <a:pt x="94" y="54"/>
                  </a:lnTo>
                  <a:lnTo>
                    <a:pt x="94" y="80"/>
                  </a:lnTo>
                  <a:lnTo>
                    <a:pt x="27" y="80"/>
                  </a:lnTo>
                  <a:lnTo>
                    <a:pt x="27" y="54"/>
                  </a:lnTo>
                  <a:close/>
                  <a:moveTo>
                    <a:pt x="212" y="0"/>
                  </a:moveTo>
                  <a:lnTo>
                    <a:pt x="212" y="0"/>
                  </a:lnTo>
                  <a:lnTo>
                    <a:pt x="93" y="0"/>
                  </a:lnTo>
                  <a:lnTo>
                    <a:pt x="0" y="0"/>
                  </a:lnTo>
                  <a:lnTo>
                    <a:pt x="0" y="267"/>
                  </a:lnTo>
                  <a:lnTo>
                    <a:pt x="225" y="267"/>
                  </a:lnTo>
                  <a:lnTo>
                    <a:pt x="228" y="16"/>
                  </a:lnTo>
                  <a:lnTo>
                    <a:pt x="212" y="0"/>
                  </a:ln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grpSp>
      <p:grpSp>
        <p:nvGrpSpPr>
          <p:cNvPr id="76" name="Group 13">
            <a:extLst>
              <a:ext uri="{FF2B5EF4-FFF2-40B4-BE49-F238E27FC236}">
                <a16:creationId xmlns:a16="http://schemas.microsoft.com/office/drawing/2014/main" id="{87648F84-5496-489C-A5E5-831A2A6F1014}"/>
              </a:ext>
              <a:ext uri="{C183D7F6-B498-43B3-948B-1728B52AA6E4}">
                <adec:decorative xmlns:adec="http://schemas.microsoft.com/office/drawing/2017/decorative" val="1"/>
              </a:ext>
            </a:extLst>
          </p:cNvPr>
          <p:cNvGrpSpPr>
            <a:grpSpLocks noChangeAspect="1"/>
          </p:cNvGrpSpPr>
          <p:nvPr/>
        </p:nvGrpSpPr>
        <p:grpSpPr bwMode="auto">
          <a:xfrm>
            <a:off x="4501322" y="1568688"/>
            <a:ext cx="404981" cy="430887"/>
            <a:chOff x="4346" y="3265"/>
            <a:chExt cx="297" cy="316"/>
          </a:xfrm>
        </p:grpSpPr>
        <p:sp>
          <p:nvSpPr>
            <p:cNvPr id="77" name="Freeform 14">
              <a:extLst>
                <a:ext uri="{FF2B5EF4-FFF2-40B4-BE49-F238E27FC236}">
                  <a16:creationId xmlns:a16="http://schemas.microsoft.com/office/drawing/2014/main" id="{C8AEF01C-C443-466B-8EF1-EBBD5FEDA848}"/>
                </a:ext>
              </a:extLst>
            </p:cNvPr>
            <p:cNvSpPr>
              <a:spLocks/>
            </p:cNvSpPr>
            <p:nvPr/>
          </p:nvSpPr>
          <p:spPr bwMode="auto">
            <a:xfrm>
              <a:off x="4346" y="3324"/>
              <a:ext cx="119" cy="199"/>
            </a:xfrm>
            <a:custGeom>
              <a:avLst/>
              <a:gdLst>
                <a:gd name="T0" fmla="*/ 0 w 160"/>
                <a:gd name="T1" fmla="*/ 267 h 267"/>
                <a:gd name="T2" fmla="*/ 0 w 160"/>
                <a:gd name="T3" fmla="*/ 267 h 267"/>
                <a:gd name="T4" fmla="*/ 160 w 160"/>
                <a:gd name="T5" fmla="*/ 133 h 267"/>
                <a:gd name="T6" fmla="*/ 0 w 160"/>
                <a:gd name="T7" fmla="*/ 0 h 267"/>
                <a:gd name="T8" fmla="*/ 0 w 160"/>
                <a:gd name="T9" fmla="*/ 267 h 267"/>
              </a:gdLst>
              <a:ahLst/>
              <a:cxnLst>
                <a:cxn ang="0">
                  <a:pos x="T0" y="T1"/>
                </a:cxn>
                <a:cxn ang="0">
                  <a:pos x="T2" y="T3"/>
                </a:cxn>
                <a:cxn ang="0">
                  <a:pos x="T4" y="T5"/>
                </a:cxn>
                <a:cxn ang="0">
                  <a:pos x="T6" y="T7"/>
                </a:cxn>
                <a:cxn ang="0">
                  <a:pos x="T8" y="T9"/>
                </a:cxn>
              </a:cxnLst>
              <a:rect l="0" t="0" r="r" b="b"/>
              <a:pathLst>
                <a:path w="160" h="267">
                  <a:moveTo>
                    <a:pt x="0" y="267"/>
                  </a:moveTo>
                  <a:lnTo>
                    <a:pt x="0" y="267"/>
                  </a:lnTo>
                  <a:lnTo>
                    <a:pt x="160" y="133"/>
                  </a:lnTo>
                  <a:lnTo>
                    <a:pt x="0" y="0"/>
                  </a:lnTo>
                  <a:lnTo>
                    <a:pt x="0" y="267"/>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78" name="Freeform 15">
              <a:extLst>
                <a:ext uri="{FF2B5EF4-FFF2-40B4-BE49-F238E27FC236}">
                  <a16:creationId xmlns:a16="http://schemas.microsoft.com/office/drawing/2014/main" id="{33B26647-2F25-4AAC-A5C3-0D0C4DA47B4C}"/>
                </a:ext>
              </a:extLst>
            </p:cNvPr>
            <p:cNvSpPr>
              <a:spLocks/>
            </p:cNvSpPr>
            <p:nvPr/>
          </p:nvSpPr>
          <p:spPr bwMode="auto">
            <a:xfrm>
              <a:off x="4485" y="3343"/>
              <a:ext cx="46" cy="160"/>
            </a:xfrm>
            <a:custGeom>
              <a:avLst/>
              <a:gdLst>
                <a:gd name="T0" fmla="*/ 50 w 62"/>
                <a:gd name="T1" fmla="*/ 49 h 214"/>
                <a:gd name="T2" fmla="*/ 50 w 62"/>
                <a:gd name="T3" fmla="*/ 49 h 214"/>
                <a:gd name="T4" fmla="*/ 18 w 62"/>
                <a:gd name="T5" fmla="*/ 0 h 214"/>
                <a:gd name="T6" fmla="*/ 0 w 62"/>
                <a:gd name="T7" fmla="*/ 18 h 214"/>
                <a:gd name="T8" fmla="*/ 27 w 62"/>
                <a:gd name="T9" fmla="*/ 59 h 214"/>
                <a:gd name="T10" fmla="*/ 36 w 62"/>
                <a:gd name="T11" fmla="*/ 107 h 214"/>
                <a:gd name="T12" fmla="*/ 27 w 62"/>
                <a:gd name="T13" fmla="*/ 155 h 214"/>
                <a:gd name="T14" fmla="*/ 0 w 62"/>
                <a:gd name="T15" fmla="*/ 196 h 214"/>
                <a:gd name="T16" fmla="*/ 18 w 62"/>
                <a:gd name="T17" fmla="*/ 214 h 214"/>
                <a:gd name="T18" fmla="*/ 50 w 62"/>
                <a:gd name="T19" fmla="*/ 165 h 214"/>
                <a:gd name="T20" fmla="*/ 62 w 62"/>
                <a:gd name="T21" fmla="*/ 107 h 214"/>
                <a:gd name="T22" fmla="*/ 50 w 62"/>
                <a:gd name="T23" fmla="*/ 4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14">
                  <a:moveTo>
                    <a:pt x="50" y="49"/>
                  </a:moveTo>
                  <a:lnTo>
                    <a:pt x="50" y="49"/>
                  </a:lnTo>
                  <a:cubicBezTo>
                    <a:pt x="43" y="31"/>
                    <a:pt x="32" y="15"/>
                    <a:pt x="18" y="0"/>
                  </a:cubicBezTo>
                  <a:lnTo>
                    <a:pt x="0" y="18"/>
                  </a:lnTo>
                  <a:cubicBezTo>
                    <a:pt x="12" y="30"/>
                    <a:pt x="21" y="44"/>
                    <a:pt x="27" y="59"/>
                  </a:cubicBezTo>
                  <a:cubicBezTo>
                    <a:pt x="33" y="74"/>
                    <a:pt x="36" y="90"/>
                    <a:pt x="36" y="107"/>
                  </a:cubicBezTo>
                  <a:cubicBezTo>
                    <a:pt x="36" y="124"/>
                    <a:pt x="33" y="140"/>
                    <a:pt x="27" y="155"/>
                  </a:cubicBezTo>
                  <a:cubicBezTo>
                    <a:pt x="21" y="171"/>
                    <a:pt x="12" y="184"/>
                    <a:pt x="0" y="196"/>
                  </a:cubicBezTo>
                  <a:lnTo>
                    <a:pt x="18" y="214"/>
                  </a:lnTo>
                  <a:cubicBezTo>
                    <a:pt x="32" y="200"/>
                    <a:pt x="43" y="183"/>
                    <a:pt x="50" y="165"/>
                  </a:cubicBezTo>
                  <a:cubicBezTo>
                    <a:pt x="58" y="147"/>
                    <a:pt x="62" y="127"/>
                    <a:pt x="62" y="107"/>
                  </a:cubicBezTo>
                  <a:cubicBezTo>
                    <a:pt x="62" y="87"/>
                    <a:pt x="58" y="68"/>
                    <a:pt x="50" y="49"/>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79" name="Freeform 16">
              <a:extLst>
                <a:ext uri="{FF2B5EF4-FFF2-40B4-BE49-F238E27FC236}">
                  <a16:creationId xmlns:a16="http://schemas.microsoft.com/office/drawing/2014/main" id="{A1D64DDD-7324-4F3E-95C5-0037FB910946}"/>
                </a:ext>
              </a:extLst>
            </p:cNvPr>
            <p:cNvSpPr>
              <a:spLocks/>
            </p:cNvSpPr>
            <p:nvPr/>
          </p:nvSpPr>
          <p:spPr bwMode="auto">
            <a:xfrm>
              <a:off x="4524" y="3304"/>
              <a:ext cx="63" cy="238"/>
            </a:xfrm>
            <a:custGeom>
              <a:avLst/>
              <a:gdLst>
                <a:gd name="T0" fmla="*/ 80 w 84"/>
                <a:gd name="T1" fmla="*/ 205 h 320"/>
                <a:gd name="T2" fmla="*/ 80 w 84"/>
                <a:gd name="T3" fmla="*/ 205 h 320"/>
                <a:gd name="T4" fmla="*/ 84 w 84"/>
                <a:gd name="T5" fmla="*/ 160 h 320"/>
                <a:gd name="T6" fmla="*/ 80 w 84"/>
                <a:gd name="T7" fmla="*/ 116 h 320"/>
                <a:gd name="T8" fmla="*/ 67 w 84"/>
                <a:gd name="T9" fmla="*/ 74 h 320"/>
                <a:gd name="T10" fmla="*/ 46 w 84"/>
                <a:gd name="T11" fmla="*/ 35 h 320"/>
                <a:gd name="T12" fmla="*/ 18 w 84"/>
                <a:gd name="T13" fmla="*/ 0 h 320"/>
                <a:gd name="T14" fmla="*/ 0 w 84"/>
                <a:gd name="T15" fmla="*/ 18 h 320"/>
                <a:gd name="T16" fmla="*/ 25 w 84"/>
                <a:gd name="T17" fmla="*/ 49 h 320"/>
                <a:gd name="T18" fmla="*/ 44 w 84"/>
                <a:gd name="T19" fmla="*/ 83 h 320"/>
                <a:gd name="T20" fmla="*/ 55 w 84"/>
                <a:gd name="T21" fmla="*/ 121 h 320"/>
                <a:gd name="T22" fmla="*/ 59 w 84"/>
                <a:gd name="T23" fmla="*/ 160 h 320"/>
                <a:gd name="T24" fmla="*/ 55 w 84"/>
                <a:gd name="T25" fmla="*/ 200 h 320"/>
                <a:gd name="T26" fmla="*/ 44 w 84"/>
                <a:gd name="T27" fmla="*/ 237 h 320"/>
                <a:gd name="T28" fmla="*/ 25 w 84"/>
                <a:gd name="T29" fmla="*/ 272 h 320"/>
                <a:gd name="T30" fmla="*/ 0 w 84"/>
                <a:gd name="T31" fmla="*/ 302 h 320"/>
                <a:gd name="T32" fmla="*/ 18 w 84"/>
                <a:gd name="T33" fmla="*/ 320 h 320"/>
                <a:gd name="T34" fmla="*/ 46 w 84"/>
                <a:gd name="T35" fmla="*/ 286 h 320"/>
                <a:gd name="T36" fmla="*/ 67 w 84"/>
                <a:gd name="T37" fmla="*/ 247 h 320"/>
                <a:gd name="T38" fmla="*/ 80 w 84"/>
                <a:gd name="T39"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20">
                  <a:moveTo>
                    <a:pt x="80" y="205"/>
                  </a:moveTo>
                  <a:lnTo>
                    <a:pt x="80" y="205"/>
                  </a:lnTo>
                  <a:cubicBezTo>
                    <a:pt x="83" y="190"/>
                    <a:pt x="84" y="175"/>
                    <a:pt x="84" y="160"/>
                  </a:cubicBezTo>
                  <a:cubicBezTo>
                    <a:pt x="84" y="145"/>
                    <a:pt x="83" y="130"/>
                    <a:pt x="80" y="116"/>
                  </a:cubicBezTo>
                  <a:cubicBezTo>
                    <a:pt x="77" y="101"/>
                    <a:pt x="73" y="87"/>
                    <a:pt x="67" y="74"/>
                  </a:cubicBezTo>
                  <a:cubicBezTo>
                    <a:pt x="61" y="60"/>
                    <a:pt x="54" y="47"/>
                    <a:pt x="46" y="35"/>
                  </a:cubicBezTo>
                  <a:cubicBezTo>
                    <a:pt x="38" y="22"/>
                    <a:pt x="28" y="11"/>
                    <a:pt x="18" y="0"/>
                  </a:cubicBezTo>
                  <a:lnTo>
                    <a:pt x="0" y="18"/>
                  </a:lnTo>
                  <a:cubicBezTo>
                    <a:pt x="10" y="27"/>
                    <a:pt x="18" y="38"/>
                    <a:pt x="25" y="49"/>
                  </a:cubicBezTo>
                  <a:cubicBezTo>
                    <a:pt x="33" y="60"/>
                    <a:pt x="39" y="71"/>
                    <a:pt x="44" y="83"/>
                  </a:cubicBezTo>
                  <a:cubicBezTo>
                    <a:pt x="49" y="95"/>
                    <a:pt x="52" y="108"/>
                    <a:pt x="55" y="121"/>
                  </a:cubicBezTo>
                  <a:cubicBezTo>
                    <a:pt x="58" y="134"/>
                    <a:pt x="59" y="147"/>
                    <a:pt x="59" y="160"/>
                  </a:cubicBezTo>
                  <a:cubicBezTo>
                    <a:pt x="59" y="174"/>
                    <a:pt x="58" y="187"/>
                    <a:pt x="55" y="200"/>
                  </a:cubicBezTo>
                  <a:cubicBezTo>
                    <a:pt x="52" y="212"/>
                    <a:pt x="49" y="225"/>
                    <a:pt x="44" y="237"/>
                  </a:cubicBezTo>
                  <a:cubicBezTo>
                    <a:pt x="39" y="249"/>
                    <a:pt x="33" y="261"/>
                    <a:pt x="25" y="272"/>
                  </a:cubicBezTo>
                  <a:cubicBezTo>
                    <a:pt x="18" y="283"/>
                    <a:pt x="10" y="293"/>
                    <a:pt x="0" y="302"/>
                  </a:cubicBezTo>
                  <a:lnTo>
                    <a:pt x="18" y="320"/>
                  </a:lnTo>
                  <a:cubicBezTo>
                    <a:pt x="28" y="310"/>
                    <a:pt x="38" y="298"/>
                    <a:pt x="46" y="286"/>
                  </a:cubicBezTo>
                  <a:cubicBezTo>
                    <a:pt x="54" y="273"/>
                    <a:pt x="61" y="260"/>
                    <a:pt x="67" y="247"/>
                  </a:cubicBezTo>
                  <a:cubicBezTo>
                    <a:pt x="73" y="233"/>
                    <a:pt x="77" y="219"/>
                    <a:pt x="80" y="205"/>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80" name="Freeform 17">
              <a:extLst>
                <a:ext uri="{FF2B5EF4-FFF2-40B4-BE49-F238E27FC236}">
                  <a16:creationId xmlns:a16="http://schemas.microsoft.com/office/drawing/2014/main" id="{580CB4B7-F8EB-42E3-BD4B-626072520F39}"/>
                </a:ext>
              </a:extLst>
            </p:cNvPr>
            <p:cNvSpPr>
              <a:spLocks/>
            </p:cNvSpPr>
            <p:nvPr/>
          </p:nvSpPr>
          <p:spPr bwMode="auto">
            <a:xfrm>
              <a:off x="4564" y="3265"/>
              <a:ext cx="79" cy="316"/>
            </a:xfrm>
            <a:custGeom>
              <a:avLst/>
              <a:gdLst>
                <a:gd name="T0" fmla="*/ 101 w 107"/>
                <a:gd name="T1" fmla="*/ 153 h 425"/>
                <a:gd name="T2" fmla="*/ 101 w 107"/>
                <a:gd name="T3" fmla="*/ 153 h 425"/>
                <a:gd name="T4" fmla="*/ 84 w 107"/>
                <a:gd name="T5" fmla="*/ 97 h 425"/>
                <a:gd name="T6" fmla="*/ 56 w 107"/>
                <a:gd name="T7" fmla="*/ 45 h 425"/>
                <a:gd name="T8" fmla="*/ 18 w 107"/>
                <a:gd name="T9" fmla="*/ 0 h 425"/>
                <a:gd name="T10" fmla="*/ 0 w 107"/>
                <a:gd name="T11" fmla="*/ 17 h 425"/>
                <a:gd name="T12" fmla="*/ 35 w 107"/>
                <a:gd name="T13" fmla="*/ 59 h 425"/>
                <a:gd name="T14" fmla="*/ 60 w 107"/>
                <a:gd name="T15" fmla="*/ 106 h 425"/>
                <a:gd name="T16" fmla="*/ 76 w 107"/>
                <a:gd name="T17" fmla="*/ 158 h 425"/>
                <a:gd name="T18" fmla="*/ 81 w 107"/>
                <a:gd name="T19" fmla="*/ 212 h 425"/>
                <a:gd name="T20" fmla="*/ 76 w 107"/>
                <a:gd name="T21" fmla="*/ 266 h 425"/>
                <a:gd name="T22" fmla="*/ 60 w 107"/>
                <a:gd name="T23" fmla="*/ 318 h 425"/>
                <a:gd name="T24" fmla="*/ 35 w 107"/>
                <a:gd name="T25" fmla="*/ 366 h 425"/>
                <a:gd name="T26" fmla="*/ 0 w 107"/>
                <a:gd name="T27" fmla="*/ 408 h 425"/>
                <a:gd name="T28" fmla="*/ 18 w 107"/>
                <a:gd name="T29" fmla="*/ 425 h 425"/>
                <a:gd name="T30" fmla="*/ 56 w 107"/>
                <a:gd name="T31" fmla="*/ 380 h 425"/>
                <a:gd name="T32" fmla="*/ 84 w 107"/>
                <a:gd name="T33" fmla="*/ 328 h 425"/>
                <a:gd name="T34" fmla="*/ 101 w 107"/>
                <a:gd name="T35" fmla="*/ 271 h 425"/>
                <a:gd name="T36" fmla="*/ 107 w 107"/>
                <a:gd name="T37" fmla="*/ 212 h 425"/>
                <a:gd name="T38" fmla="*/ 101 w 107"/>
                <a:gd name="T39" fmla="*/ 1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425">
                  <a:moveTo>
                    <a:pt x="101" y="153"/>
                  </a:moveTo>
                  <a:lnTo>
                    <a:pt x="101" y="153"/>
                  </a:lnTo>
                  <a:cubicBezTo>
                    <a:pt x="97" y="134"/>
                    <a:pt x="91" y="115"/>
                    <a:pt x="84" y="97"/>
                  </a:cubicBezTo>
                  <a:cubicBezTo>
                    <a:pt x="76" y="79"/>
                    <a:pt x="67" y="61"/>
                    <a:pt x="56" y="45"/>
                  </a:cubicBezTo>
                  <a:cubicBezTo>
                    <a:pt x="45" y="28"/>
                    <a:pt x="32" y="13"/>
                    <a:pt x="18" y="0"/>
                  </a:cubicBezTo>
                  <a:lnTo>
                    <a:pt x="0" y="17"/>
                  </a:lnTo>
                  <a:cubicBezTo>
                    <a:pt x="14" y="30"/>
                    <a:pt x="25" y="44"/>
                    <a:pt x="35" y="59"/>
                  </a:cubicBezTo>
                  <a:cubicBezTo>
                    <a:pt x="45" y="74"/>
                    <a:pt x="54" y="90"/>
                    <a:pt x="60" y="106"/>
                  </a:cubicBezTo>
                  <a:cubicBezTo>
                    <a:pt x="67" y="123"/>
                    <a:pt x="72" y="140"/>
                    <a:pt x="76" y="158"/>
                  </a:cubicBezTo>
                  <a:cubicBezTo>
                    <a:pt x="80" y="176"/>
                    <a:pt x="81" y="194"/>
                    <a:pt x="81" y="212"/>
                  </a:cubicBezTo>
                  <a:cubicBezTo>
                    <a:pt x="81" y="230"/>
                    <a:pt x="80" y="249"/>
                    <a:pt x="76" y="266"/>
                  </a:cubicBezTo>
                  <a:cubicBezTo>
                    <a:pt x="72" y="284"/>
                    <a:pt x="67" y="302"/>
                    <a:pt x="60" y="318"/>
                  </a:cubicBezTo>
                  <a:cubicBezTo>
                    <a:pt x="54" y="335"/>
                    <a:pt x="45" y="351"/>
                    <a:pt x="35" y="366"/>
                  </a:cubicBezTo>
                  <a:cubicBezTo>
                    <a:pt x="25" y="381"/>
                    <a:pt x="14" y="395"/>
                    <a:pt x="0" y="408"/>
                  </a:cubicBezTo>
                  <a:lnTo>
                    <a:pt x="18" y="425"/>
                  </a:lnTo>
                  <a:cubicBezTo>
                    <a:pt x="32" y="411"/>
                    <a:pt x="45" y="396"/>
                    <a:pt x="56" y="380"/>
                  </a:cubicBezTo>
                  <a:cubicBezTo>
                    <a:pt x="67" y="363"/>
                    <a:pt x="76" y="346"/>
                    <a:pt x="84" y="328"/>
                  </a:cubicBezTo>
                  <a:cubicBezTo>
                    <a:pt x="91" y="310"/>
                    <a:pt x="97" y="291"/>
                    <a:pt x="101" y="271"/>
                  </a:cubicBezTo>
                  <a:cubicBezTo>
                    <a:pt x="105" y="252"/>
                    <a:pt x="107" y="232"/>
                    <a:pt x="107" y="212"/>
                  </a:cubicBezTo>
                  <a:cubicBezTo>
                    <a:pt x="107" y="192"/>
                    <a:pt x="105" y="172"/>
                    <a:pt x="101" y="153"/>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grpSp>
      <p:sp>
        <p:nvSpPr>
          <p:cNvPr id="121" name="Plus Sign 120">
            <a:extLst>
              <a:ext uri="{FF2B5EF4-FFF2-40B4-BE49-F238E27FC236}">
                <a16:creationId xmlns:a16="http://schemas.microsoft.com/office/drawing/2014/main" id="{776B8FC9-6399-4974-BF73-AC981FD3DFE5}"/>
              </a:ext>
            </a:extLst>
          </p:cNvPr>
          <p:cNvSpPr/>
          <p:nvPr/>
        </p:nvSpPr>
        <p:spPr bwMode="auto">
          <a:xfrm>
            <a:off x="1956916" y="1662205"/>
            <a:ext cx="228976" cy="228976"/>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122" name="Rectangle 121">
            <a:extLst>
              <a:ext uri="{FF2B5EF4-FFF2-40B4-BE49-F238E27FC236}">
                <a16:creationId xmlns:a16="http://schemas.microsoft.com/office/drawing/2014/main" id="{A18317E9-52B8-43AF-B40F-2A544B93726E}"/>
              </a:ext>
            </a:extLst>
          </p:cNvPr>
          <p:cNvSpPr/>
          <p:nvPr/>
        </p:nvSpPr>
        <p:spPr>
          <a:xfrm>
            <a:off x="8047980" y="2183371"/>
            <a:ext cx="871792" cy="246221"/>
          </a:xfrm>
          <a:prstGeom prst="rect">
            <a:avLst/>
          </a:prstGeom>
        </p:spPr>
        <p:txBody>
          <a:bodyPr wrap="square" lIns="0" tIns="0" rIns="0" bIns="0">
            <a:spAutoFit/>
          </a:bodyPr>
          <a:lstStyle/>
          <a:p>
            <a:pPr algn="ctr" defTabSz="914225"/>
            <a:r>
              <a:rPr lang="en-US" sz="800">
                <a:solidFill>
                  <a:srgbClr val="282828"/>
                </a:solidFill>
                <a:latin typeface="Segoe UI"/>
              </a:rPr>
              <a:t>Cloud-based phone system</a:t>
            </a:r>
          </a:p>
        </p:txBody>
      </p:sp>
      <p:grpSp>
        <p:nvGrpSpPr>
          <p:cNvPr id="123" name="Group 122">
            <a:extLst>
              <a:ext uri="{FF2B5EF4-FFF2-40B4-BE49-F238E27FC236}">
                <a16:creationId xmlns:a16="http://schemas.microsoft.com/office/drawing/2014/main" id="{0E679797-281D-4A39-B53A-4110C8F4A528}"/>
              </a:ext>
              <a:ext uri="{C183D7F6-B498-43B3-948B-1728B52AA6E4}">
                <adec:decorative xmlns:adec="http://schemas.microsoft.com/office/drawing/2017/decorative" val="1"/>
              </a:ext>
            </a:extLst>
          </p:cNvPr>
          <p:cNvGrpSpPr/>
          <p:nvPr/>
        </p:nvGrpSpPr>
        <p:grpSpPr>
          <a:xfrm>
            <a:off x="8202126" y="1701955"/>
            <a:ext cx="512084" cy="385694"/>
            <a:chOff x="10029833" y="2047231"/>
            <a:chExt cx="1127779" cy="849424"/>
          </a:xfrm>
        </p:grpSpPr>
        <p:sp>
          <p:nvSpPr>
            <p:cNvPr id="124" name="Freeform 7">
              <a:extLst>
                <a:ext uri="{FF2B5EF4-FFF2-40B4-BE49-F238E27FC236}">
                  <a16:creationId xmlns:a16="http://schemas.microsoft.com/office/drawing/2014/main" id="{1F4F47B7-0E74-4D13-8EF5-DB31698D744B}"/>
                </a:ext>
              </a:extLst>
            </p:cNvPr>
            <p:cNvSpPr>
              <a:spLocks noEditPoints="1"/>
            </p:cNvSpPr>
            <p:nvPr/>
          </p:nvSpPr>
          <p:spPr bwMode="auto">
            <a:xfrm>
              <a:off x="10216587" y="2529173"/>
              <a:ext cx="180728" cy="337359"/>
            </a:xfrm>
            <a:custGeom>
              <a:avLst/>
              <a:gdLst>
                <a:gd name="T0" fmla="*/ 18 w 49"/>
                <a:gd name="T1" fmla="*/ 59 h 91"/>
                <a:gd name="T2" fmla="*/ 18 w 49"/>
                <a:gd name="T3" fmla="*/ 59 h 91"/>
                <a:gd name="T4" fmla="*/ 31 w 49"/>
                <a:gd name="T5" fmla="*/ 59 h 91"/>
                <a:gd name="T6" fmla="*/ 31 w 49"/>
                <a:gd name="T7" fmla="*/ 72 h 91"/>
                <a:gd name="T8" fmla="*/ 18 w 49"/>
                <a:gd name="T9" fmla="*/ 72 h 91"/>
                <a:gd name="T10" fmla="*/ 18 w 49"/>
                <a:gd name="T11" fmla="*/ 59 h 91"/>
                <a:gd name="T12" fmla="*/ 49 w 49"/>
                <a:gd name="T13" fmla="*/ 0 h 91"/>
                <a:gd name="T14" fmla="*/ 49 w 49"/>
                <a:gd name="T15" fmla="*/ 0 h 91"/>
                <a:gd name="T16" fmla="*/ 0 w 49"/>
                <a:gd name="T17" fmla="*/ 0 h 91"/>
                <a:gd name="T18" fmla="*/ 0 w 49"/>
                <a:gd name="T19" fmla="*/ 91 h 91"/>
                <a:gd name="T20" fmla="*/ 49 w 49"/>
                <a:gd name="T21" fmla="*/ 91 h 91"/>
                <a:gd name="T22" fmla="*/ 49 w 49"/>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1">
                  <a:moveTo>
                    <a:pt x="18" y="59"/>
                  </a:moveTo>
                  <a:lnTo>
                    <a:pt x="18" y="59"/>
                  </a:lnTo>
                  <a:lnTo>
                    <a:pt x="31" y="59"/>
                  </a:lnTo>
                  <a:lnTo>
                    <a:pt x="31" y="72"/>
                  </a:lnTo>
                  <a:lnTo>
                    <a:pt x="18" y="72"/>
                  </a:lnTo>
                  <a:lnTo>
                    <a:pt x="18" y="59"/>
                  </a:lnTo>
                  <a:close/>
                  <a:moveTo>
                    <a:pt x="49" y="0"/>
                  </a:moveTo>
                  <a:lnTo>
                    <a:pt x="49" y="0"/>
                  </a:lnTo>
                  <a:lnTo>
                    <a:pt x="0" y="0"/>
                  </a:lnTo>
                  <a:lnTo>
                    <a:pt x="0" y="91"/>
                  </a:lnTo>
                  <a:lnTo>
                    <a:pt x="49" y="91"/>
                  </a:lnTo>
                  <a:lnTo>
                    <a:pt x="49" y="0"/>
                  </a:lnTo>
                  <a:close/>
                </a:path>
              </a:pathLst>
            </a:custGeom>
            <a:solidFill>
              <a:schemeClr val="accent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sp>
          <p:nvSpPr>
            <p:cNvPr id="125" name="Freeform 8">
              <a:extLst>
                <a:ext uri="{FF2B5EF4-FFF2-40B4-BE49-F238E27FC236}">
                  <a16:creationId xmlns:a16="http://schemas.microsoft.com/office/drawing/2014/main" id="{7D5293A7-55B6-4581-A2CD-8759D4B623EB}"/>
                </a:ext>
              </a:extLst>
            </p:cNvPr>
            <p:cNvSpPr>
              <a:spLocks/>
            </p:cNvSpPr>
            <p:nvPr/>
          </p:nvSpPr>
          <p:spPr bwMode="auto">
            <a:xfrm>
              <a:off x="10029833" y="2047231"/>
              <a:ext cx="1127779" cy="849424"/>
            </a:xfrm>
            <a:custGeom>
              <a:avLst/>
              <a:gdLst>
                <a:gd name="T0" fmla="*/ 190 w 301"/>
                <a:gd name="T1" fmla="*/ 174 h 227"/>
                <a:gd name="T2" fmla="*/ 190 w 301"/>
                <a:gd name="T3" fmla="*/ 174 h 227"/>
                <a:gd name="T4" fmla="*/ 190 w 301"/>
                <a:gd name="T5" fmla="*/ 109 h 227"/>
                <a:gd name="T6" fmla="*/ 192 w 301"/>
                <a:gd name="T7" fmla="*/ 100 h 227"/>
                <a:gd name="T8" fmla="*/ 197 w 301"/>
                <a:gd name="T9" fmla="*/ 93 h 227"/>
                <a:gd name="T10" fmla="*/ 205 w 301"/>
                <a:gd name="T11" fmla="*/ 89 h 227"/>
                <a:gd name="T12" fmla="*/ 213 w 301"/>
                <a:gd name="T13" fmla="*/ 87 h 227"/>
                <a:gd name="T14" fmla="*/ 301 w 301"/>
                <a:gd name="T15" fmla="*/ 87 h 227"/>
                <a:gd name="T16" fmla="*/ 301 w 301"/>
                <a:gd name="T17" fmla="*/ 0 h 227"/>
                <a:gd name="T18" fmla="*/ 99 w 301"/>
                <a:gd name="T19" fmla="*/ 0 h 227"/>
                <a:gd name="T20" fmla="*/ 99 w 301"/>
                <a:gd name="T21" fmla="*/ 13 h 227"/>
                <a:gd name="T22" fmla="*/ 50 w 301"/>
                <a:gd name="T23" fmla="*/ 13 h 227"/>
                <a:gd name="T24" fmla="*/ 50 w 301"/>
                <a:gd name="T25" fmla="*/ 0 h 227"/>
                <a:gd name="T26" fmla="*/ 0 w 301"/>
                <a:gd name="T27" fmla="*/ 0 h 227"/>
                <a:gd name="T28" fmla="*/ 0 w 301"/>
                <a:gd name="T29" fmla="*/ 174 h 227"/>
                <a:gd name="T30" fmla="*/ 34 w 301"/>
                <a:gd name="T31" fmla="*/ 174 h 227"/>
                <a:gd name="T32" fmla="*/ 34 w 301"/>
                <a:gd name="T33" fmla="*/ 127 h 227"/>
                <a:gd name="T34" fmla="*/ 35 w 301"/>
                <a:gd name="T35" fmla="*/ 122 h 227"/>
                <a:gd name="T36" fmla="*/ 38 w 301"/>
                <a:gd name="T37" fmla="*/ 118 h 227"/>
                <a:gd name="T38" fmla="*/ 43 w 301"/>
                <a:gd name="T39" fmla="*/ 115 h 227"/>
                <a:gd name="T40" fmla="*/ 48 w 301"/>
                <a:gd name="T41" fmla="*/ 113 h 227"/>
                <a:gd name="T42" fmla="*/ 99 w 301"/>
                <a:gd name="T43" fmla="*/ 113 h 227"/>
                <a:gd name="T44" fmla="*/ 105 w 301"/>
                <a:gd name="T45" fmla="*/ 115 h 227"/>
                <a:gd name="T46" fmla="*/ 109 w 301"/>
                <a:gd name="T47" fmla="*/ 118 h 227"/>
                <a:gd name="T48" fmla="*/ 112 w 301"/>
                <a:gd name="T49" fmla="*/ 122 h 227"/>
                <a:gd name="T50" fmla="*/ 113 w 301"/>
                <a:gd name="T51" fmla="*/ 127 h 227"/>
                <a:gd name="T52" fmla="*/ 113 w 301"/>
                <a:gd name="T53" fmla="*/ 174 h 227"/>
                <a:gd name="T54" fmla="*/ 132 w 301"/>
                <a:gd name="T55" fmla="*/ 174 h 227"/>
                <a:gd name="T56" fmla="*/ 132 w 301"/>
                <a:gd name="T57" fmla="*/ 200 h 227"/>
                <a:gd name="T58" fmla="*/ 113 w 301"/>
                <a:gd name="T59" fmla="*/ 200 h 227"/>
                <a:gd name="T60" fmla="*/ 113 w 301"/>
                <a:gd name="T61" fmla="*/ 220 h 227"/>
                <a:gd name="T62" fmla="*/ 112 w 301"/>
                <a:gd name="T63" fmla="*/ 226 h 227"/>
                <a:gd name="T64" fmla="*/ 111 w 301"/>
                <a:gd name="T65" fmla="*/ 227 h 227"/>
                <a:gd name="T66" fmla="*/ 197 w 301"/>
                <a:gd name="T67" fmla="*/ 227 h 227"/>
                <a:gd name="T68" fmla="*/ 192 w 301"/>
                <a:gd name="T69" fmla="*/ 221 h 227"/>
                <a:gd name="T70" fmla="*/ 190 w 301"/>
                <a:gd name="T71" fmla="*/ 213 h 227"/>
                <a:gd name="T72" fmla="*/ 190 w 301"/>
                <a:gd name="T73" fmla="*/ 200 h 227"/>
                <a:gd name="T74" fmla="*/ 159 w 301"/>
                <a:gd name="T75" fmla="*/ 200 h 227"/>
                <a:gd name="T76" fmla="*/ 159 w 301"/>
                <a:gd name="T77" fmla="*/ 174 h 227"/>
                <a:gd name="T78" fmla="*/ 190 w 301"/>
                <a:gd name="T79" fmla="*/ 174 h 227"/>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3289 w 10000"/>
                <a:gd name="connsiteY10" fmla="*/ 573 h 10000"/>
                <a:gd name="connsiteX11" fmla="*/ 1661 w 10000"/>
                <a:gd name="connsiteY11" fmla="*/ 573 h 10000"/>
                <a:gd name="connsiteX12" fmla="*/ 0 w 10000"/>
                <a:gd name="connsiteY12" fmla="*/ 0 h 10000"/>
                <a:gd name="connsiteX13" fmla="*/ 0 w 10000"/>
                <a:gd name="connsiteY13" fmla="*/ 7665 h 10000"/>
                <a:gd name="connsiteX14" fmla="*/ 1130 w 10000"/>
                <a:gd name="connsiteY14" fmla="*/ 7665 h 10000"/>
                <a:gd name="connsiteX15" fmla="*/ 1130 w 10000"/>
                <a:gd name="connsiteY15" fmla="*/ 5595 h 10000"/>
                <a:gd name="connsiteX16" fmla="*/ 1163 w 10000"/>
                <a:gd name="connsiteY16" fmla="*/ 5374 h 10000"/>
                <a:gd name="connsiteX17" fmla="*/ 1262 w 10000"/>
                <a:gd name="connsiteY17" fmla="*/ 5198 h 10000"/>
                <a:gd name="connsiteX18" fmla="*/ 1429 w 10000"/>
                <a:gd name="connsiteY18" fmla="*/ 5066 h 10000"/>
                <a:gd name="connsiteX19" fmla="*/ 1595 w 10000"/>
                <a:gd name="connsiteY19" fmla="*/ 4978 h 10000"/>
                <a:gd name="connsiteX20" fmla="*/ 3289 w 10000"/>
                <a:gd name="connsiteY20" fmla="*/ 4978 h 10000"/>
                <a:gd name="connsiteX21" fmla="*/ 3488 w 10000"/>
                <a:gd name="connsiteY21" fmla="*/ 5066 h 10000"/>
                <a:gd name="connsiteX22" fmla="*/ 3621 w 10000"/>
                <a:gd name="connsiteY22" fmla="*/ 5198 h 10000"/>
                <a:gd name="connsiteX23" fmla="*/ 3721 w 10000"/>
                <a:gd name="connsiteY23" fmla="*/ 5374 h 10000"/>
                <a:gd name="connsiteX24" fmla="*/ 3754 w 10000"/>
                <a:gd name="connsiteY24" fmla="*/ 5595 h 10000"/>
                <a:gd name="connsiteX25" fmla="*/ 3754 w 10000"/>
                <a:gd name="connsiteY25" fmla="*/ 7665 h 10000"/>
                <a:gd name="connsiteX26" fmla="*/ 4385 w 10000"/>
                <a:gd name="connsiteY26" fmla="*/ 7665 h 10000"/>
                <a:gd name="connsiteX27" fmla="*/ 4385 w 10000"/>
                <a:gd name="connsiteY27" fmla="*/ 8811 h 10000"/>
                <a:gd name="connsiteX28" fmla="*/ 3754 w 10000"/>
                <a:gd name="connsiteY28" fmla="*/ 8811 h 10000"/>
                <a:gd name="connsiteX29" fmla="*/ 3754 w 10000"/>
                <a:gd name="connsiteY29" fmla="*/ 9692 h 10000"/>
                <a:gd name="connsiteX30" fmla="*/ 3721 w 10000"/>
                <a:gd name="connsiteY30" fmla="*/ 9956 h 10000"/>
                <a:gd name="connsiteX31" fmla="*/ 3688 w 10000"/>
                <a:gd name="connsiteY31" fmla="*/ 10000 h 10000"/>
                <a:gd name="connsiteX32" fmla="*/ 6545 w 10000"/>
                <a:gd name="connsiteY32" fmla="*/ 10000 h 10000"/>
                <a:gd name="connsiteX33" fmla="*/ 6379 w 10000"/>
                <a:gd name="connsiteY33" fmla="*/ 9736 h 10000"/>
                <a:gd name="connsiteX34" fmla="*/ 6312 w 10000"/>
                <a:gd name="connsiteY34" fmla="*/ 9383 h 10000"/>
                <a:gd name="connsiteX35" fmla="*/ 6312 w 10000"/>
                <a:gd name="connsiteY35" fmla="*/ 8811 h 10000"/>
                <a:gd name="connsiteX36" fmla="*/ 5282 w 10000"/>
                <a:gd name="connsiteY36" fmla="*/ 8811 h 10000"/>
                <a:gd name="connsiteX37" fmla="*/ 5282 w 10000"/>
                <a:gd name="connsiteY37" fmla="*/ 7665 h 10000"/>
                <a:gd name="connsiteX38" fmla="*/ 6312 w 10000"/>
                <a:gd name="connsiteY38"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1661 w 10000"/>
                <a:gd name="connsiteY10" fmla="*/ 573 h 10000"/>
                <a:gd name="connsiteX11" fmla="*/ 0 w 10000"/>
                <a:gd name="connsiteY11" fmla="*/ 0 h 10000"/>
                <a:gd name="connsiteX12" fmla="*/ 0 w 10000"/>
                <a:gd name="connsiteY12" fmla="*/ 7665 h 10000"/>
                <a:gd name="connsiteX13" fmla="*/ 1130 w 10000"/>
                <a:gd name="connsiteY13" fmla="*/ 7665 h 10000"/>
                <a:gd name="connsiteX14" fmla="*/ 1130 w 10000"/>
                <a:gd name="connsiteY14" fmla="*/ 5595 h 10000"/>
                <a:gd name="connsiteX15" fmla="*/ 1163 w 10000"/>
                <a:gd name="connsiteY15" fmla="*/ 5374 h 10000"/>
                <a:gd name="connsiteX16" fmla="*/ 1262 w 10000"/>
                <a:gd name="connsiteY16" fmla="*/ 5198 h 10000"/>
                <a:gd name="connsiteX17" fmla="*/ 1429 w 10000"/>
                <a:gd name="connsiteY17" fmla="*/ 5066 h 10000"/>
                <a:gd name="connsiteX18" fmla="*/ 1595 w 10000"/>
                <a:gd name="connsiteY18" fmla="*/ 4978 h 10000"/>
                <a:gd name="connsiteX19" fmla="*/ 3289 w 10000"/>
                <a:gd name="connsiteY19" fmla="*/ 4978 h 10000"/>
                <a:gd name="connsiteX20" fmla="*/ 3488 w 10000"/>
                <a:gd name="connsiteY20" fmla="*/ 5066 h 10000"/>
                <a:gd name="connsiteX21" fmla="*/ 3621 w 10000"/>
                <a:gd name="connsiteY21" fmla="*/ 5198 h 10000"/>
                <a:gd name="connsiteX22" fmla="*/ 3721 w 10000"/>
                <a:gd name="connsiteY22" fmla="*/ 5374 h 10000"/>
                <a:gd name="connsiteX23" fmla="*/ 3754 w 10000"/>
                <a:gd name="connsiteY23" fmla="*/ 5595 h 10000"/>
                <a:gd name="connsiteX24" fmla="*/ 3754 w 10000"/>
                <a:gd name="connsiteY24" fmla="*/ 7665 h 10000"/>
                <a:gd name="connsiteX25" fmla="*/ 4385 w 10000"/>
                <a:gd name="connsiteY25" fmla="*/ 7665 h 10000"/>
                <a:gd name="connsiteX26" fmla="*/ 4385 w 10000"/>
                <a:gd name="connsiteY26" fmla="*/ 8811 h 10000"/>
                <a:gd name="connsiteX27" fmla="*/ 3754 w 10000"/>
                <a:gd name="connsiteY27" fmla="*/ 8811 h 10000"/>
                <a:gd name="connsiteX28" fmla="*/ 3754 w 10000"/>
                <a:gd name="connsiteY28" fmla="*/ 9692 h 10000"/>
                <a:gd name="connsiteX29" fmla="*/ 3721 w 10000"/>
                <a:gd name="connsiteY29" fmla="*/ 9956 h 10000"/>
                <a:gd name="connsiteX30" fmla="*/ 3688 w 10000"/>
                <a:gd name="connsiteY30" fmla="*/ 10000 h 10000"/>
                <a:gd name="connsiteX31" fmla="*/ 6545 w 10000"/>
                <a:gd name="connsiteY31" fmla="*/ 10000 h 10000"/>
                <a:gd name="connsiteX32" fmla="*/ 6379 w 10000"/>
                <a:gd name="connsiteY32" fmla="*/ 9736 h 10000"/>
                <a:gd name="connsiteX33" fmla="*/ 6312 w 10000"/>
                <a:gd name="connsiteY33" fmla="*/ 9383 h 10000"/>
                <a:gd name="connsiteX34" fmla="*/ 6312 w 10000"/>
                <a:gd name="connsiteY34" fmla="*/ 8811 h 10000"/>
                <a:gd name="connsiteX35" fmla="*/ 5282 w 10000"/>
                <a:gd name="connsiteY35" fmla="*/ 8811 h 10000"/>
                <a:gd name="connsiteX36" fmla="*/ 5282 w 10000"/>
                <a:gd name="connsiteY36" fmla="*/ 7665 h 10000"/>
                <a:gd name="connsiteX37" fmla="*/ 6312 w 10000"/>
                <a:gd name="connsiteY37" fmla="*/ 7665 h 10000"/>
                <a:gd name="connsiteX0" fmla="*/ 6312 w 10000"/>
                <a:gd name="connsiteY0" fmla="*/ 7665 h 10000"/>
                <a:gd name="connsiteX1" fmla="*/ 6312 w 10000"/>
                <a:gd name="connsiteY1" fmla="*/ 7665 h 10000"/>
                <a:gd name="connsiteX2" fmla="*/ 6312 w 10000"/>
                <a:gd name="connsiteY2" fmla="*/ 4802 h 10000"/>
                <a:gd name="connsiteX3" fmla="*/ 6379 w 10000"/>
                <a:gd name="connsiteY3" fmla="*/ 4405 h 10000"/>
                <a:gd name="connsiteX4" fmla="*/ 6545 w 10000"/>
                <a:gd name="connsiteY4" fmla="*/ 4097 h 10000"/>
                <a:gd name="connsiteX5" fmla="*/ 6811 w 10000"/>
                <a:gd name="connsiteY5" fmla="*/ 3921 h 10000"/>
                <a:gd name="connsiteX6" fmla="*/ 7076 w 10000"/>
                <a:gd name="connsiteY6" fmla="*/ 3833 h 10000"/>
                <a:gd name="connsiteX7" fmla="*/ 10000 w 10000"/>
                <a:gd name="connsiteY7" fmla="*/ 3833 h 10000"/>
                <a:gd name="connsiteX8" fmla="*/ 10000 w 10000"/>
                <a:gd name="connsiteY8" fmla="*/ 0 h 10000"/>
                <a:gd name="connsiteX9" fmla="*/ 3289 w 10000"/>
                <a:gd name="connsiteY9" fmla="*/ 0 h 10000"/>
                <a:gd name="connsiteX10" fmla="*/ 0 w 10000"/>
                <a:gd name="connsiteY10" fmla="*/ 0 h 10000"/>
                <a:gd name="connsiteX11" fmla="*/ 0 w 10000"/>
                <a:gd name="connsiteY11" fmla="*/ 7665 h 10000"/>
                <a:gd name="connsiteX12" fmla="*/ 1130 w 10000"/>
                <a:gd name="connsiteY12" fmla="*/ 7665 h 10000"/>
                <a:gd name="connsiteX13" fmla="*/ 1130 w 10000"/>
                <a:gd name="connsiteY13" fmla="*/ 5595 h 10000"/>
                <a:gd name="connsiteX14" fmla="*/ 1163 w 10000"/>
                <a:gd name="connsiteY14" fmla="*/ 5374 h 10000"/>
                <a:gd name="connsiteX15" fmla="*/ 1262 w 10000"/>
                <a:gd name="connsiteY15" fmla="*/ 5198 h 10000"/>
                <a:gd name="connsiteX16" fmla="*/ 1429 w 10000"/>
                <a:gd name="connsiteY16" fmla="*/ 5066 h 10000"/>
                <a:gd name="connsiteX17" fmla="*/ 1595 w 10000"/>
                <a:gd name="connsiteY17" fmla="*/ 4978 h 10000"/>
                <a:gd name="connsiteX18" fmla="*/ 3289 w 10000"/>
                <a:gd name="connsiteY18" fmla="*/ 4978 h 10000"/>
                <a:gd name="connsiteX19" fmla="*/ 3488 w 10000"/>
                <a:gd name="connsiteY19" fmla="*/ 5066 h 10000"/>
                <a:gd name="connsiteX20" fmla="*/ 3621 w 10000"/>
                <a:gd name="connsiteY20" fmla="*/ 5198 h 10000"/>
                <a:gd name="connsiteX21" fmla="*/ 3721 w 10000"/>
                <a:gd name="connsiteY21" fmla="*/ 5374 h 10000"/>
                <a:gd name="connsiteX22" fmla="*/ 3754 w 10000"/>
                <a:gd name="connsiteY22" fmla="*/ 5595 h 10000"/>
                <a:gd name="connsiteX23" fmla="*/ 3754 w 10000"/>
                <a:gd name="connsiteY23" fmla="*/ 7665 h 10000"/>
                <a:gd name="connsiteX24" fmla="*/ 4385 w 10000"/>
                <a:gd name="connsiteY24" fmla="*/ 7665 h 10000"/>
                <a:gd name="connsiteX25" fmla="*/ 4385 w 10000"/>
                <a:gd name="connsiteY25" fmla="*/ 8811 h 10000"/>
                <a:gd name="connsiteX26" fmla="*/ 3754 w 10000"/>
                <a:gd name="connsiteY26" fmla="*/ 8811 h 10000"/>
                <a:gd name="connsiteX27" fmla="*/ 3754 w 10000"/>
                <a:gd name="connsiteY27" fmla="*/ 9692 h 10000"/>
                <a:gd name="connsiteX28" fmla="*/ 3721 w 10000"/>
                <a:gd name="connsiteY28" fmla="*/ 9956 h 10000"/>
                <a:gd name="connsiteX29" fmla="*/ 3688 w 10000"/>
                <a:gd name="connsiteY29" fmla="*/ 10000 h 10000"/>
                <a:gd name="connsiteX30" fmla="*/ 6545 w 10000"/>
                <a:gd name="connsiteY30" fmla="*/ 10000 h 10000"/>
                <a:gd name="connsiteX31" fmla="*/ 6379 w 10000"/>
                <a:gd name="connsiteY31" fmla="*/ 9736 h 10000"/>
                <a:gd name="connsiteX32" fmla="*/ 6312 w 10000"/>
                <a:gd name="connsiteY32" fmla="*/ 9383 h 10000"/>
                <a:gd name="connsiteX33" fmla="*/ 6312 w 10000"/>
                <a:gd name="connsiteY33" fmla="*/ 8811 h 10000"/>
                <a:gd name="connsiteX34" fmla="*/ 5282 w 10000"/>
                <a:gd name="connsiteY34" fmla="*/ 8811 h 10000"/>
                <a:gd name="connsiteX35" fmla="*/ 5282 w 10000"/>
                <a:gd name="connsiteY35" fmla="*/ 7665 h 10000"/>
                <a:gd name="connsiteX36" fmla="*/ 6312 w 10000"/>
                <a:gd name="connsiteY36" fmla="*/ 7665 h 10000"/>
                <a:gd name="connsiteX0" fmla="*/ 6312 w 10000"/>
                <a:gd name="connsiteY0" fmla="*/ 7665 h 10000"/>
                <a:gd name="connsiteX1" fmla="*/ 6312 w 10000"/>
                <a:gd name="connsiteY1" fmla="*/ 7665 h 10000"/>
                <a:gd name="connsiteX2" fmla="*/ 6379 w 10000"/>
                <a:gd name="connsiteY2" fmla="*/ 4405 h 10000"/>
                <a:gd name="connsiteX3" fmla="*/ 6545 w 10000"/>
                <a:gd name="connsiteY3" fmla="*/ 4097 h 10000"/>
                <a:gd name="connsiteX4" fmla="*/ 6811 w 10000"/>
                <a:gd name="connsiteY4" fmla="*/ 3921 h 10000"/>
                <a:gd name="connsiteX5" fmla="*/ 7076 w 10000"/>
                <a:gd name="connsiteY5" fmla="*/ 3833 h 10000"/>
                <a:gd name="connsiteX6" fmla="*/ 10000 w 10000"/>
                <a:gd name="connsiteY6" fmla="*/ 3833 h 10000"/>
                <a:gd name="connsiteX7" fmla="*/ 10000 w 10000"/>
                <a:gd name="connsiteY7" fmla="*/ 0 h 10000"/>
                <a:gd name="connsiteX8" fmla="*/ 3289 w 10000"/>
                <a:gd name="connsiteY8" fmla="*/ 0 h 10000"/>
                <a:gd name="connsiteX9" fmla="*/ 0 w 10000"/>
                <a:gd name="connsiteY9" fmla="*/ 0 h 10000"/>
                <a:gd name="connsiteX10" fmla="*/ 0 w 10000"/>
                <a:gd name="connsiteY10" fmla="*/ 7665 h 10000"/>
                <a:gd name="connsiteX11" fmla="*/ 1130 w 10000"/>
                <a:gd name="connsiteY11" fmla="*/ 7665 h 10000"/>
                <a:gd name="connsiteX12" fmla="*/ 1130 w 10000"/>
                <a:gd name="connsiteY12" fmla="*/ 5595 h 10000"/>
                <a:gd name="connsiteX13" fmla="*/ 1163 w 10000"/>
                <a:gd name="connsiteY13" fmla="*/ 5374 h 10000"/>
                <a:gd name="connsiteX14" fmla="*/ 1262 w 10000"/>
                <a:gd name="connsiteY14" fmla="*/ 5198 h 10000"/>
                <a:gd name="connsiteX15" fmla="*/ 1429 w 10000"/>
                <a:gd name="connsiteY15" fmla="*/ 5066 h 10000"/>
                <a:gd name="connsiteX16" fmla="*/ 1595 w 10000"/>
                <a:gd name="connsiteY16" fmla="*/ 4978 h 10000"/>
                <a:gd name="connsiteX17" fmla="*/ 3289 w 10000"/>
                <a:gd name="connsiteY17" fmla="*/ 4978 h 10000"/>
                <a:gd name="connsiteX18" fmla="*/ 3488 w 10000"/>
                <a:gd name="connsiteY18" fmla="*/ 5066 h 10000"/>
                <a:gd name="connsiteX19" fmla="*/ 3621 w 10000"/>
                <a:gd name="connsiteY19" fmla="*/ 5198 h 10000"/>
                <a:gd name="connsiteX20" fmla="*/ 3721 w 10000"/>
                <a:gd name="connsiteY20" fmla="*/ 5374 h 10000"/>
                <a:gd name="connsiteX21" fmla="*/ 3754 w 10000"/>
                <a:gd name="connsiteY21" fmla="*/ 5595 h 10000"/>
                <a:gd name="connsiteX22" fmla="*/ 3754 w 10000"/>
                <a:gd name="connsiteY22" fmla="*/ 7665 h 10000"/>
                <a:gd name="connsiteX23" fmla="*/ 4385 w 10000"/>
                <a:gd name="connsiteY23" fmla="*/ 7665 h 10000"/>
                <a:gd name="connsiteX24" fmla="*/ 4385 w 10000"/>
                <a:gd name="connsiteY24" fmla="*/ 8811 h 10000"/>
                <a:gd name="connsiteX25" fmla="*/ 3754 w 10000"/>
                <a:gd name="connsiteY25" fmla="*/ 8811 h 10000"/>
                <a:gd name="connsiteX26" fmla="*/ 3754 w 10000"/>
                <a:gd name="connsiteY26" fmla="*/ 9692 h 10000"/>
                <a:gd name="connsiteX27" fmla="*/ 3721 w 10000"/>
                <a:gd name="connsiteY27" fmla="*/ 9956 h 10000"/>
                <a:gd name="connsiteX28" fmla="*/ 3688 w 10000"/>
                <a:gd name="connsiteY28" fmla="*/ 10000 h 10000"/>
                <a:gd name="connsiteX29" fmla="*/ 6545 w 10000"/>
                <a:gd name="connsiteY29" fmla="*/ 10000 h 10000"/>
                <a:gd name="connsiteX30" fmla="*/ 6379 w 10000"/>
                <a:gd name="connsiteY30" fmla="*/ 9736 h 10000"/>
                <a:gd name="connsiteX31" fmla="*/ 6312 w 10000"/>
                <a:gd name="connsiteY31" fmla="*/ 9383 h 10000"/>
                <a:gd name="connsiteX32" fmla="*/ 6312 w 10000"/>
                <a:gd name="connsiteY32" fmla="*/ 8811 h 10000"/>
                <a:gd name="connsiteX33" fmla="*/ 5282 w 10000"/>
                <a:gd name="connsiteY33" fmla="*/ 8811 h 10000"/>
                <a:gd name="connsiteX34" fmla="*/ 5282 w 10000"/>
                <a:gd name="connsiteY34" fmla="*/ 7665 h 10000"/>
                <a:gd name="connsiteX35" fmla="*/ 6312 w 10000"/>
                <a:gd name="connsiteY35" fmla="*/ 7665 h 10000"/>
                <a:gd name="connsiteX0" fmla="*/ 6312 w 10000"/>
                <a:gd name="connsiteY0" fmla="*/ 7665 h 10000"/>
                <a:gd name="connsiteX1" fmla="*/ 6312 w 10000"/>
                <a:gd name="connsiteY1" fmla="*/ 7665 h 10000"/>
                <a:gd name="connsiteX2" fmla="*/ 6379 w 10000"/>
                <a:gd name="connsiteY2" fmla="*/ 4405 h 10000"/>
                <a:gd name="connsiteX3" fmla="*/ 6811 w 10000"/>
                <a:gd name="connsiteY3" fmla="*/ 3921 h 10000"/>
                <a:gd name="connsiteX4" fmla="*/ 7076 w 10000"/>
                <a:gd name="connsiteY4" fmla="*/ 3833 h 10000"/>
                <a:gd name="connsiteX5" fmla="*/ 10000 w 10000"/>
                <a:gd name="connsiteY5" fmla="*/ 3833 h 10000"/>
                <a:gd name="connsiteX6" fmla="*/ 10000 w 10000"/>
                <a:gd name="connsiteY6" fmla="*/ 0 h 10000"/>
                <a:gd name="connsiteX7" fmla="*/ 3289 w 10000"/>
                <a:gd name="connsiteY7" fmla="*/ 0 h 10000"/>
                <a:gd name="connsiteX8" fmla="*/ 0 w 10000"/>
                <a:gd name="connsiteY8" fmla="*/ 0 h 10000"/>
                <a:gd name="connsiteX9" fmla="*/ 0 w 10000"/>
                <a:gd name="connsiteY9" fmla="*/ 7665 h 10000"/>
                <a:gd name="connsiteX10" fmla="*/ 1130 w 10000"/>
                <a:gd name="connsiteY10" fmla="*/ 7665 h 10000"/>
                <a:gd name="connsiteX11" fmla="*/ 1130 w 10000"/>
                <a:gd name="connsiteY11" fmla="*/ 5595 h 10000"/>
                <a:gd name="connsiteX12" fmla="*/ 1163 w 10000"/>
                <a:gd name="connsiteY12" fmla="*/ 5374 h 10000"/>
                <a:gd name="connsiteX13" fmla="*/ 1262 w 10000"/>
                <a:gd name="connsiteY13" fmla="*/ 5198 h 10000"/>
                <a:gd name="connsiteX14" fmla="*/ 1429 w 10000"/>
                <a:gd name="connsiteY14" fmla="*/ 5066 h 10000"/>
                <a:gd name="connsiteX15" fmla="*/ 1595 w 10000"/>
                <a:gd name="connsiteY15" fmla="*/ 4978 h 10000"/>
                <a:gd name="connsiteX16" fmla="*/ 3289 w 10000"/>
                <a:gd name="connsiteY16" fmla="*/ 4978 h 10000"/>
                <a:gd name="connsiteX17" fmla="*/ 3488 w 10000"/>
                <a:gd name="connsiteY17" fmla="*/ 5066 h 10000"/>
                <a:gd name="connsiteX18" fmla="*/ 3621 w 10000"/>
                <a:gd name="connsiteY18" fmla="*/ 5198 h 10000"/>
                <a:gd name="connsiteX19" fmla="*/ 3721 w 10000"/>
                <a:gd name="connsiteY19" fmla="*/ 5374 h 10000"/>
                <a:gd name="connsiteX20" fmla="*/ 3754 w 10000"/>
                <a:gd name="connsiteY20" fmla="*/ 5595 h 10000"/>
                <a:gd name="connsiteX21" fmla="*/ 3754 w 10000"/>
                <a:gd name="connsiteY21" fmla="*/ 7665 h 10000"/>
                <a:gd name="connsiteX22" fmla="*/ 4385 w 10000"/>
                <a:gd name="connsiteY22" fmla="*/ 7665 h 10000"/>
                <a:gd name="connsiteX23" fmla="*/ 4385 w 10000"/>
                <a:gd name="connsiteY23" fmla="*/ 8811 h 10000"/>
                <a:gd name="connsiteX24" fmla="*/ 3754 w 10000"/>
                <a:gd name="connsiteY24" fmla="*/ 8811 h 10000"/>
                <a:gd name="connsiteX25" fmla="*/ 3754 w 10000"/>
                <a:gd name="connsiteY25" fmla="*/ 9692 h 10000"/>
                <a:gd name="connsiteX26" fmla="*/ 3721 w 10000"/>
                <a:gd name="connsiteY26" fmla="*/ 9956 h 10000"/>
                <a:gd name="connsiteX27" fmla="*/ 3688 w 10000"/>
                <a:gd name="connsiteY27" fmla="*/ 10000 h 10000"/>
                <a:gd name="connsiteX28" fmla="*/ 6545 w 10000"/>
                <a:gd name="connsiteY28" fmla="*/ 10000 h 10000"/>
                <a:gd name="connsiteX29" fmla="*/ 6379 w 10000"/>
                <a:gd name="connsiteY29" fmla="*/ 9736 h 10000"/>
                <a:gd name="connsiteX30" fmla="*/ 6312 w 10000"/>
                <a:gd name="connsiteY30" fmla="*/ 9383 h 10000"/>
                <a:gd name="connsiteX31" fmla="*/ 6312 w 10000"/>
                <a:gd name="connsiteY31" fmla="*/ 8811 h 10000"/>
                <a:gd name="connsiteX32" fmla="*/ 5282 w 10000"/>
                <a:gd name="connsiteY32" fmla="*/ 8811 h 10000"/>
                <a:gd name="connsiteX33" fmla="*/ 5282 w 10000"/>
                <a:gd name="connsiteY33" fmla="*/ 7665 h 10000"/>
                <a:gd name="connsiteX34" fmla="*/ 6312 w 10000"/>
                <a:gd name="connsiteY34" fmla="*/ 7665 h 10000"/>
                <a:gd name="connsiteX0" fmla="*/ 6312 w 10000"/>
                <a:gd name="connsiteY0" fmla="*/ 7665 h 10000"/>
                <a:gd name="connsiteX1" fmla="*/ 6312 w 10000"/>
                <a:gd name="connsiteY1" fmla="*/ 7665 h 10000"/>
                <a:gd name="connsiteX2" fmla="*/ 6379 w 10000"/>
                <a:gd name="connsiteY2" fmla="*/ 4405 h 10000"/>
                <a:gd name="connsiteX3" fmla="*/ 7076 w 10000"/>
                <a:gd name="connsiteY3" fmla="*/ 3833 h 10000"/>
                <a:gd name="connsiteX4" fmla="*/ 10000 w 10000"/>
                <a:gd name="connsiteY4" fmla="*/ 3833 h 10000"/>
                <a:gd name="connsiteX5" fmla="*/ 10000 w 10000"/>
                <a:gd name="connsiteY5" fmla="*/ 0 h 10000"/>
                <a:gd name="connsiteX6" fmla="*/ 3289 w 10000"/>
                <a:gd name="connsiteY6" fmla="*/ 0 h 10000"/>
                <a:gd name="connsiteX7" fmla="*/ 0 w 10000"/>
                <a:gd name="connsiteY7" fmla="*/ 0 h 10000"/>
                <a:gd name="connsiteX8" fmla="*/ 0 w 10000"/>
                <a:gd name="connsiteY8" fmla="*/ 7665 h 10000"/>
                <a:gd name="connsiteX9" fmla="*/ 1130 w 10000"/>
                <a:gd name="connsiteY9" fmla="*/ 7665 h 10000"/>
                <a:gd name="connsiteX10" fmla="*/ 1130 w 10000"/>
                <a:gd name="connsiteY10" fmla="*/ 5595 h 10000"/>
                <a:gd name="connsiteX11" fmla="*/ 1163 w 10000"/>
                <a:gd name="connsiteY11" fmla="*/ 5374 h 10000"/>
                <a:gd name="connsiteX12" fmla="*/ 1262 w 10000"/>
                <a:gd name="connsiteY12" fmla="*/ 5198 h 10000"/>
                <a:gd name="connsiteX13" fmla="*/ 1429 w 10000"/>
                <a:gd name="connsiteY13" fmla="*/ 5066 h 10000"/>
                <a:gd name="connsiteX14" fmla="*/ 1595 w 10000"/>
                <a:gd name="connsiteY14" fmla="*/ 4978 h 10000"/>
                <a:gd name="connsiteX15" fmla="*/ 3289 w 10000"/>
                <a:gd name="connsiteY15" fmla="*/ 4978 h 10000"/>
                <a:gd name="connsiteX16" fmla="*/ 3488 w 10000"/>
                <a:gd name="connsiteY16" fmla="*/ 5066 h 10000"/>
                <a:gd name="connsiteX17" fmla="*/ 3621 w 10000"/>
                <a:gd name="connsiteY17" fmla="*/ 5198 h 10000"/>
                <a:gd name="connsiteX18" fmla="*/ 3721 w 10000"/>
                <a:gd name="connsiteY18" fmla="*/ 5374 h 10000"/>
                <a:gd name="connsiteX19" fmla="*/ 3754 w 10000"/>
                <a:gd name="connsiteY19" fmla="*/ 5595 h 10000"/>
                <a:gd name="connsiteX20" fmla="*/ 3754 w 10000"/>
                <a:gd name="connsiteY20" fmla="*/ 7665 h 10000"/>
                <a:gd name="connsiteX21" fmla="*/ 4385 w 10000"/>
                <a:gd name="connsiteY21" fmla="*/ 7665 h 10000"/>
                <a:gd name="connsiteX22" fmla="*/ 4385 w 10000"/>
                <a:gd name="connsiteY22" fmla="*/ 8811 h 10000"/>
                <a:gd name="connsiteX23" fmla="*/ 3754 w 10000"/>
                <a:gd name="connsiteY23" fmla="*/ 8811 h 10000"/>
                <a:gd name="connsiteX24" fmla="*/ 3754 w 10000"/>
                <a:gd name="connsiteY24" fmla="*/ 9692 h 10000"/>
                <a:gd name="connsiteX25" fmla="*/ 3721 w 10000"/>
                <a:gd name="connsiteY25" fmla="*/ 9956 h 10000"/>
                <a:gd name="connsiteX26" fmla="*/ 3688 w 10000"/>
                <a:gd name="connsiteY26" fmla="*/ 10000 h 10000"/>
                <a:gd name="connsiteX27" fmla="*/ 6545 w 10000"/>
                <a:gd name="connsiteY27" fmla="*/ 10000 h 10000"/>
                <a:gd name="connsiteX28" fmla="*/ 6379 w 10000"/>
                <a:gd name="connsiteY28" fmla="*/ 9736 h 10000"/>
                <a:gd name="connsiteX29" fmla="*/ 6312 w 10000"/>
                <a:gd name="connsiteY29" fmla="*/ 9383 h 10000"/>
                <a:gd name="connsiteX30" fmla="*/ 6312 w 10000"/>
                <a:gd name="connsiteY30" fmla="*/ 8811 h 10000"/>
                <a:gd name="connsiteX31" fmla="*/ 5282 w 10000"/>
                <a:gd name="connsiteY31" fmla="*/ 8811 h 10000"/>
                <a:gd name="connsiteX32" fmla="*/ 5282 w 10000"/>
                <a:gd name="connsiteY32" fmla="*/ 7665 h 10000"/>
                <a:gd name="connsiteX33" fmla="*/ 6312 w 10000"/>
                <a:gd name="connsiteY33" fmla="*/ 7665 h 10000"/>
                <a:gd name="connsiteX0" fmla="*/ 6312 w 10000"/>
                <a:gd name="connsiteY0" fmla="*/ 7665 h 10000"/>
                <a:gd name="connsiteX1" fmla="*/ 6312 w 10000"/>
                <a:gd name="connsiteY1" fmla="*/ 7665 h 10000"/>
                <a:gd name="connsiteX2" fmla="*/ 6379 w 10000"/>
                <a:gd name="connsiteY2" fmla="*/ 4405 h 10000"/>
                <a:gd name="connsiteX3" fmla="*/ 10000 w 10000"/>
                <a:gd name="connsiteY3" fmla="*/ 3833 h 10000"/>
                <a:gd name="connsiteX4" fmla="*/ 10000 w 10000"/>
                <a:gd name="connsiteY4" fmla="*/ 0 h 10000"/>
                <a:gd name="connsiteX5" fmla="*/ 3289 w 10000"/>
                <a:gd name="connsiteY5" fmla="*/ 0 h 10000"/>
                <a:gd name="connsiteX6" fmla="*/ 0 w 10000"/>
                <a:gd name="connsiteY6" fmla="*/ 0 h 10000"/>
                <a:gd name="connsiteX7" fmla="*/ 0 w 10000"/>
                <a:gd name="connsiteY7" fmla="*/ 7665 h 10000"/>
                <a:gd name="connsiteX8" fmla="*/ 1130 w 10000"/>
                <a:gd name="connsiteY8" fmla="*/ 7665 h 10000"/>
                <a:gd name="connsiteX9" fmla="*/ 1130 w 10000"/>
                <a:gd name="connsiteY9" fmla="*/ 5595 h 10000"/>
                <a:gd name="connsiteX10" fmla="*/ 1163 w 10000"/>
                <a:gd name="connsiteY10" fmla="*/ 5374 h 10000"/>
                <a:gd name="connsiteX11" fmla="*/ 1262 w 10000"/>
                <a:gd name="connsiteY11" fmla="*/ 5198 h 10000"/>
                <a:gd name="connsiteX12" fmla="*/ 1429 w 10000"/>
                <a:gd name="connsiteY12" fmla="*/ 5066 h 10000"/>
                <a:gd name="connsiteX13" fmla="*/ 1595 w 10000"/>
                <a:gd name="connsiteY13" fmla="*/ 4978 h 10000"/>
                <a:gd name="connsiteX14" fmla="*/ 3289 w 10000"/>
                <a:gd name="connsiteY14" fmla="*/ 4978 h 10000"/>
                <a:gd name="connsiteX15" fmla="*/ 3488 w 10000"/>
                <a:gd name="connsiteY15" fmla="*/ 5066 h 10000"/>
                <a:gd name="connsiteX16" fmla="*/ 3621 w 10000"/>
                <a:gd name="connsiteY16" fmla="*/ 5198 h 10000"/>
                <a:gd name="connsiteX17" fmla="*/ 3721 w 10000"/>
                <a:gd name="connsiteY17" fmla="*/ 5374 h 10000"/>
                <a:gd name="connsiteX18" fmla="*/ 3754 w 10000"/>
                <a:gd name="connsiteY18" fmla="*/ 5595 h 10000"/>
                <a:gd name="connsiteX19" fmla="*/ 3754 w 10000"/>
                <a:gd name="connsiteY19" fmla="*/ 7665 h 10000"/>
                <a:gd name="connsiteX20" fmla="*/ 4385 w 10000"/>
                <a:gd name="connsiteY20" fmla="*/ 7665 h 10000"/>
                <a:gd name="connsiteX21" fmla="*/ 4385 w 10000"/>
                <a:gd name="connsiteY21" fmla="*/ 8811 h 10000"/>
                <a:gd name="connsiteX22" fmla="*/ 3754 w 10000"/>
                <a:gd name="connsiteY22" fmla="*/ 8811 h 10000"/>
                <a:gd name="connsiteX23" fmla="*/ 3754 w 10000"/>
                <a:gd name="connsiteY23" fmla="*/ 9692 h 10000"/>
                <a:gd name="connsiteX24" fmla="*/ 3721 w 10000"/>
                <a:gd name="connsiteY24" fmla="*/ 9956 h 10000"/>
                <a:gd name="connsiteX25" fmla="*/ 3688 w 10000"/>
                <a:gd name="connsiteY25" fmla="*/ 10000 h 10000"/>
                <a:gd name="connsiteX26" fmla="*/ 6545 w 10000"/>
                <a:gd name="connsiteY26" fmla="*/ 10000 h 10000"/>
                <a:gd name="connsiteX27" fmla="*/ 6379 w 10000"/>
                <a:gd name="connsiteY27" fmla="*/ 9736 h 10000"/>
                <a:gd name="connsiteX28" fmla="*/ 6312 w 10000"/>
                <a:gd name="connsiteY28" fmla="*/ 9383 h 10000"/>
                <a:gd name="connsiteX29" fmla="*/ 6312 w 10000"/>
                <a:gd name="connsiteY29" fmla="*/ 8811 h 10000"/>
                <a:gd name="connsiteX30" fmla="*/ 5282 w 10000"/>
                <a:gd name="connsiteY30" fmla="*/ 8811 h 10000"/>
                <a:gd name="connsiteX31" fmla="*/ 5282 w 10000"/>
                <a:gd name="connsiteY31" fmla="*/ 7665 h 10000"/>
                <a:gd name="connsiteX32" fmla="*/ 6312 w 10000"/>
                <a:gd name="connsiteY32" fmla="*/ 7665 h 10000"/>
                <a:gd name="connsiteX0" fmla="*/ 6312 w 10000"/>
                <a:gd name="connsiteY0" fmla="*/ 7665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6312 w 10000"/>
                <a:gd name="connsiteY31" fmla="*/ 7665 h 10000"/>
                <a:gd name="connsiteX0" fmla="*/ 8326 w 10000"/>
                <a:gd name="connsiteY0" fmla="*/ 7627 h 10000"/>
                <a:gd name="connsiteX1" fmla="*/ 6312 w 10000"/>
                <a:gd name="connsiteY1" fmla="*/ 7665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26 w 10131"/>
                <a:gd name="connsiteY0" fmla="*/ 7627 h 10000"/>
                <a:gd name="connsiteX1" fmla="*/ 9948 w 10131"/>
                <a:gd name="connsiteY1" fmla="*/ 7702 h 10000"/>
                <a:gd name="connsiteX2" fmla="*/ 10000 w 10131"/>
                <a:gd name="connsiteY2" fmla="*/ 3833 h 10000"/>
                <a:gd name="connsiteX3" fmla="*/ 10000 w 10131"/>
                <a:gd name="connsiteY3" fmla="*/ 0 h 10000"/>
                <a:gd name="connsiteX4" fmla="*/ 3289 w 10131"/>
                <a:gd name="connsiteY4" fmla="*/ 0 h 10000"/>
                <a:gd name="connsiteX5" fmla="*/ 0 w 10131"/>
                <a:gd name="connsiteY5" fmla="*/ 0 h 10000"/>
                <a:gd name="connsiteX6" fmla="*/ 0 w 10131"/>
                <a:gd name="connsiteY6" fmla="*/ 7665 h 10000"/>
                <a:gd name="connsiteX7" fmla="*/ 1130 w 10131"/>
                <a:gd name="connsiteY7" fmla="*/ 7665 h 10000"/>
                <a:gd name="connsiteX8" fmla="*/ 1130 w 10131"/>
                <a:gd name="connsiteY8" fmla="*/ 5595 h 10000"/>
                <a:gd name="connsiteX9" fmla="*/ 1163 w 10131"/>
                <a:gd name="connsiteY9" fmla="*/ 5374 h 10000"/>
                <a:gd name="connsiteX10" fmla="*/ 1262 w 10131"/>
                <a:gd name="connsiteY10" fmla="*/ 5198 h 10000"/>
                <a:gd name="connsiteX11" fmla="*/ 1429 w 10131"/>
                <a:gd name="connsiteY11" fmla="*/ 5066 h 10000"/>
                <a:gd name="connsiteX12" fmla="*/ 1595 w 10131"/>
                <a:gd name="connsiteY12" fmla="*/ 4978 h 10000"/>
                <a:gd name="connsiteX13" fmla="*/ 3289 w 10131"/>
                <a:gd name="connsiteY13" fmla="*/ 4978 h 10000"/>
                <a:gd name="connsiteX14" fmla="*/ 3488 w 10131"/>
                <a:gd name="connsiteY14" fmla="*/ 5066 h 10000"/>
                <a:gd name="connsiteX15" fmla="*/ 3621 w 10131"/>
                <a:gd name="connsiteY15" fmla="*/ 5198 h 10000"/>
                <a:gd name="connsiteX16" fmla="*/ 3721 w 10131"/>
                <a:gd name="connsiteY16" fmla="*/ 5374 h 10000"/>
                <a:gd name="connsiteX17" fmla="*/ 3754 w 10131"/>
                <a:gd name="connsiteY17" fmla="*/ 5595 h 10000"/>
                <a:gd name="connsiteX18" fmla="*/ 3754 w 10131"/>
                <a:gd name="connsiteY18" fmla="*/ 7665 h 10000"/>
                <a:gd name="connsiteX19" fmla="*/ 4385 w 10131"/>
                <a:gd name="connsiteY19" fmla="*/ 7665 h 10000"/>
                <a:gd name="connsiteX20" fmla="*/ 4385 w 10131"/>
                <a:gd name="connsiteY20" fmla="*/ 8811 h 10000"/>
                <a:gd name="connsiteX21" fmla="*/ 3754 w 10131"/>
                <a:gd name="connsiteY21" fmla="*/ 8811 h 10000"/>
                <a:gd name="connsiteX22" fmla="*/ 3754 w 10131"/>
                <a:gd name="connsiteY22" fmla="*/ 9692 h 10000"/>
                <a:gd name="connsiteX23" fmla="*/ 3721 w 10131"/>
                <a:gd name="connsiteY23" fmla="*/ 9956 h 10000"/>
                <a:gd name="connsiteX24" fmla="*/ 3688 w 10131"/>
                <a:gd name="connsiteY24" fmla="*/ 10000 h 10000"/>
                <a:gd name="connsiteX25" fmla="*/ 6545 w 10131"/>
                <a:gd name="connsiteY25" fmla="*/ 10000 h 10000"/>
                <a:gd name="connsiteX26" fmla="*/ 6379 w 10131"/>
                <a:gd name="connsiteY26" fmla="*/ 9736 h 10000"/>
                <a:gd name="connsiteX27" fmla="*/ 6312 w 10131"/>
                <a:gd name="connsiteY27" fmla="*/ 9383 h 10000"/>
                <a:gd name="connsiteX28" fmla="*/ 6312 w 10131"/>
                <a:gd name="connsiteY28" fmla="*/ 8811 h 10000"/>
                <a:gd name="connsiteX29" fmla="*/ 5282 w 10131"/>
                <a:gd name="connsiteY29" fmla="*/ 8811 h 10000"/>
                <a:gd name="connsiteX30" fmla="*/ 5282 w 10131"/>
                <a:gd name="connsiteY30" fmla="*/ 7665 h 10000"/>
                <a:gd name="connsiteX31" fmla="*/ 8326 w 10131"/>
                <a:gd name="connsiteY31" fmla="*/ 7627 h 10000"/>
                <a:gd name="connsiteX0" fmla="*/ 8326 w 10000"/>
                <a:gd name="connsiteY0" fmla="*/ 7627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26 w 10000"/>
                <a:gd name="connsiteY31" fmla="*/ 7627 h 10000"/>
                <a:gd name="connsiteX0" fmla="*/ 8389 w 10000"/>
                <a:gd name="connsiteY0" fmla="*/ 7739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31" fmla="*/ 8389 w 10000"/>
                <a:gd name="connsiteY31" fmla="*/ 7739 h 10000"/>
                <a:gd name="connsiteX0" fmla="*/ 5282 w 10000"/>
                <a:gd name="connsiteY0" fmla="*/ 7665 h 10000"/>
                <a:gd name="connsiteX1" fmla="*/ 9948 w 10000"/>
                <a:gd name="connsiteY1" fmla="*/ 7702 h 10000"/>
                <a:gd name="connsiteX2" fmla="*/ 10000 w 10000"/>
                <a:gd name="connsiteY2" fmla="*/ 3833 h 10000"/>
                <a:gd name="connsiteX3" fmla="*/ 10000 w 10000"/>
                <a:gd name="connsiteY3" fmla="*/ 0 h 10000"/>
                <a:gd name="connsiteX4" fmla="*/ 3289 w 10000"/>
                <a:gd name="connsiteY4" fmla="*/ 0 h 10000"/>
                <a:gd name="connsiteX5" fmla="*/ 0 w 10000"/>
                <a:gd name="connsiteY5" fmla="*/ 0 h 10000"/>
                <a:gd name="connsiteX6" fmla="*/ 0 w 10000"/>
                <a:gd name="connsiteY6" fmla="*/ 7665 h 10000"/>
                <a:gd name="connsiteX7" fmla="*/ 1130 w 10000"/>
                <a:gd name="connsiteY7" fmla="*/ 7665 h 10000"/>
                <a:gd name="connsiteX8" fmla="*/ 1130 w 10000"/>
                <a:gd name="connsiteY8" fmla="*/ 5595 h 10000"/>
                <a:gd name="connsiteX9" fmla="*/ 1163 w 10000"/>
                <a:gd name="connsiteY9" fmla="*/ 5374 h 10000"/>
                <a:gd name="connsiteX10" fmla="*/ 1262 w 10000"/>
                <a:gd name="connsiteY10" fmla="*/ 5198 h 10000"/>
                <a:gd name="connsiteX11" fmla="*/ 1429 w 10000"/>
                <a:gd name="connsiteY11" fmla="*/ 5066 h 10000"/>
                <a:gd name="connsiteX12" fmla="*/ 1595 w 10000"/>
                <a:gd name="connsiteY12" fmla="*/ 4978 h 10000"/>
                <a:gd name="connsiteX13" fmla="*/ 3289 w 10000"/>
                <a:gd name="connsiteY13" fmla="*/ 4978 h 10000"/>
                <a:gd name="connsiteX14" fmla="*/ 3488 w 10000"/>
                <a:gd name="connsiteY14" fmla="*/ 5066 h 10000"/>
                <a:gd name="connsiteX15" fmla="*/ 3621 w 10000"/>
                <a:gd name="connsiteY15" fmla="*/ 5198 h 10000"/>
                <a:gd name="connsiteX16" fmla="*/ 3721 w 10000"/>
                <a:gd name="connsiteY16" fmla="*/ 5374 h 10000"/>
                <a:gd name="connsiteX17" fmla="*/ 3754 w 10000"/>
                <a:gd name="connsiteY17" fmla="*/ 5595 h 10000"/>
                <a:gd name="connsiteX18" fmla="*/ 3754 w 10000"/>
                <a:gd name="connsiteY18" fmla="*/ 7665 h 10000"/>
                <a:gd name="connsiteX19" fmla="*/ 4385 w 10000"/>
                <a:gd name="connsiteY19" fmla="*/ 7665 h 10000"/>
                <a:gd name="connsiteX20" fmla="*/ 4385 w 10000"/>
                <a:gd name="connsiteY20" fmla="*/ 8811 h 10000"/>
                <a:gd name="connsiteX21" fmla="*/ 3754 w 10000"/>
                <a:gd name="connsiteY21" fmla="*/ 8811 h 10000"/>
                <a:gd name="connsiteX22" fmla="*/ 3754 w 10000"/>
                <a:gd name="connsiteY22" fmla="*/ 9692 h 10000"/>
                <a:gd name="connsiteX23" fmla="*/ 3721 w 10000"/>
                <a:gd name="connsiteY23" fmla="*/ 9956 h 10000"/>
                <a:gd name="connsiteX24" fmla="*/ 3688 w 10000"/>
                <a:gd name="connsiteY24" fmla="*/ 10000 h 10000"/>
                <a:gd name="connsiteX25" fmla="*/ 6545 w 10000"/>
                <a:gd name="connsiteY25" fmla="*/ 10000 h 10000"/>
                <a:gd name="connsiteX26" fmla="*/ 6379 w 10000"/>
                <a:gd name="connsiteY26" fmla="*/ 9736 h 10000"/>
                <a:gd name="connsiteX27" fmla="*/ 6312 w 10000"/>
                <a:gd name="connsiteY27" fmla="*/ 9383 h 10000"/>
                <a:gd name="connsiteX28" fmla="*/ 6312 w 10000"/>
                <a:gd name="connsiteY28" fmla="*/ 8811 h 10000"/>
                <a:gd name="connsiteX29" fmla="*/ 5282 w 10000"/>
                <a:gd name="connsiteY29" fmla="*/ 8811 h 10000"/>
                <a:gd name="connsiteX30" fmla="*/ 5282 w 10000"/>
                <a:gd name="connsiteY30"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481"/>
                <a:gd name="connsiteY0" fmla="*/ 7665 h 10000"/>
                <a:gd name="connsiteX1" fmla="*/ 9948 w 10481"/>
                <a:gd name="connsiteY1" fmla="*/ 7702 h 10000"/>
                <a:gd name="connsiteX2" fmla="*/ 10000 w 10481"/>
                <a:gd name="connsiteY2" fmla="*/ 0 h 10000"/>
                <a:gd name="connsiteX3" fmla="*/ 3289 w 10481"/>
                <a:gd name="connsiteY3" fmla="*/ 0 h 10000"/>
                <a:gd name="connsiteX4" fmla="*/ 0 w 10481"/>
                <a:gd name="connsiteY4" fmla="*/ 0 h 10000"/>
                <a:gd name="connsiteX5" fmla="*/ 0 w 10481"/>
                <a:gd name="connsiteY5" fmla="*/ 7665 h 10000"/>
                <a:gd name="connsiteX6" fmla="*/ 1130 w 10481"/>
                <a:gd name="connsiteY6" fmla="*/ 7665 h 10000"/>
                <a:gd name="connsiteX7" fmla="*/ 1130 w 10481"/>
                <a:gd name="connsiteY7" fmla="*/ 5595 h 10000"/>
                <a:gd name="connsiteX8" fmla="*/ 1163 w 10481"/>
                <a:gd name="connsiteY8" fmla="*/ 5374 h 10000"/>
                <a:gd name="connsiteX9" fmla="*/ 1262 w 10481"/>
                <a:gd name="connsiteY9" fmla="*/ 5198 h 10000"/>
                <a:gd name="connsiteX10" fmla="*/ 1429 w 10481"/>
                <a:gd name="connsiteY10" fmla="*/ 5066 h 10000"/>
                <a:gd name="connsiteX11" fmla="*/ 1595 w 10481"/>
                <a:gd name="connsiteY11" fmla="*/ 4978 h 10000"/>
                <a:gd name="connsiteX12" fmla="*/ 3289 w 10481"/>
                <a:gd name="connsiteY12" fmla="*/ 4978 h 10000"/>
                <a:gd name="connsiteX13" fmla="*/ 3488 w 10481"/>
                <a:gd name="connsiteY13" fmla="*/ 5066 h 10000"/>
                <a:gd name="connsiteX14" fmla="*/ 3621 w 10481"/>
                <a:gd name="connsiteY14" fmla="*/ 5198 h 10000"/>
                <a:gd name="connsiteX15" fmla="*/ 3721 w 10481"/>
                <a:gd name="connsiteY15" fmla="*/ 5374 h 10000"/>
                <a:gd name="connsiteX16" fmla="*/ 3754 w 10481"/>
                <a:gd name="connsiteY16" fmla="*/ 5595 h 10000"/>
                <a:gd name="connsiteX17" fmla="*/ 3754 w 10481"/>
                <a:gd name="connsiteY17" fmla="*/ 7665 h 10000"/>
                <a:gd name="connsiteX18" fmla="*/ 4385 w 10481"/>
                <a:gd name="connsiteY18" fmla="*/ 7665 h 10000"/>
                <a:gd name="connsiteX19" fmla="*/ 4385 w 10481"/>
                <a:gd name="connsiteY19" fmla="*/ 8811 h 10000"/>
                <a:gd name="connsiteX20" fmla="*/ 3754 w 10481"/>
                <a:gd name="connsiteY20" fmla="*/ 8811 h 10000"/>
                <a:gd name="connsiteX21" fmla="*/ 3754 w 10481"/>
                <a:gd name="connsiteY21" fmla="*/ 9692 h 10000"/>
                <a:gd name="connsiteX22" fmla="*/ 3721 w 10481"/>
                <a:gd name="connsiteY22" fmla="*/ 9956 h 10000"/>
                <a:gd name="connsiteX23" fmla="*/ 3688 w 10481"/>
                <a:gd name="connsiteY23" fmla="*/ 10000 h 10000"/>
                <a:gd name="connsiteX24" fmla="*/ 6545 w 10481"/>
                <a:gd name="connsiteY24" fmla="*/ 10000 h 10000"/>
                <a:gd name="connsiteX25" fmla="*/ 6379 w 10481"/>
                <a:gd name="connsiteY25" fmla="*/ 9736 h 10000"/>
                <a:gd name="connsiteX26" fmla="*/ 6312 w 10481"/>
                <a:gd name="connsiteY26" fmla="*/ 9383 h 10000"/>
                <a:gd name="connsiteX27" fmla="*/ 6312 w 10481"/>
                <a:gd name="connsiteY27" fmla="*/ 8811 h 10000"/>
                <a:gd name="connsiteX28" fmla="*/ 5282 w 10481"/>
                <a:gd name="connsiteY28" fmla="*/ 8811 h 10000"/>
                <a:gd name="connsiteX29" fmla="*/ 5282 w 10481"/>
                <a:gd name="connsiteY29" fmla="*/ 7665 h 10000"/>
                <a:gd name="connsiteX0" fmla="*/ 5282 w 10693"/>
                <a:gd name="connsiteY0" fmla="*/ 7665 h 10000"/>
                <a:gd name="connsiteX1" fmla="*/ 9948 w 10693"/>
                <a:gd name="connsiteY1" fmla="*/ 7702 h 10000"/>
                <a:gd name="connsiteX2" fmla="*/ 10000 w 10693"/>
                <a:gd name="connsiteY2" fmla="*/ 0 h 10000"/>
                <a:gd name="connsiteX3" fmla="*/ 3289 w 10693"/>
                <a:gd name="connsiteY3" fmla="*/ 0 h 10000"/>
                <a:gd name="connsiteX4" fmla="*/ 0 w 10693"/>
                <a:gd name="connsiteY4" fmla="*/ 0 h 10000"/>
                <a:gd name="connsiteX5" fmla="*/ 0 w 10693"/>
                <a:gd name="connsiteY5" fmla="*/ 7665 h 10000"/>
                <a:gd name="connsiteX6" fmla="*/ 1130 w 10693"/>
                <a:gd name="connsiteY6" fmla="*/ 7665 h 10000"/>
                <a:gd name="connsiteX7" fmla="*/ 1130 w 10693"/>
                <a:gd name="connsiteY7" fmla="*/ 5595 h 10000"/>
                <a:gd name="connsiteX8" fmla="*/ 1163 w 10693"/>
                <a:gd name="connsiteY8" fmla="*/ 5374 h 10000"/>
                <a:gd name="connsiteX9" fmla="*/ 1262 w 10693"/>
                <a:gd name="connsiteY9" fmla="*/ 5198 h 10000"/>
                <a:gd name="connsiteX10" fmla="*/ 1429 w 10693"/>
                <a:gd name="connsiteY10" fmla="*/ 5066 h 10000"/>
                <a:gd name="connsiteX11" fmla="*/ 1595 w 10693"/>
                <a:gd name="connsiteY11" fmla="*/ 4978 h 10000"/>
                <a:gd name="connsiteX12" fmla="*/ 3289 w 10693"/>
                <a:gd name="connsiteY12" fmla="*/ 4978 h 10000"/>
                <a:gd name="connsiteX13" fmla="*/ 3488 w 10693"/>
                <a:gd name="connsiteY13" fmla="*/ 5066 h 10000"/>
                <a:gd name="connsiteX14" fmla="*/ 3621 w 10693"/>
                <a:gd name="connsiteY14" fmla="*/ 5198 h 10000"/>
                <a:gd name="connsiteX15" fmla="*/ 3721 w 10693"/>
                <a:gd name="connsiteY15" fmla="*/ 5374 h 10000"/>
                <a:gd name="connsiteX16" fmla="*/ 3754 w 10693"/>
                <a:gd name="connsiteY16" fmla="*/ 5595 h 10000"/>
                <a:gd name="connsiteX17" fmla="*/ 3754 w 10693"/>
                <a:gd name="connsiteY17" fmla="*/ 7665 h 10000"/>
                <a:gd name="connsiteX18" fmla="*/ 4385 w 10693"/>
                <a:gd name="connsiteY18" fmla="*/ 7665 h 10000"/>
                <a:gd name="connsiteX19" fmla="*/ 4385 w 10693"/>
                <a:gd name="connsiteY19" fmla="*/ 8811 h 10000"/>
                <a:gd name="connsiteX20" fmla="*/ 3754 w 10693"/>
                <a:gd name="connsiteY20" fmla="*/ 8811 h 10000"/>
                <a:gd name="connsiteX21" fmla="*/ 3754 w 10693"/>
                <a:gd name="connsiteY21" fmla="*/ 9692 h 10000"/>
                <a:gd name="connsiteX22" fmla="*/ 3721 w 10693"/>
                <a:gd name="connsiteY22" fmla="*/ 9956 h 10000"/>
                <a:gd name="connsiteX23" fmla="*/ 3688 w 10693"/>
                <a:gd name="connsiteY23" fmla="*/ 10000 h 10000"/>
                <a:gd name="connsiteX24" fmla="*/ 6545 w 10693"/>
                <a:gd name="connsiteY24" fmla="*/ 10000 h 10000"/>
                <a:gd name="connsiteX25" fmla="*/ 6379 w 10693"/>
                <a:gd name="connsiteY25" fmla="*/ 9736 h 10000"/>
                <a:gd name="connsiteX26" fmla="*/ 6312 w 10693"/>
                <a:gd name="connsiteY26" fmla="*/ 9383 h 10000"/>
                <a:gd name="connsiteX27" fmla="*/ 6312 w 10693"/>
                <a:gd name="connsiteY27" fmla="*/ 8811 h 10000"/>
                <a:gd name="connsiteX28" fmla="*/ 5282 w 10693"/>
                <a:gd name="connsiteY28" fmla="*/ 8811 h 10000"/>
                <a:gd name="connsiteX29" fmla="*/ 5282 w 10693"/>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941"/>
                <a:gd name="connsiteY0" fmla="*/ 7665 h 10000"/>
                <a:gd name="connsiteX1" fmla="*/ 9948 w 10941"/>
                <a:gd name="connsiteY1" fmla="*/ 7702 h 10000"/>
                <a:gd name="connsiteX2" fmla="*/ 10000 w 10941"/>
                <a:gd name="connsiteY2" fmla="*/ 0 h 10000"/>
                <a:gd name="connsiteX3" fmla="*/ 3289 w 10941"/>
                <a:gd name="connsiteY3" fmla="*/ 0 h 10000"/>
                <a:gd name="connsiteX4" fmla="*/ 0 w 10941"/>
                <a:gd name="connsiteY4" fmla="*/ 0 h 10000"/>
                <a:gd name="connsiteX5" fmla="*/ 0 w 10941"/>
                <a:gd name="connsiteY5" fmla="*/ 7665 h 10000"/>
                <a:gd name="connsiteX6" fmla="*/ 1130 w 10941"/>
                <a:gd name="connsiteY6" fmla="*/ 7665 h 10000"/>
                <a:gd name="connsiteX7" fmla="*/ 1130 w 10941"/>
                <a:gd name="connsiteY7" fmla="*/ 5595 h 10000"/>
                <a:gd name="connsiteX8" fmla="*/ 1163 w 10941"/>
                <a:gd name="connsiteY8" fmla="*/ 5374 h 10000"/>
                <a:gd name="connsiteX9" fmla="*/ 1262 w 10941"/>
                <a:gd name="connsiteY9" fmla="*/ 5198 h 10000"/>
                <a:gd name="connsiteX10" fmla="*/ 1429 w 10941"/>
                <a:gd name="connsiteY10" fmla="*/ 5066 h 10000"/>
                <a:gd name="connsiteX11" fmla="*/ 1595 w 10941"/>
                <a:gd name="connsiteY11" fmla="*/ 4978 h 10000"/>
                <a:gd name="connsiteX12" fmla="*/ 3289 w 10941"/>
                <a:gd name="connsiteY12" fmla="*/ 4978 h 10000"/>
                <a:gd name="connsiteX13" fmla="*/ 3488 w 10941"/>
                <a:gd name="connsiteY13" fmla="*/ 5066 h 10000"/>
                <a:gd name="connsiteX14" fmla="*/ 3621 w 10941"/>
                <a:gd name="connsiteY14" fmla="*/ 5198 h 10000"/>
                <a:gd name="connsiteX15" fmla="*/ 3721 w 10941"/>
                <a:gd name="connsiteY15" fmla="*/ 5374 h 10000"/>
                <a:gd name="connsiteX16" fmla="*/ 3754 w 10941"/>
                <a:gd name="connsiteY16" fmla="*/ 5595 h 10000"/>
                <a:gd name="connsiteX17" fmla="*/ 3754 w 10941"/>
                <a:gd name="connsiteY17" fmla="*/ 7665 h 10000"/>
                <a:gd name="connsiteX18" fmla="*/ 4385 w 10941"/>
                <a:gd name="connsiteY18" fmla="*/ 7665 h 10000"/>
                <a:gd name="connsiteX19" fmla="*/ 4385 w 10941"/>
                <a:gd name="connsiteY19" fmla="*/ 8811 h 10000"/>
                <a:gd name="connsiteX20" fmla="*/ 3754 w 10941"/>
                <a:gd name="connsiteY20" fmla="*/ 8811 h 10000"/>
                <a:gd name="connsiteX21" fmla="*/ 3754 w 10941"/>
                <a:gd name="connsiteY21" fmla="*/ 9692 h 10000"/>
                <a:gd name="connsiteX22" fmla="*/ 3721 w 10941"/>
                <a:gd name="connsiteY22" fmla="*/ 9956 h 10000"/>
                <a:gd name="connsiteX23" fmla="*/ 3688 w 10941"/>
                <a:gd name="connsiteY23" fmla="*/ 10000 h 10000"/>
                <a:gd name="connsiteX24" fmla="*/ 6545 w 10941"/>
                <a:gd name="connsiteY24" fmla="*/ 10000 h 10000"/>
                <a:gd name="connsiteX25" fmla="*/ 6379 w 10941"/>
                <a:gd name="connsiteY25" fmla="*/ 9736 h 10000"/>
                <a:gd name="connsiteX26" fmla="*/ 6312 w 10941"/>
                <a:gd name="connsiteY26" fmla="*/ 9383 h 10000"/>
                <a:gd name="connsiteX27" fmla="*/ 6312 w 10941"/>
                <a:gd name="connsiteY27" fmla="*/ 8811 h 10000"/>
                <a:gd name="connsiteX28" fmla="*/ 5282 w 10941"/>
                <a:gd name="connsiteY28" fmla="*/ 8811 h 10000"/>
                <a:gd name="connsiteX29" fmla="*/ 5282 w 10941"/>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312"/>
                <a:gd name="connsiteY0" fmla="*/ 7665 h 10000"/>
                <a:gd name="connsiteX1" fmla="*/ 9948 w 10312"/>
                <a:gd name="connsiteY1" fmla="*/ 7702 h 10000"/>
                <a:gd name="connsiteX2" fmla="*/ 10000 w 10312"/>
                <a:gd name="connsiteY2" fmla="*/ 0 h 10000"/>
                <a:gd name="connsiteX3" fmla="*/ 3289 w 10312"/>
                <a:gd name="connsiteY3" fmla="*/ 0 h 10000"/>
                <a:gd name="connsiteX4" fmla="*/ 0 w 10312"/>
                <a:gd name="connsiteY4" fmla="*/ 0 h 10000"/>
                <a:gd name="connsiteX5" fmla="*/ 0 w 10312"/>
                <a:gd name="connsiteY5" fmla="*/ 7665 h 10000"/>
                <a:gd name="connsiteX6" fmla="*/ 1130 w 10312"/>
                <a:gd name="connsiteY6" fmla="*/ 7665 h 10000"/>
                <a:gd name="connsiteX7" fmla="*/ 1130 w 10312"/>
                <a:gd name="connsiteY7" fmla="*/ 5595 h 10000"/>
                <a:gd name="connsiteX8" fmla="*/ 1163 w 10312"/>
                <a:gd name="connsiteY8" fmla="*/ 5374 h 10000"/>
                <a:gd name="connsiteX9" fmla="*/ 1262 w 10312"/>
                <a:gd name="connsiteY9" fmla="*/ 5198 h 10000"/>
                <a:gd name="connsiteX10" fmla="*/ 1429 w 10312"/>
                <a:gd name="connsiteY10" fmla="*/ 5066 h 10000"/>
                <a:gd name="connsiteX11" fmla="*/ 1595 w 10312"/>
                <a:gd name="connsiteY11" fmla="*/ 4978 h 10000"/>
                <a:gd name="connsiteX12" fmla="*/ 3289 w 10312"/>
                <a:gd name="connsiteY12" fmla="*/ 4978 h 10000"/>
                <a:gd name="connsiteX13" fmla="*/ 3488 w 10312"/>
                <a:gd name="connsiteY13" fmla="*/ 5066 h 10000"/>
                <a:gd name="connsiteX14" fmla="*/ 3621 w 10312"/>
                <a:gd name="connsiteY14" fmla="*/ 5198 h 10000"/>
                <a:gd name="connsiteX15" fmla="*/ 3721 w 10312"/>
                <a:gd name="connsiteY15" fmla="*/ 5374 h 10000"/>
                <a:gd name="connsiteX16" fmla="*/ 3754 w 10312"/>
                <a:gd name="connsiteY16" fmla="*/ 5595 h 10000"/>
                <a:gd name="connsiteX17" fmla="*/ 3754 w 10312"/>
                <a:gd name="connsiteY17" fmla="*/ 7665 h 10000"/>
                <a:gd name="connsiteX18" fmla="*/ 4385 w 10312"/>
                <a:gd name="connsiteY18" fmla="*/ 7665 h 10000"/>
                <a:gd name="connsiteX19" fmla="*/ 4385 w 10312"/>
                <a:gd name="connsiteY19" fmla="*/ 8811 h 10000"/>
                <a:gd name="connsiteX20" fmla="*/ 3754 w 10312"/>
                <a:gd name="connsiteY20" fmla="*/ 8811 h 10000"/>
                <a:gd name="connsiteX21" fmla="*/ 3754 w 10312"/>
                <a:gd name="connsiteY21" fmla="*/ 9692 h 10000"/>
                <a:gd name="connsiteX22" fmla="*/ 3721 w 10312"/>
                <a:gd name="connsiteY22" fmla="*/ 9956 h 10000"/>
                <a:gd name="connsiteX23" fmla="*/ 3688 w 10312"/>
                <a:gd name="connsiteY23" fmla="*/ 10000 h 10000"/>
                <a:gd name="connsiteX24" fmla="*/ 6545 w 10312"/>
                <a:gd name="connsiteY24" fmla="*/ 10000 h 10000"/>
                <a:gd name="connsiteX25" fmla="*/ 6379 w 10312"/>
                <a:gd name="connsiteY25" fmla="*/ 9736 h 10000"/>
                <a:gd name="connsiteX26" fmla="*/ 6312 w 10312"/>
                <a:gd name="connsiteY26" fmla="*/ 9383 h 10000"/>
                <a:gd name="connsiteX27" fmla="*/ 6312 w 10312"/>
                <a:gd name="connsiteY27" fmla="*/ 8811 h 10000"/>
                <a:gd name="connsiteX28" fmla="*/ 5282 w 10312"/>
                <a:gd name="connsiteY28" fmla="*/ 8811 h 10000"/>
                <a:gd name="connsiteX29" fmla="*/ 5282 w 10312"/>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00"/>
                <a:gd name="connsiteY0" fmla="*/ 7665 h 10000"/>
                <a:gd name="connsiteX1" fmla="*/ 9948 w 10000"/>
                <a:gd name="connsiteY1" fmla="*/ 7702 h 10000"/>
                <a:gd name="connsiteX2" fmla="*/ 10000 w 10000"/>
                <a:gd name="connsiteY2" fmla="*/ 0 h 10000"/>
                <a:gd name="connsiteX3" fmla="*/ 3289 w 10000"/>
                <a:gd name="connsiteY3" fmla="*/ 0 h 10000"/>
                <a:gd name="connsiteX4" fmla="*/ 0 w 10000"/>
                <a:gd name="connsiteY4" fmla="*/ 0 h 10000"/>
                <a:gd name="connsiteX5" fmla="*/ 0 w 10000"/>
                <a:gd name="connsiteY5" fmla="*/ 7665 h 10000"/>
                <a:gd name="connsiteX6" fmla="*/ 1130 w 10000"/>
                <a:gd name="connsiteY6" fmla="*/ 7665 h 10000"/>
                <a:gd name="connsiteX7" fmla="*/ 1130 w 10000"/>
                <a:gd name="connsiteY7" fmla="*/ 5595 h 10000"/>
                <a:gd name="connsiteX8" fmla="*/ 1163 w 10000"/>
                <a:gd name="connsiteY8" fmla="*/ 5374 h 10000"/>
                <a:gd name="connsiteX9" fmla="*/ 1262 w 10000"/>
                <a:gd name="connsiteY9" fmla="*/ 5198 h 10000"/>
                <a:gd name="connsiteX10" fmla="*/ 1429 w 10000"/>
                <a:gd name="connsiteY10" fmla="*/ 5066 h 10000"/>
                <a:gd name="connsiteX11" fmla="*/ 1595 w 10000"/>
                <a:gd name="connsiteY11" fmla="*/ 4978 h 10000"/>
                <a:gd name="connsiteX12" fmla="*/ 3289 w 10000"/>
                <a:gd name="connsiteY12" fmla="*/ 4978 h 10000"/>
                <a:gd name="connsiteX13" fmla="*/ 3488 w 10000"/>
                <a:gd name="connsiteY13" fmla="*/ 5066 h 10000"/>
                <a:gd name="connsiteX14" fmla="*/ 3621 w 10000"/>
                <a:gd name="connsiteY14" fmla="*/ 5198 h 10000"/>
                <a:gd name="connsiteX15" fmla="*/ 3721 w 10000"/>
                <a:gd name="connsiteY15" fmla="*/ 5374 h 10000"/>
                <a:gd name="connsiteX16" fmla="*/ 3754 w 10000"/>
                <a:gd name="connsiteY16" fmla="*/ 5595 h 10000"/>
                <a:gd name="connsiteX17" fmla="*/ 3754 w 10000"/>
                <a:gd name="connsiteY17" fmla="*/ 7665 h 10000"/>
                <a:gd name="connsiteX18" fmla="*/ 4385 w 10000"/>
                <a:gd name="connsiteY18" fmla="*/ 7665 h 10000"/>
                <a:gd name="connsiteX19" fmla="*/ 4385 w 10000"/>
                <a:gd name="connsiteY19" fmla="*/ 8811 h 10000"/>
                <a:gd name="connsiteX20" fmla="*/ 3754 w 10000"/>
                <a:gd name="connsiteY20" fmla="*/ 8811 h 10000"/>
                <a:gd name="connsiteX21" fmla="*/ 3754 w 10000"/>
                <a:gd name="connsiteY21" fmla="*/ 9692 h 10000"/>
                <a:gd name="connsiteX22" fmla="*/ 3721 w 10000"/>
                <a:gd name="connsiteY22" fmla="*/ 9956 h 10000"/>
                <a:gd name="connsiteX23" fmla="*/ 3688 w 10000"/>
                <a:gd name="connsiteY23" fmla="*/ 10000 h 10000"/>
                <a:gd name="connsiteX24" fmla="*/ 6545 w 10000"/>
                <a:gd name="connsiteY24" fmla="*/ 10000 h 10000"/>
                <a:gd name="connsiteX25" fmla="*/ 6379 w 10000"/>
                <a:gd name="connsiteY25" fmla="*/ 9736 h 10000"/>
                <a:gd name="connsiteX26" fmla="*/ 6312 w 10000"/>
                <a:gd name="connsiteY26" fmla="*/ 9383 h 10000"/>
                <a:gd name="connsiteX27" fmla="*/ 6312 w 10000"/>
                <a:gd name="connsiteY27" fmla="*/ 8811 h 10000"/>
                <a:gd name="connsiteX28" fmla="*/ 5282 w 10000"/>
                <a:gd name="connsiteY28" fmla="*/ 8811 h 10000"/>
                <a:gd name="connsiteX29" fmla="*/ 5282 w 10000"/>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312 w 10011"/>
                <a:gd name="connsiteY27" fmla="*/ 8811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312 w 10011"/>
                <a:gd name="connsiteY26" fmla="*/ 9383 h 10000"/>
                <a:gd name="connsiteX27" fmla="*/ 6587 w 10011"/>
                <a:gd name="connsiteY27" fmla="*/ 8839 h 10000"/>
                <a:gd name="connsiteX28" fmla="*/ 5282 w 10011"/>
                <a:gd name="connsiteY28" fmla="*/ 8811 h 10000"/>
                <a:gd name="connsiteX29" fmla="*/ 5282 w 10011"/>
                <a:gd name="connsiteY29"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379 w 10011"/>
                <a:gd name="connsiteY25" fmla="*/ 9736 h 10000"/>
                <a:gd name="connsiteX26" fmla="*/ 6587 w 10011"/>
                <a:gd name="connsiteY26" fmla="*/ 8839 h 10000"/>
                <a:gd name="connsiteX27" fmla="*/ 5282 w 10011"/>
                <a:gd name="connsiteY27" fmla="*/ 8811 h 10000"/>
                <a:gd name="connsiteX28" fmla="*/ 5282 w 10011"/>
                <a:gd name="connsiteY28"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545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587 w 10011"/>
                <a:gd name="connsiteY25" fmla="*/ 8839 h 10000"/>
                <a:gd name="connsiteX26" fmla="*/ 5282 w 10011"/>
                <a:gd name="connsiteY26" fmla="*/ 8811 h 10000"/>
                <a:gd name="connsiteX27" fmla="*/ 5282 w 10011"/>
                <a:gd name="connsiteY27" fmla="*/ 7665 h 10000"/>
                <a:gd name="connsiteX0" fmla="*/ 5282 w 10011"/>
                <a:gd name="connsiteY0" fmla="*/ 7665 h 10000"/>
                <a:gd name="connsiteX1" fmla="*/ 10011 w 10011"/>
                <a:gd name="connsiteY1" fmla="*/ 7674 h 10000"/>
                <a:gd name="connsiteX2" fmla="*/ 10000 w 10011"/>
                <a:gd name="connsiteY2" fmla="*/ 0 h 10000"/>
                <a:gd name="connsiteX3" fmla="*/ 3289 w 10011"/>
                <a:gd name="connsiteY3" fmla="*/ 0 h 10000"/>
                <a:gd name="connsiteX4" fmla="*/ 0 w 10011"/>
                <a:gd name="connsiteY4" fmla="*/ 0 h 10000"/>
                <a:gd name="connsiteX5" fmla="*/ 0 w 10011"/>
                <a:gd name="connsiteY5" fmla="*/ 7665 h 10000"/>
                <a:gd name="connsiteX6" fmla="*/ 1130 w 10011"/>
                <a:gd name="connsiteY6" fmla="*/ 7665 h 10000"/>
                <a:gd name="connsiteX7" fmla="*/ 1130 w 10011"/>
                <a:gd name="connsiteY7" fmla="*/ 5595 h 10000"/>
                <a:gd name="connsiteX8" fmla="*/ 1163 w 10011"/>
                <a:gd name="connsiteY8" fmla="*/ 5374 h 10000"/>
                <a:gd name="connsiteX9" fmla="*/ 1262 w 10011"/>
                <a:gd name="connsiteY9" fmla="*/ 5198 h 10000"/>
                <a:gd name="connsiteX10" fmla="*/ 1429 w 10011"/>
                <a:gd name="connsiteY10" fmla="*/ 5066 h 10000"/>
                <a:gd name="connsiteX11" fmla="*/ 1595 w 10011"/>
                <a:gd name="connsiteY11" fmla="*/ 4978 h 10000"/>
                <a:gd name="connsiteX12" fmla="*/ 3289 w 10011"/>
                <a:gd name="connsiteY12" fmla="*/ 4978 h 10000"/>
                <a:gd name="connsiteX13" fmla="*/ 3488 w 10011"/>
                <a:gd name="connsiteY13" fmla="*/ 5066 h 10000"/>
                <a:gd name="connsiteX14" fmla="*/ 3621 w 10011"/>
                <a:gd name="connsiteY14" fmla="*/ 5198 h 10000"/>
                <a:gd name="connsiteX15" fmla="*/ 3721 w 10011"/>
                <a:gd name="connsiteY15" fmla="*/ 5374 h 10000"/>
                <a:gd name="connsiteX16" fmla="*/ 3754 w 10011"/>
                <a:gd name="connsiteY16" fmla="*/ 5595 h 10000"/>
                <a:gd name="connsiteX17" fmla="*/ 3754 w 10011"/>
                <a:gd name="connsiteY17" fmla="*/ 7665 h 10000"/>
                <a:gd name="connsiteX18" fmla="*/ 4385 w 10011"/>
                <a:gd name="connsiteY18" fmla="*/ 7665 h 10000"/>
                <a:gd name="connsiteX19" fmla="*/ 4385 w 10011"/>
                <a:gd name="connsiteY19" fmla="*/ 8811 h 10000"/>
                <a:gd name="connsiteX20" fmla="*/ 3754 w 10011"/>
                <a:gd name="connsiteY20" fmla="*/ 8811 h 10000"/>
                <a:gd name="connsiteX21" fmla="*/ 3754 w 10011"/>
                <a:gd name="connsiteY21" fmla="*/ 9692 h 10000"/>
                <a:gd name="connsiteX22" fmla="*/ 3721 w 10011"/>
                <a:gd name="connsiteY22" fmla="*/ 9956 h 10000"/>
                <a:gd name="connsiteX23" fmla="*/ 3688 w 10011"/>
                <a:gd name="connsiteY23" fmla="*/ 10000 h 10000"/>
                <a:gd name="connsiteX24" fmla="*/ 6608 w 10011"/>
                <a:gd name="connsiteY24" fmla="*/ 10000 h 10000"/>
                <a:gd name="connsiteX25" fmla="*/ 6629 w 10011"/>
                <a:gd name="connsiteY25" fmla="*/ 8839 h 10000"/>
                <a:gd name="connsiteX26" fmla="*/ 5282 w 10011"/>
                <a:gd name="connsiteY26" fmla="*/ 8811 h 10000"/>
                <a:gd name="connsiteX27" fmla="*/ 5282 w 10011"/>
                <a:gd name="connsiteY27" fmla="*/ 766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11" h="10000">
                  <a:moveTo>
                    <a:pt x="5282" y="7665"/>
                  </a:moveTo>
                  <a:cubicBezTo>
                    <a:pt x="5341" y="7704"/>
                    <a:pt x="9982" y="7683"/>
                    <a:pt x="10011" y="7674"/>
                  </a:cubicBezTo>
                  <a:cubicBezTo>
                    <a:pt x="10015" y="7687"/>
                    <a:pt x="10006" y="-28"/>
                    <a:pt x="10000" y="0"/>
                  </a:cubicBezTo>
                  <a:lnTo>
                    <a:pt x="3289" y="0"/>
                  </a:lnTo>
                  <a:lnTo>
                    <a:pt x="0" y="0"/>
                  </a:lnTo>
                  <a:lnTo>
                    <a:pt x="0" y="7665"/>
                  </a:lnTo>
                  <a:lnTo>
                    <a:pt x="1130" y="7665"/>
                  </a:lnTo>
                  <a:lnTo>
                    <a:pt x="1130" y="5595"/>
                  </a:lnTo>
                  <a:cubicBezTo>
                    <a:pt x="1130" y="5551"/>
                    <a:pt x="1163" y="5463"/>
                    <a:pt x="1163" y="5374"/>
                  </a:cubicBezTo>
                  <a:cubicBezTo>
                    <a:pt x="1196" y="5286"/>
                    <a:pt x="1229" y="5242"/>
                    <a:pt x="1262" y="5198"/>
                  </a:cubicBezTo>
                  <a:cubicBezTo>
                    <a:pt x="1296" y="5110"/>
                    <a:pt x="1362" y="5066"/>
                    <a:pt x="1429" y="5066"/>
                  </a:cubicBezTo>
                  <a:cubicBezTo>
                    <a:pt x="1462" y="5022"/>
                    <a:pt x="1528" y="4978"/>
                    <a:pt x="1595" y="4978"/>
                  </a:cubicBezTo>
                  <a:lnTo>
                    <a:pt x="3289" y="4978"/>
                  </a:lnTo>
                  <a:cubicBezTo>
                    <a:pt x="3355" y="4978"/>
                    <a:pt x="3422" y="5022"/>
                    <a:pt x="3488" y="5066"/>
                  </a:cubicBezTo>
                  <a:cubicBezTo>
                    <a:pt x="3522" y="5066"/>
                    <a:pt x="3588" y="5110"/>
                    <a:pt x="3621" y="5198"/>
                  </a:cubicBezTo>
                  <a:cubicBezTo>
                    <a:pt x="3654" y="5242"/>
                    <a:pt x="3688" y="5286"/>
                    <a:pt x="3721" y="5374"/>
                  </a:cubicBezTo>
                  <a:cubicBezTo>
                    <a:pt x="3754" y="5463"/>
                    <a:pt x="3754" y="5551"/>
                    <a:pt x="3754" y="5595"/>
                  </a:cubicBezTo>
                  <a:lnTo>
                    <a:pt x="3754" y="7665"/>
                  </a:lnTo>
                  <a:lnTo>
                    <a:pt x="4385" y="7665"/>
                  </a:lnTo>
                  <a:lnTo>
                    <a:pt x="4385" y="8811"/>
                  </a:lnTo>
                  <a:lnTo>
                    <a:pt x="3754" y="8811"/>
                  </a:lnTo>
                  <a:lnTo>
                    <a:pt x="3754" y="9692"/>
                  </a:lnTo>
                  <a:cubicBezTo>
                    <a:pt x="3754" y="9780"/>
                    <a:pt x="3754" y="9868"/>
                    <a:pt x="3721" y="9956"/>
                  </a:cubicBezTo>
                  <a:cubicBezTo>
                    <a:pt x="3721" y="9956"/>
                    <a:pt x="3688" y="9956"/>
                    <a:pt x="3688" y="10000"/>
                  </a:cubicBezTo>
                  <a:lnTo>
                    <a:pt x="6608" y="10000"/>
                  </a:lnTo>
                  <a:cubicBezTo>
                    <a:pt x="6629" y="9419"/>
                    <a:pt x="6608" y="9419"/>
                    <a:pt x="6629" y="8839"/>
                  </a:cubicBezTo>
                  <a:lnTo>
                    <a:pt x="5282" y="8811"/>
                  </a:lnTo>
                  <a:lnTo>
                    <a:pt x="5282" y="7665"/>
                  </a:ln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82828"/>
                </a:solidFill>
                <a:latin typeface="Segoe UI"/>
              </a:endParaRPr>
            </a:p>
          </p:txBody>
        </p:sp>
      </p:grpSp>
      <p:sp>
        <p:nvSpPr>
          <p:cNvPr id="126" name="Rectangle 125">
            <a:extLst>
              <a:ext uri="{FF2B5EF4-FFF2-40B4-BE49-F238E27FC236}">
                <a16:creationId xmlns:a16="http://schemas.microsoft.com/office/drawing/2014/main" id="{E5FB0AC4-0BB2-4844-87D1-0DF1BBAB67D8}"/>
              </a:ext>
            </a:extLst>
          </p:cNvPr>
          <p:cNvSpPr/>
          <p:nvPr/>
        </p:nvSpPr>
        <p:spPr>
          <a:xfrm>
            <a:off x="9167571" y="2204038"/>
            <a:ext cx="771192" cy="246221"/>
          </a:xfrm>
          <a:prstGeom prst="rect">
            <a:avLst/>
          </a:prstGeom>
        </p:spPr>
        <p:txBody>
          <a:bodyPr wrap="square" lIns="0" tIns="0" rIns="0" bIns="0">
            <a:spAutoFit/>
          </a:bodyPr>
          <a:lstStyle/>
          <a:p>
            <a:pPr algn="ctr" defTabSz="914225"/>
            <a:r>
              <a:rPr lang="en-US" sz="800">
                <a:solidFill>
                  <a:srgbClr val="282828"/>
                </a:solidFill>
                <a:latin typeface="Segoe UI"/>
              </a:rPr>
              <a:t>Audio </a:t>
            </a:r>
          </a:p>
          <a:p>
            <a:pPr algn="ctr" defTabSz="914225"/>
            <a:r>
              <a:rPr lang="en-US" sz="800">
                <a:solidFill>
                  <a:srgbClr val="282828"/>
                </a:solidFill>
                <a:latin typeface="Segoe UI"/>
              </a:rPr>
              <a:t>conferencing</a:t>
            </a:r>
          </a:p>
        </p:txBody>
      </p:sp>
      <p:sp>
        <p:nvSpPr>
          <p:cNvPr id="127" name="Rectangle 126">
            <a:extLst>
              <a:ext uri="{FF2B5EF4-FFF2-40B4-BE49-F238E27FC236}">
                <a16:creationId xmlns:a16="http://schemas.microsoft.com/office/drawing/2014/main" id="{545817C6-E4B2-410C-9F27-9FAC28DA6BED}"/>
              </a:ext>
            </a:extLst>
          </p:cNvPr>
          <p:cNvSpPr/>
          <p:nvPr/>
        </p:nvSpPr>
        <p:spPr>
          <a:xfrm>
            <a:off x="10330090" y="2211724"/>
            <a:ext cx="744101" cy="246221"/>
          </a:xfrm>
          <a:prstGeom prst="rect">
            <a:avLst/>
          </a:prstGeom>
        </p:spPr>
        <p:txBody>
          <a:bodyPr wrap="square" lIns="0" tIns="0" rIns="0" bIns="0">
            <a:spAutoFit/>
          </a:bodyPr>
          <a:lstStyle/>
          <a:p>
            <a:pPr algn="ctr" defTabSz="914225"/>
            <a:r>
              <a:rPr lang="en-US" sz="800">
                <a:solidFill>
                  <a:srgbClr val="282828"/>
                </a:solidFill>
                <a:latin typeface="Segoe UI"/>
              </a:rPr>
              <a:t>Calling plan from Telco</a:t>
            </a:r>
          </a:p>
        </p:txBody>
      </p:sp>
      <p:grpSp>
        <p:nvGrpSpPr>
          <p:cNvPr id="132" name="Group 13">
            <a:extLst>
              <a:ext uri="{FF2B5EF4-FFF2-40B4-BE49-F238E27FC236}">
                <a16:creationId xmlns:a16="http://schemas.microsoft.com/office/drawing/2014/main" id="{DE4EB21F-AFBF-4307-A2FE-70808E54D958}"/>
              </a:ext>
              <a:ext uri="{C183D7F6-B498-43B3-948B-1728B52AA6E4}">
                <adec:decorative xmlns:adec="http://schemas.microsoft.com/office/drawing/2017/decorative" val="1"/>
              </a:ext>
            </a:extLst>
          </p:cNvPr>
          <p:cNvGrpSpPr>
            <a:grpSpLocks noChangeAspect="1"/>
          </p:cNvGrpSpPr>
          <p:nvPr/>
        </p:nvGrpSpPr>
        <p:grpSpPr bwMode="auto">
          <a:xfrm>
            <a:off x="9363630" y="1650041"/>
            <a:ext cx="404981" cy="430887"/>
            <a:chOff x="4346" y="3265"/>
            <a:chExt cx="297" cy="316"/>
          </a:xfrm>
        </p:grpSpPr>
        <p:sp>
          <p:nvSpPr>
            <p:cNvPr id="133" name="Freeform 14">
              <a:extLst>
                <a:ext uri="{FF2B5EF4-FFF2-40B4-BE49-F238E27FC236}">
                  <a16:creationId xmlns:a16="http://schemas.microsoft.com/office/drawing/2014/main" id="{B4D9988F-E0B7-4039-92FB-693053790966}"/>
                </a:ext>
              </a:extLst>
            </p:cNvPr>
            <p:cNvSpPr>
              <a:spLocks/>
            </p:cNvSpPr>
            <p:nvPr/>
          </p:nvSpPr>
          <p:spPr bwMode="auto">
            <a:xfrm>
              <a:off x="4346" y="3324"/>
              <a:ext cx="119" cy="199"/>
            </a:xfrm>
            <a:custGeom>
              <a:avLst/>
              <a:gdLst>
                <a:gd name="T0" fmla="*/ 0 w 160"/>
                <a:gd name="T1" fmla="*/ 267 h 267"/>
                <a:gd name="T2" fmla="*/ 0 w 160"/>
                <a:gd name="T3" fmla="*/ 267 h 267"/>
                <a:gd name="T4" fmla="*/ 160 w 160"/>
                <a:gd name="T5" fmla="*/ 133 h 267"/>
                <a:gd name="T6" fmla="*/ 0 w 160"/>
                <a:gd name="T7" fmla="*/ 0 h 267"/>
                <a:gd name="T8" fmla="*/ 0 w 160"/>
                <a:gd name="T9" fmla="*/ 267 h 267"/>
              </a:gdLst>
              <a:ahLst/>
              <a:cxnLst>
                <a:cxn ang="0">
                  <a:pos x="T0" y="T1"/>
                </a:cxn>
                <a:cxn ang="0">
                  <a:pos x="T2" y="T3"/>
                </a:cxn>
                <a:cxn ang="0">
                  <a:pos x="T4" y="T5"/>
                </a:cxn>
                <a:cxn ang="0">
                  <a:pos x="T6" y="T7"/>
                </a:cxn>
                <a:cxn ang="0">
                  <a:pos x="T8" y="T9"/>
                </a:cxn>
              </a:cxnLst>
              <a:rect l="0" t="0" r="r" b="b"/>
              <a:pathLst>
                <a:path w="160" h="267">
                  <a:moveTo>
                    <a:pt x="0" y="267"/>
                  </a:moveTo>
                  <a:lnTo>
                    <a:pt x="0" y="267"/>
                  </a:lnTo>
                  <a:lnTo>
                    <a:pt x="160" y="133"/>
                  </a:lnTo>
                  <a:lnTo>
                    <a:pt x="0" y="0"/>
                  </a:lnTo>
                  <a:lnTo>
                    <a:pt x="0" y="267"/>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34" name="Freeform 15">
              <a:extLst>
                <a:ext uri="{FF2B5EF4-FFF2-40B4-BE49-F238E27FC236}">
                  <a16:creationId xmlns:a16="http://schemas.microsoft.com/office/drawing/2014/main" id="{DA7C8461-635F-41CE-88B0-DD58FD25D81C}"/>
                </a:ext>
              </a:extLst>
            </p:cNvPr>
            <p:cNvSpPr>
              <a:spLocks/>
            </p:cNvSpPr>
            <p:nvPr/>
          </p:nvSpPr>
          <p:spPr bwMode="auto">
            <a:xfrm>
              <a:off x="4485" y="3343"/>
              <a:ext cx="46" cy="160"/>
            </a:xfrm>
            <a:custGeom>
              <a:avLst/>
              <a:gdLst>
                <a:gd name="T0" fmla="*/ 50 w 62"/>
                <a:gd name="T1" fmla="*/ 49 h 214"/>
                <a:gd name="T2" fmla="*/ 50 w 62"/>
                <a:gd name="T3" fmla="*/ 49 h 214"/>
                <a:gd name="T4" fmla="*/ 18 w 62"/>
                <a:gd name="T5" fmla="*/ 0 h 214"/>
                <a:gd name="T6" fmla="*/ 0 w 62"/>
                <a:gd name="T7" fmla="*/ 18 h 214"/>
                <a:gd name="T8" fmla="*/ 27 w 62"/>
                <a:gd name="T9" fmla="*/ 59 h 214"/>
                <a:gd name="T10" fmla="*/ 36 w 62"/>
                <a:gd name="T11" fmla="*/ 107 h 214"/>
                <a:gd name="T12" fmla="*/ 27 w 62"/>
                <a:gd name="T13" fmla="*/ 155 h 214"/>
                <a:gd name="T14" fmla="*/ 0 w 62"/>
                <a:gd name="T15" fmla="*/ 196 h 214"/>
                <a:gd name="T16" fmla="*/ 18 w 62"/>
                <a:gd name="T17" fmla="*/ 214 h 214"/>
                <a:gd name="T18" fmla="*/ 50 w 62"/>
                <a:gd name="T19" fmla="*/ 165 h 214"/>
                <a:gd name="T20" fmla="*/ 62 w 62"/>
                <a:gd name="T21" fmla="*/ 107 h 214"/>
                <a:gd name="T22" fmla="*/ 50 w 62"/>
                <a:gd name="T23" fmla="*/ 4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214">
                  <a:moveTo>
                    <a:pt x="50" y="49"/>
                  </a:moveTo>
                  <a:lnTo>
                    <a:pt x="50" y="49"/>
                  </a:lnTo>
                  <a:cubicBezTo>
                    <a:pt x="43" y="31"/>
                    <a:pt x="32" y="15"/>
                    <a:pt x="18" y="0"/>
                  </a:cubicBezTo>
                  <a:lnTo>
                    <a:pt x="0" y="18"/>
                  </a:lnTo>
                  <a:cubicBezTo>
                    <a:pt x="12" y="30"/>
                    <a:pt x="21" y="44"/>
                    <a:pt x="27" y="59"/>
                  </a:cubicBezTo>
                  <a:cubicBezTo>
                    <a:pt x="33" y="74"/>
                    <a:pt x="36" y="90"/>
                    <a:pt x="36" y="107"/>
                  </a:cubicBezTo>
                  <a:cubicBezTo>
                    <a:pt x="36" y="124"/>
                    <a:pt x="33" y="140"/>
                    <a:pt x="27" y="155"/>
                  </a:cubicBezTo>
                  <a:cubicBezTo>
                    <a:pt x="21" y="171"/>
                    <a:pt x="12" y="184"/>
                    <a:pt x="0" y="196"/>
                  </a:cubicBezTo>
                  <a:lnTo>
                    <a:pt x="18" y="214"/>
                  </a:lnTo>
                  <a:cubicBezTo>
                    <a:pt x="32" y="200"/>
                    <a:pt x="43" y="183"/>
                    <a:pt x="50" y="165"/>
                  </a:cubicBezTo>
                  <a:cubicBezTo>
                    <a:pt x="58" y="147"/>
                    <a:pt x="62" y="127"/>
                    <a:pt x="62" y="107"/>
                  </a:cubicBezTo>
                  <a:cubicBezTo>
                    <a:pt x="62" y="87"/>
                    <a:pt x="58" y="68"/>
                    <a:pt x="50" y="49"/>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35" name="Freeform 16">
              <a:extLst>
                <a:ext uri="{FF2B5EF4-FFF2-40B4-BE49-F238E27FC236}">
                  <a16:creationId xmlns:a16="http://schemas.microsoft.com/office/drawing/2014/main" id="{B3BDAC17-F364-4E5F-ACA8-B418037D65DB}"/>
                </a:ext>
              </a:extLst>
            </p:cNvPr>
            <p:cNvSpPr>
              <a:spLocks/>
            </p:cNvSpPr>
            <p:nvPr/>
          </p:nvSpPr>
          <p:spPr bwMode="auto">
            <a:xfrm>
              <a:off x="4524" y="3304"/>
              <a:ext cx="63" cy="238"/>
            </a:xfrm>
            <a:custGeom>
              <a:avLst/>
              <a:gdLst>
                <a:gd name="T0" fmla="*/ 80 w 84"/>
                <a:gd name="T1" fmla="*/ 205 h 320"/>
                <a:gd name="T2" fmla="*/ 80 w 84"/>
                <a:gd name="T3" fmla="*/ 205 h 320"/>
                <a:gd name="T4" fmla="*/ 84 w 84"/>
                <a:gd name="T5" fmla="*/ 160 h 320"/>
                <a:gd name="T6" fmla="*/ 80 w 84"/>
                <a:gd name="T7" fmla="*/ 116 h 320"/>
                <a:gd name="T8" fmla="*/ 67 w 84"/>
                <a:gd name="T9" fmla="*/ 74 h 320"/>
                <a:gd name="T10" fmla="*/ 46 w 84"/>
                <a:gd name="T11" fmla="*/ 35 h 320"/>
                <a:gd name="T12" fmla="*/ 18 w 84"/>
                <a:gd name="T13" fmla="*/ 0 h 320"/>
                <a:gd name="T14" fmla="*/ 0 w 84"/>
                <a:gd name="T15" fmla="*/ 18 h 320"/>
                <a:gd name="T16" fmla="*/ 25 w 84"/>
                <a:gd name="T17" fmla="*/ 49 h 320"/>
                <a:gd name="T18" fmla="*/ 44 w 84"/>
                <a:gd name="T19" fmla="*/ 83 h 320"/>
                <a:gd name="T20" fmla="*/ 55 w 84"/>
                <a:gd name="T21" fmla="*/ 121 h 320"/>
                <a:gd name="T22" fmla="*/ 59 w 84"/>
                <a:gd name="T23" fmla="*/ 160 h 320"/>
                <a:gd name="T24" fmla="*/ 55 w 84"/>
                <a:gd name="T25" fmla="*/ 200 h 320"/>
                <a:gd name="T26" fmla="*/ 44 w 84"/>
                <a:gd name="T27" fmla="*/ 237 h 320"/>
                <a:gd name="T28" fmla="*/ 25 w 84"/>
                <a:gd name="T29" fmla="*/ 272 h 320"/>
                <a:gd name="T30" fmla="*/ 0 w 84"/>
                <a:gd name="T31" fmla="*/ 302 h 320"/>
                <a:gd name="T32" fmla="*/ 18 w 84"/>
                <a:gd name="T33" fmla="*/ 320 h 320"/>
                <a:gd name="T34" fmla="*/ 46 w 84"/>
                <a:gd name="T35" fmla="*/ 286 h 320"/>
                <a:gd name="T36" fmla="*/ 67 w 84"/>
                <a:gd name="T37" fmla="*/ 247 h 320"/>
                <a:gd name="T38" fmla="*/ 80 w 84"/>
                <a:gd name="T39"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20">
                  <a:moveTo>
                    <a:pt x="80" y="205"/>
                  </a:moveTo>
                  <a:lnTo>
                    <a:pt x="80" y="205"/>
                  </a:lnTo>
                  <a:cubicBezTo>
                    <a:pt x="83" y="190"/>
                    <a:pt x="84" y="175"/>
                    <a:pt x="84" y="160"/>
                  </a:cubicBezTo>
                  <a:cubicBezTo>
                    <a:pt x="84" y="145"/>
                    <a:pt x="83" y="130"/>
                    <a:pt x="80" y="116"/>
                  </a:cubicBezTo>
                  <a:cubicBezTo>
                    <a:pt x="77" y="101"/>
                    <a:pt x="73" y="87"/>
                    <a:pt x="67" y="74"/>
                  </a:cubicBezTo>
                  <a:cubicBezTo>
                    <a:pt x="61" y="60"/>
                    <a:pt x="54" y="47"/>
                    <a:pt x="46" y="35"/>
                  </a:cubicBezTo>
                  <a:cubicBezTo>
                    <a:pt x="38" y="22"/>
                    <a:pt x="28" y="11"/>
                    <a:pt x="18" y="0"/>
                  </a:cubicBezTo>
                  <a:lnTo>
                    <a:pt x="0" y="18"/>
                  </a:lnTo>
                  <a:cubicBezTo>
                    <a:pt x="10" y="27"/>
                    <a:pt x="18" y="38"/>
                    <a:pt x="25" y="49"/>
                  </a:cubicBezTo>
                  <a:cubicBezTo>
                    <a:pt x="33" y="60"/>
                    <a:pt x="39" y="71"/>
                    <a:pt x="44" y="83"/>
                  </a:cubicBezTo>
                  <a:cubicBezTo>
                    <a:pt x="49" y="95"/>
                    <a:pt x="52" y="108"/>
                    <a:pt x="55" y="121"/>
                  </a:cubicBezTo>
                  <a:cubicBezTo>
                    <a:pt x="58" y="134"/>
                    <a:pt x="59" y="147"/>
                    <a:pt x="59" y="160"/>
                  </a:cubicBezTo>
                  <a:cubicBezTo>
                    <a:pt x="59" y="174"/>
                    <a:pt x="58" y="187"/>
                    <a:pt x="55" y="200"/>
                  </a:cubicBezTo>
                  <a:cubicBezTo>
                    <a:pt x="52" y="212"/>
                    <a:pt x="49" y="225"/>
                    <a:pt x="44" y="237"/>
                  </a:cubicBezTo>
                  <a:cubicBezTo>
                    <a:pt x="39" y="249"/>
                    <a:pt x="33" y="261"/>
                    <a:pt x="25" y="272"/>
                  </a:cubicBezTo>
                  <a:cubicBezTo>
                    <a:pt x="18" y="283"/>
                    <a:pt x="10" y="293"/>
                    <a:pt x="0" y="302"/>
                  </a:cubicBezTo>
                  <a:lnTo>
                    <a:pt x="18" y="320"/>
                  </a:lnTo>
                  <a:cubicBezTo>
                    <a:pt x="28" y="310"/>
                    <a:pt x="38" y="298"/>
                    <a:pt x="46" y="286"/>
                  </a:cubicBezTo>
                  <a:cubicBezTo>
                    <a:pt x="54" y="273"/>
                    <a:pt x="61" y="260"/>
                    <a:pt x="67" y="247"/>
                  </a:cubicBezTo>
                  <a:cubicBezTo>
                    <a:pt x="73" y="233"/>
                    <a:pt x="77" y="219"/>
                    <a:pt x="80" y="205"/>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sp>
          <p:nvSpPr>
            <p:cNvPr id="136" name="Freeform 17">
              <a:extLst>
                <a:ext uri="{FF2B5EF4-FFF2-40B4-BE49-F238E27FC236}">
                  <a16:creationId xmlns:a16="http://schemas.microsoft.com/office/drawing/2014/main" id="{3A6D6F74-1BB4-4C2B-89E5-04CE9041F197}"/>
                </a:ext>
              </a:extLst>
            </p:cNvPr>
            <p:cNvSpPr>
              <a:spLocks/>
            </p:cNvSpPr>
            <p:nvPr/>
          </p:nvSpPr>
          <p:spPr bwMode="auto">
            <a:xfrm>
              <a:off x="4564" y="3265"/>
              <a:ext cx="79" cy="316"/>
            </a:xfrm>
            <a:custGeom>
              <a:avLst/>
              <a:gdLst>
                <a:gd name="T0" fmla="*/ 101 w 107"/>
                <a:gd name="T1" fmla="*/ 153 h 425"/>
                <a:gd name="T2" fmla="*/ 101 w 107"/>
                <a:gd name="T3" fmla="*/ 153 h 425"/>
                <a:gd name="T4" fmla="*/ 84 w 107"/>
                <a:gd name="T5" fmla="*/ 97 h 425"/>
                <a:gd name="T6" fmla="*/ 56 w 107"/>
                <a:gd name="T7" fmla="*/ 45 h 425"/>
                <a:gd name="T8" fmla="*/ 18 w 107"/>
                <a:gd name="T9" fmla="*/ 0 h 425"/>
                <a:gd name="T10" fmla="*/ 0 w 107"/>
                <a:gd name="T11" fmla="*/ 17 h 425"/>
                <a:gd name="T12" fmla="*/ 35 w 107"/>
                <a:gd name="T13" fmla="*/ 59 h 425"/>
                <a:gd name="T14" fmla="*/ 60 w 107"/>
                <a:gd name="T15" fmla="*/ 106 h 425"/>
                <a:gd name="T16" fmla="*/ 76 w 107"/>
                <a:gd name="T17" fmla="*/ 158 h 425"/>
                <a:gd name="T18" fmla="*/ 81 w 107"/>
                <a:gd name="T19" fmla="*/ 212 h 425"/>
                <a:gd name="T20" fmla="*/ 76 w 107"/>
                <a:gd name="T21" fmla="*/ 266 h 425"/>
                <a:gd name="T22" fmla="*/ 60 w 107"/>
                <a:gd name="T23" fmla="*/ 318 h 425"/>
                <a:gd name="T24" fmla="*/ 35 w 107"/>
                <a:gd name="T25" fmla="*/ 366 h 425"/>
                <a:gd name="T26" fmla="*/ 0 w 107"/>
                <a:gd name="T27" fmla="*/ 408 h 425"/>
                <a:gd name="T28" fmla="*/ 18 w 107"/>
                <a:gd name="T29" fmla="*/ 425 h 425"/>
                <a:gd name="T30" fmla="*/ 56 w 107"/>
                <a:gd name="T31" fmla="*/ 380 h 425"/>
                <a:gd name="T32" fmla="*/ 84 w 107"/>
                <a:gd name="T33" fmla="*/ 328 h 425"/>
                <a:gd name="T34" fmla="*/ 101 w 107"/>
                <a:gd name="T35" fmla="*/ 271 h 425"/>
                <a:gd name="T36" fmla="*/ 107 w 107"/>
                <a:gd name="T37" fmla="*/ 212 h 425"/>
                <a:gd name="T38" fmla="*/ 101 w 107"/>
                <a:gd name="T39" fmla="*/ 15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425">
                  <a:moveTo>
                    <a:pt x="101" y="153"/>
                  </a:moveTo>
                  <a:lnTo>
                    <a:pt x="101" y="153"/>
                  </a:lnTo>
                  <a:cubicBezTo>
                    <a:pt x="97" y="134"/>
                    <a:pt x="91" y="115"/>
                    <a:pt x="84" y="97"/>
                  </a:cubicBezTo>
                  <a:cubicBezTo>
                    <a:pt x="76" y="79"/>
                    <a:pt x="67" y="61"/>
                    <a:pt x="56" y="45"/>
                  </a:cubicBezTo>
                  <a:cubicBezTo>
                    <a:pt x="45" y="28"/>
                    <a:pt x="32" y="13"/>
                    <a:pt x="18" y="0"/>
                  </a:cubicBezTo>
                  <a:lnTo>
                    <a:pt x="0" y="17"/>
                  </a:lnTo>
                  <a:cubicBezTo>
                    <a:pt x="14" y="30"/>
                    <a:pt x="25" y="44"/>
                    <a:pt x="35" y="59"/>
                  </a:cubicBezTo>
                  <a:cubicBezTo>
                    <a:pt x="45" y="74"/>
                    <a:pt x="54" y="90"/>
                    <a:pt x="60" y="106"/>
                  </a:cubicBezTo>
                  <a:cubicBezTo>
                    <a:pt x="67" y="123"/>
                    <a:pt x="72" y="140"/>
                    <a:pt x="76" y="158"/>
                  </a:cubicBezTo>
                  <a:cubicBezTo>
                    <a:pt x="80" y="176"/>
                    <a:pt x="81" y="194"/>
                    <a:pt x="81" y="212"/>
                  </a:cubicBezTo>
                  <a:cubicBezTo>
                    <a:pt x="81" y="230"/>
                    <a:pt x="80" y="249"/>
                    <a:pt x="76" y="266"/>
                  </a:cubicBezTo>
                  <a:cubicBezTo>
                    <a:pt x="72" y="284"/>
                    <a:pt x="67" y="302"/>
                    <a:pt x="60" y="318"/>
                  </a:cubicBezTo>
                  <a:cubicBezTo>
                    <a:pt x="54" y="335"/>
                    <a:pt x="45" y="351"/>
                    <a:pt x="35" y="366"/>
                  </a:cubicBezTo>
                  <a:cubicBezTo>
                    <a:pt x="25" y="381"/>
                    <a:pt x="14" y="395"/>
                    <a:pt x="0" y="408"/>
                  </a:cubicBezTo>
                  <a:lnTo>
                    <a:pt x="18" y="425"/>
                  </a:lnTo>
                  <a:cubicBezTo>
                    <a:pt x="32" y="411"/>
                    <a:pt x="45" y="396"/>
                    <a:pt x="56" y="380"/>
                  </a:cubicBezTo>
                  <a:cubicBezTo>
                    <a:pt x="67" y="363"/>
                    <a:pt x="76" y="346"/>
                    <a:pt x="84" y="328"/>
                  </a:cubicBezTo>
                  <a:cubicBezTo>
                    <a:pt x="91" y="310"/>
                    <a:pt x="97" y="291"/>
                    <a:pt x="101" y="271"/>
                  </a:cubicBezTo>
                  <a:cubicBezTo>
                    <a:pt x="105" y="252"/>
                    <a:pt x="107" y="232"/>
                    <a:pt x="107" y="212"/>
                  </a:cubicBezTo>
                  <a:cubicBezTo>
                    <a:pt x="107" y="192"/>
                    <a:pt x="105" y="172"/>
                    <a:pt x="101" y="153"/>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grpSp>
      <p:grpSp>
        <p:nvGrpSpPr>
          <p:cNvPr id="137" name="Group 136">
            <a:extLst>
              <a:ext uri="{FF2B5EF4-FFF2-40B4-BE49-F238E27FC236}">
                <a16:creationId xmlns:a16="http://schemas.microsoft.com/office/drawing/2014/main" id="{3DE6BB4A-4529-4295-96B0-F964AB23F67E}"/>
              </a:ext>
              <a:ext uri="{C183D7F6-B498-43B3-948B-1728B52AA6E4}">
                <adec:decorative xmlns:adec="http://schemas.microsoft.com/office/drawing/2017/decorative" val="1"/>
              </a:ext>
            </a:extLst>
          </p:cNvPr>
          <p:cNvGrpSpPr/>
          <p:nvPr/>
        </p:nvGrpSpPr>
        <p:grpSpPr>
          <a:xfrm>
            <a:off x="10472135" y="1690933"/>
            <a:ext cx="463256" cy="430761"/>
            <a:chOff x="6900334" y="4834804"/>
            <a:chExt cx="632063" cy="587727"/>
          </a:xfrm>
        </p:grpSpPr>
        <p:sp>
          <p:nvSpPr>
            <p:cNvPr id="138" name="Rectangle 137">
              <a:extLst>
                <a:ext uri="{FF2B5EF4-FFF2-40B4-BE49-F238E27FC236}">
                  <a16:creationId xmlns:a16="http://schemas.microsoft.com/office/drawing/2014/main" id="{A73F4592-CDC6-46B7-A6CB-DF4D5C6A092C}"/>
                </a:ext>
              </a:extLst>
            </p:cNvPr>
            <p:cNvSpPr/>
            <p:nvPr/>
          </p:nvSpPr>
          <p:spPr bwMode="auto">
            <a:xfrm>
              <a:off x="6900334" y="4834804"/>
              <a:ext cx="458201" cy="587727"/>
            </a:xfrm>
            <a:prstGeom prst="rect">
              <a:avLst/>
            </a:prstGeom>
            <a:solidFill>
              <a:srgbClr val="C1C1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9" name="Freeform 14">
              <a:extLst>
                <a:ext uri="{FF2B5EF4-FFF2-40B4-BE49-F238E27FC236}">
                  <a16:creationId xmlns:a16="http://schemas.microsoft.com/office/drawing/2014/main" id="{D840CAD8-7D82-4F13-AB97-682C1BD58DA5}"/>
                </a:ext>
              </a:extLst>
            </p:cNvPr>
            <p:cNvSpPr>
              <a:spLocks/>
            </p:cNvSpPr>
            <p:nvPr/>
          </p:nvSpPr>
          <p:spPr bwMode="auto">
            <a:xfrm>
              <a:off x="7293211" y="5020511"/>
              <a:ext cx="239186" cy="216309"/>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 name="connsiteX0" fmla="*/ 8053 w 10000"/>
                <a:gd name="connsiteY0" fmla="*/ 5532 h 10000"/>
                <a:gd name="connsiteX1" fmla="*/ 8053 w 10000"/>
                <a:gd name="connsiteY1" fmla="*/ 5532 h 10000"/>
                <a:gd name="connsiteX2" fmla="*/ 4771 w 10000"/>
                <a:gd name="connsiteY2" fmla="*/ 9191 h 10000"/>
                <a:gd name="connsiteX3" fmla="*/ 5496 w 10000"/>
                <a:gd name="connsiteY3" fmla="*/ 10000 h 10000"/>
                <a:gd name="connsiteX4" fmla="*/ 10000 w 10000"/>
                <a:gd name="connsiteY4" fmla="*/ 4979 h 10000"/>
                <a:gd name="connsiteX5" fmla="*/ 5534 w 10000"/>
                <a:gd name="connsiteY5" fmla="*/ 0 h 10000"/>
                <a:gd name="connsiteX6" fmla="*/ 4809 w 10000"/>
                <a:gd name="connsiteY6" fmla="*/ 766 h 10000"/>
                <a:gd name="connsiteX7" fmla="*/ 8053 w 10000"/>
                <a:gd name="connsiteY7" fmla="*/ 4426 h 10000"/>
                <a:gd name="connsiteX8" fmla="*/ 234 w 10000"/>
                <a:gd name="connsiteY8" fmla="*/ 4259 h 10000"/>
                <a:gd name="connsiteX9" fmla="*/ 0 w 10000"/>
                <a:gd name="connsiteY9" fmla="*/ 4426 h 10000"/>
                <a:gd name="connsiteX10" fmla="*/ 0 w 10000"/>
                <a:gd name="connsiteY10" fmla="*/ 5532 h 10000"/>
                <a:gd name="connsiteX11" fmla="*/ 8053 w 10000"/>
                <a:gd name="connsiteY11" fmla="*/ 553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053" y="5532"/>
                  </a:moveTo>
                  <a:lnTo>
                    <a:pt x="8053" y="5532"/>
                  </a:lnTo>
                  <a:lnTo>
                    <a:pt x="4771" y="9191"/>
                  </a:lnTo>
                  <a:lnTo>
                    <a:pt x="5496" y="10000"/>
                  </a:lnTo>
                  <a:lnTo>
                    <a:pt x="10000" y="4979"/>
                  </a:lnTo>
                  <a:lnTo>
                    <a:pt x="5534" y="0"/>
                  </a:lnTo>
                  <a:lnTo>
                    <a:pt x="4809" y="766"/>
                  </a:lnTo>
                  <a:lnTo>
                    <a:pt x="8053" y="4426"/>
                  </a:lnTo>
                  <a:cubicBezTo>
                    <a:pt x="7624" y="4405"/>
                    <a:pt x="663" y="4280"/>
                    <a:pt x="234" y="4259"/>
                  </a:cubicBezTo>
                  <a:lnTo>
                    <a:pt x="0" y="4426"/>
                  </a:lnTo>
                  <a:lnTo>
                    <a:pt x="0" y="5532"/>
                  </a:lnTo>
                  <a:lnTo>
                    <a:pt x="8053" y="5532"/>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14"/>
              <a:endParaRPr lang="en-US" sz="1765">
                <a:solidFill>
                  <a:srgbClr val="000000"/>
                </a:solidFill>
                <a:latin typeface="Segoe UI"/>
              </a:endParaRPr>
            </a:p>
          </p:txBody>
        </p:sp>
      </p:grpSp>
      <p:grpSp>
        <p:nvGrpSpPr>
          <p:cNvPr id="147" name="Group 146">
            <a:extLst>
              <a:ext uri="{FF2B5EF4-FFF2-40B4-BE49-F238E27FC236}">
                <a16:creationId xmlns:a16="http://schemas.microsoft.com/office/drawing/2014/main" id="{1BEB2130-145D-4E87-A9D2-FE4C71647B29}"/>
              </a:ext>
              <a:ext uri="{C183D7F6-B498-43B3-948B-1728B52AA6E4}">
                <adec:decorative xmlns:adec="http://schemas.microsoft.com/office/drawing/2017/decorative" val="1"/>
              </a:ext>
            </a:extLst>
          </p:cNvPr>
          <p:cNvGrpSpPr/>
          <p:nvPr/>
        </p:nvGrpSpPr>
        <p:grpSpPr>
          <a:xfrm>
            <a:off x="3206188" y="1368006"/>
            <a:ext cx="2976068" cy="110652"/>
            <a:chOff x="600058" y="1739342"/>
            <a:chExt cx="5443718" cy="267905"/>
          </a:xfrm>
        </p:grpSpPr>
        <p:cxnSp>
          <p:nvCxnSpPr>
            <p:cNvPr id="148" name="Straight Connector 147">
              <a:extLst>
                <a:ext uri="{FF2B5EF4-FFF2-40B4-BE49-F238E27FC236}">
                  <a16:creationId xmlns:a16="http://schemas.microsoft.com/office/drawing/2014/main" id="{D94511F9-6172-4D82-A04C-11CAC2D26696}"/>
                </a:ext>
              </a:extLst>
            </p:cNvPr>
            <p:cNvCxnSpPr>
              <a:cxnSpLocks/>
            </p:cNvCxnSpPr>
            <p:nvPr/>
          </p:nvCxnSpPr>
          <p:spPr>
            <a:xfrm flipV="1">
              <a:off x="6043776"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BCFC9EB-69B4-431F-B510-90DED84EDA62}"/>
                </a:ext>
              </a:extLst>
            </p:cNvPr>
            <p:cNvCxnSpPr>
              <a:cxnSpLocks/>
            </p:cNvCxnSpPr>
            <p:nvPr/>
          </p:nvCxnSpPr>
          <p:spPr>
            <a:xfrm flipV="1">
              <a:off x="600059"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A78345B-D6C1-45B5-B859-134A0742A0EC}"/>
                </a:ext>
              </a:extLst>
            </p:cNvPr>
            <p:cNvCxnSpPr>
              <a:cxnSpLocks/>
            </p:cNvCxnSpPr>
            <p:nvPr/>
          </p:nvCxnSpPr>
          <p:spPr>
            <a:xfrm rot="5400000" flipV="1">
              <a:off x="3321917" y="-957470"/>
              <a:ext cx="0" cy="544371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57" name="Plus Sign 156">
            <a:extLst>
              <a:ext uri="{FF2B5EF4-FFF2-40B4-BE49-F238E27FC236}">
                <a16:creationId xmlns:a16="http://schemas.microsoft.com/office/drawing/2014/main" id="{F8A93721-1D4C-4156-99DC-4D744137C121}"/>
              </a:ext>
            </a:extLst>
          </p:cNvPr>
          <p:cNvSpPr/>
          <p:nvPr/>
        </p:nvSpPr>
        <p:spPr bwMode="auto">
          <a:xfrm>
            <a:off x="10055317" y="1847718"/>
            <a:ext cx="135502" cy="135502"/>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err="1">
              <a:gradFill>
                <a:gsLst>
                  <a:gs pos="0">
                    <a:srgbClr val="FFFFFF"/>
                  </a:gs>
                  <a:gs pos="100000">
                    <a:srgbClr val="FFFFFF"/>
                  </a:gs>
                </a:gsLst>
                <a:lin ang="5400000" scaled="0"/>
              </a:gradFill>
              <a:ea typeface="Segoe UI" pitchFamily="34" charset="0"/>
              <a:cs typeface="Segoe UI" pitchFamily="34" charset="0"/>
            </a:endParaRPr>
          </a:p>
        </p:txBody>
      </p:sp>
      <p:sp>
        <p:nvSpPr>
          <p:cNvPr id="159" name="TextBox 158">
            <a:extLst>
              <a:ext uri="{FF2B5EF4-FFF2-40B4-BE49-F238E27FC236}">
                <a16:creationId xmlns:a16="http://schemas.microsoft.com/office/drawing/2014/main" id="{C9E36C08-5836-4807-BD87-04C76FCAE292}"/>
              </a:ext>
            </a:extLst>
          </p:cNvPr>
          <p:cNvSpPr txBox="1"/>
          <p:nvPr/>
        </p:nvSpPr>
        <p:spPr>
          <a:xfrm>
            <a:off x="6704975" y="1615215"/>
            <a:ext cx="550472" cy="489365"/>
          </a:xfrm>
          <a:prstGeom prst="rect">
            <a:avLst/>
          </a:prstGeom>
          <a:noFill/>
        </p:spPr>
        <p:txBody>
          <a:bodyPr wrap="none" lIns="182880" tIns="146304" rIns="182880" bIns="146304" rtlCol="0">
            <a:spAutoFit/>
          </a:bodyPr>
          <a:lstStyle/>
          <a:p>
            <a:pPr>
              <a:lnSpc>
                <a:spcPct val="90000"/>
              </a:lnSpc>
              <a:spcAft>
                <a:spcPts val="600"/>
              </a:spcAft>
            </a:pPr>
            <a:r>
              <a:rPr lang="en-GB" sz="1400" b="1">
                <a:solidFill>
                  <a:schemeClr val="accent1"/>
                </a:solidFill>
              </a:rPr>
              <a:t>or</a:t>
            </a:r>
          </a:p>
        </p:txBody>
      </p:sp>
      <p:sp>
        <p:nvSpPr>
          <p:cNvPr id="161" name="Rectangle 160">
            <a:extLst>
              <a:ext uri="{FF2B5EF4-FFF2-40B4-BE49-F238E27FC236}">
                <a16:creationId xmlns:a16="http://schemas.microsoft.com/office/drawing/2014/main" id="{07B0496C-739B-4A96-B89B-D813E058EFF6}"/>
              </a:ext>
            </a:extLst>
          </p:cNvPr>
          <p:cNvSpPr/>
          <p:nvPr/>
        </p:nvSpPr>
        <p:spPr bwMode="auto">
          <a:xfrm>
            <a:off x="3858862" y="1238951"/>
            <a:ext cx="1636717" cy="2462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1050">
                <a:solidFill>
                  <a:schemeClr val="accent1"/>
                </a:solidFill>
                <a:latin typeface="+mj-lt"/>
                <a:ea typeface="Segoe UI" pitchFamily="34" charset="0"/>
                <a:cs typeface="Segoe UI" pitchFamily="34" charset="0"/>
              </a:rPr>
              <a:t>M365 Business Voice</a:t>
            </a:r>
          </a:p>
        </p:txBody>
      </p:sp>
      <p:grpSp>
        <p:nvGrpSpPr>
          <p:cNvPr id="164" name="Group 163">
            <a:extLst>
              <a:ext uri="{FF2B5EF4-FFF2-40B4-BE49-F238E27FC236}">
                <a16:creationId xmlns:a16="http://schemas.microsoft.com/office/drawing/2014/main" id="{E6784ABA-DABB-4CC1-B1B0-3A30DA9C36D6}"/>
              </a:ext>
              <a:ext uri="{C183D7F6-B498-43B3-948B-1728B52AA6E4}">
                <adec:decorative xmlns:adec="http://schemas.microsoft.com/office/drawing/2017/decorative" val="1"/>
              </a:ext>
            </a:extLst>
          </p:cNvPr>
          <p:cNvGrpSpPr/>
          <p:nvPr/>
        </p:nvGrpSpPr>
        <p:grpSpPr>
          <a:xfrm>
            <a:off x="8049464" y="1377098"/>
            <a:ext cx="2078619" cy="108075"/>
            <a:chOff x="600058" y="1739342"/>
            <a:chExt cx="5443718" cy="267905"/>
          </a:xfrm>
        </p:grpSpPr>
        <p:cxnSp>
          <p:nvCxnSpPr>
            <p:cNvPr id="165" name="Straight Connector 164">
              <a:extLst>
                <a:ext uri="{FF2B5EF4-FFF2-40B4-BE49-F238E27FC236}">
                  <a16:creationId xmlns:a16="http://schemas.microsoft.com/office/drawing/2014/main" id="{08F5E90B-4252-4EC5-A8EF-AF6C262DC521}"/>
                </a:ext>
              </a:extLst>
            </p:cNvPr>
            <p:cNvCxnSpPr>
              <a:cxnSpLocks/>
            </p:cNvCxnSpPr>
            <p:nvPr/>
          </p:nvCxnSpPr>
          <p:spPr>
            <a:xfrm flipV="1">
              <a:off x="6043776"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8DA0EEA-89E7-4F33-B21C-5EC1527DF344}"/>
                </a:ext>
              </a:extLst>
            </p:cNvPr>
            <p:cNvCxnSpPr>
              <a:cxnSpLocks/>
            </p:cNvCxnSpPr>
            <p:nvPr/>
          </p:nvCxnSpPr>
          <p:spPr>
            <a:xfrm flipV="1">
              <a:off x="600059" y="1739342"/>
              <a:ext cx="0" cy="267905"/>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D958AE05-5CF3-4FB3-AA63-9464CA0BC015}"/>
                </a:ext>
              </a:extLst>
            </p:cNvPr>
            <p:cNvCxnSpPr>
              <a:cxnSpLocks/>
            </p:cNvCxnSpPr>
            <p:nvPr/>
          </p:nvCxnSpPr>
          <p:spPr>
            <a:xfrm rot="5400000" flipV="1">
              <a:off x="3321917" y="-957470"/>
              <a:ext cx="0" cy="544371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63" name="Rectangle 162">
            <a:extLst>
              <a:ext uri="{FF2B5EF4-FFF2-40B4-BE49-F238E27FC236}">
                <a16:creationId xmlns:a16="http://schemas.microsoft.com/office/drawing/2014/main" id="{0F804193-4A1A-4AC6-85C1-B517D3916811}"/>
              </a:ext>
            </a:extLst>
          </p:cNvPr>
          <p:cNvSpPr/>
          <p:nvPr/>
        </p:nvSpPr>
        <p:spPr bwMode="auto">
          <a:xfrm>
            <a:off x="8305863" y="1231524"/>
            <a:ext cx="1636717" cy="2462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1050">
                <a:solidFill>
                  <a:schemeClr val="accent1"/>
                </a:solidFill>
                <a:latin typeface="+mj-lt"/>
                <a:ea typeface="Segoe UI" pitchFamily="34" charset="0"/>
                <a:cs typeface="Segoe UI" pitchFamily="34" charset="0"/>
              </a:rPr>
              <a:t>M365 Business Voice w/o Calling Plan</a:t>
            </a:r>
          </a:p>
        </p:txBody>
      </p:sp>
      <p:sp>
        <p:nvSpPr>
          <p:cNvPr id="169" name="Rectangle 168">
            <a:extLst>
              <a:ext uri="{FF2B5EF4-FFF2-40B4-BE49-F238E27FC236}">
                <a16:creationId xmlns:a16="http://schemas.microsoft.com/office/drawing/2014/main" id="{060C84FB-D7BA-4B55-84D6-0B869DC6F4F8}"/>
              </a:ext>
            </a:extLst>
          </p:cNvPr>
          <p:cNvSpPr/>
          <p:nvPr/>
        </p:nvSpPr>
        <p:spPr>
          <a:xfrm>
            <a:off x="9041368" y="4264072"/>
            <a:ext cx="2861534" cy="2646024"/>
          </a:xfrm>
          <a:prstGeom prst="rect">
            <a:avLst/>
          </a:prstGeom>
        </p:spPr>
        <p:txBody>
          <a:bodyPr lIns="182880" tIns="182880" rIns="182880" bIns="91440" numCol="1" anchor="t">
            <a:noAutofit/>
          </a:bodyPr>
          <a:lstStyle/>
          <a:p>
            <a:pPr marL="182880" lvl="0" indent="-182880" defTabSz="914367">
              <a:spcAft>
                <a:spcPts val="600"/>
              </a:spcAft>
              <a:buFont typeface="Arial" panose="020B0604020202020204" pitchFamily="34" charset="0"/>
              <a:buChar char="•"/>
              <a:tabLst>
                <a:tab pos="224097" algn="l"/>
              </a:tabLst>
              <a:defRPr/>
            </a:pPr>
            <a:r>
              <a:rPr lang="en-US" sz="1150">
                <a:solidFill>
                  <a:srgbClr val="000000"/>
                </a:solidFill>
              </a:rPr>
              <a:t>Save time &amp; money with </a:t>
            </a:r>
            <a:r>
              <a:rPr lang="en-US" sz="1150" b="1">
                <a:solidFill>
                  <a:srgbClr val="000000"/>
                </a:solidFill>
                <a:latin typeface="+mj-lt"/>
              </a:rPr>
              <a:t>a single provider</a:t>
            </a:r>
            <a:r>
              <a:rPr lang="en-US" sz="1150">
                <a:solidFill>
                  <a:srgbClr val="000000"/>
                </a:solidFill>
              </a:rPr>
              <a:t> for your communications. </a:t>
            </a:r>
          </a:p>
          <a:p>
            <a:pPr marL="182880" lvl="0" indent="-182880" defTabSz="914367">
              <a:spcAft>
                <a:spcPts val="600"/>
              </a:spcAft>
              <a:buFont typeface="Arial" panose="020B0604020202020204" pitchFamily="34" charset="0"/>
              <a:buChar char="•"/>
              <a:tabLst>
                <a:tab pos="224097" algn="l"/>
              </a:tabLst>
              <a:defRPr/>
            </a:pPr>
            <a:r>
              <a:rPr lang="en-US" sz="1150" b="1">
                <a:solidFill>
                  <a:srgbClr val="000000"/>
                </a:solidFill>
                <a:latin typeface="+mj-lt"/>
              </a:rPr>
              <a:t>Easily add phone numbers </a:t>
            </a:r>
            <a:r>
              <a:rPr lang="en-US" sz="1150">
                <a:solidFill>
                  <a:srgbClr val="000000"/>
                </a:solidFill>
              </a:rPr>
              <a:t>with the familiar Teams Admin Center</a:t>
            </a:r>
          </a:p>
          <a:p>
            <a:pPr marL="182880" lvl="0" indent="-182880" defTabSz="914367">
              <a:spcAft>
                <a:spcPts val="600"/>
              </a:spcAft>
              <a:buFont typeface="Arial" panose="020B0604020202020204" pitchFamily="34" charset="0"/>
              <a:buChar char="•"/>
              <a:tabLst>
                <a:tab pos="224097" algn="l"/>
              </a:tabLst>
              <a:defRPr/>
            </a:pPr>
            <a:r>
              <a:rPr lang="en-US" sz="1150" b="1">
                <a:solidFill>
                  <a:srgbClr val="000000"/>
                </a:solidFill>
                <a:latin typeface="+mj-lt"/>
              </a:rPr>
              <a:t>Monitor &amp; resolve performance </a:t>
            </a:r>
            <a:r>
              <a:rPr lang="en-US" sz="1150">
                <a:solidFill>
                  <a:srgbClr val="000000"/>
                </a:solidFill>
              </a:rPr>
              <a:t>issues with call analytics &amp; quality dashboard</a:t>
            </a:r>
          </a:p>
          <a:p>
            <a:pPr marL="182880" indent="-182880" defTabSz="914367">
              <a:spcAft>
                <a:spcPts val="600"/>
              </a:spcAft>
              <a:buFont typeface="Arial" panose="020B0604020202020204" pitchFamily="34" charset="0"/>
              <a:buChar char="•"/>
              <a:tabLst>
                <a:tab pos="224097" algn="l"/>
              </a:tabLst>
              <a:defRPr/>
            </a:pPr>
            <a:r>
              <a:rPr lang="en-US" sz="1150"/>
              <a:t>Get </a:t>
            </a:r>
            <a:r>
              <a:rPr lang="en-US" sz="1150" b="1">
                <a:latin typeface="+mj-lt"/>
              </a:rPr>
              <a:t>dial tone your way </a:t>
            </a:r>
            <a:r>
              <a:rPr lang="en-US" sz="1150"/>
              <a:t>with a calling plan from Microsoft or a third-party provider. </a:t>
            </a:r>
            <a:endParaRPr lang="en-US" sz="1150" b="1">
              <a:solidFill>
                <a:srgbClr val="000000"/>
              </a:solidFill>
            </a:endParaRPr>
          </a:p>
          <a:p>
            <a:pPr marL="182880" lvl="0" indent="-182880" defTabSz="914367">
              <a:spcAft>
                <a:spcPts val="600"/>
              </a:spcAft>
              <a:buFont typeface="Arial" panose="020B0604020202020204" pitchFamily="34" charset="0"/>
              <a:buChar char="•"/>
              <a:tabLst>
                <a:tab pos="224097" algn="l"/>
              </a:tabLst>
              <a:defRPr/>
            </a:pPr>
            <a:endParaRPr lang="en-US" sz="1150" b="1">
              <a:solidFill>
                <a:srgbClr val="282828"/>
              </a:solidFill>
            </a:endParaRPr>
          </a:p>
        </p:txBody>
      </p:sp>
      <p:sp>
        <p:nvSpPr>
          <p:cNvPr id="171" name="Rectangle 170">
            <a:extLst>
              <a:ext uri="{FF2B5EF4-FFF2-40B4-BE49-F238E27FC236}">
                <a16:creationId xmlns:a16="http://schemas.microsoft.com/office/drawing/2014/main" id="{1B744D24-A243-4DE4-AF54-2D44964662C3}"/>
              </a:ext>
            </a:extLst>
          </p:cNvPr>
          <p:cNvSpPr/>
          <p:nvPr/>
        </p:nvSpPr>
        <p:spPr>
          <a:xfrm>
            <a:off x="6153570" y="4281867"/>
            <a:ext cx="2725722" cy="2646024"/>
          </a:xfrm>
          <a:prstGeom prst="rect">
            <a:avLst/>
          </a:prstGeom>
        </p:spPr>
        <p:txBody>
          <a:bodyPr lIns="182880" tIns="182880" rIns="182880" bIns="91440" numCol="1" anchor="t">
            <a:noAutofit/>
          </a:bodyPr>
          <a:lstStyle/>
          <a:p>
            <a:pPr marL="182880" lvl="0" indent="-182880" defTabSz="914367">
              <a:spcAft>
                <a:spcPts val="600"/>
              </a:spcAft>
              <a:buFont typeface="Arial" panose="020B0604020202020204" pitchFamily="34" charset="0"/>
              <a:buChar char="•"/>
              <a:tabLst>
                <a:tab pos="224097" algn="l"/>
              </a:tabLst>
              <a:defRPr/>
            </a:pPr>
            <a:r>
              <a:rPr lang="en-US" sz="1150">
                <a:solidFill>
                  <a:srgbClr val="000000"/>
                </a:solidFill>
              </a:rPr>
              <a:t>Enjoy </a:t>
            </a:r>
            <a:r>
              <a:rPr lang="en-US" sz="1150" b="1">
                <a:solidFill>
                  <a:srgbClr val="000000"/>
                </a:solidFill>
                <a:latin typeface="+mj-lt"/>
              </a:rPr>
              <a:t>cloud calling features </a:t>
            </a:r>
            <a:r>
              <a:rPr lang="en-US" sz="1150">
                <a:solidFill>
                  <a:srgbClr val="000000"/>
                </a:solidFill>
              </a:rPr>
              <a:t>like consultative transfer, music-on-hold, cloud voicemail, &amp; more.</a:t>
            </a:r>
          </a:p>
          <a:p>
            <a:pPr marL="182880" lvl="0" indent="-182880" defTabSz="914367">
              <a:spcAft>
                <a:spcPts val="600"/>
              </a:spcAft>
              <a:buFont typeface="Arial" panose="020B0604020202020204" pitchFamily="34" charset="0"/>
              <a:buChar char="•"/>
              <a:tabLst>
                <a:tab pos="224097" algn="l"/>
              </a:tabLst>
              <a:defRPr/>
            </a:pPr>
            <a:r>
              <a:rPr lang="en-US" sz="1150" b="1">
                <a:solidFill>
                  <a:srgbClr val="000000"/>
                </a:solidFill>
                <a:latin typeface="+mj-lt"/>
              </a:rPr>
              <a:t>Work as team </a:t>
            </a:r>
            <a:r>
              <a:rPr lang="en-US" sz="1150">
                <a:solidFill>
                  <a:srgbClr val="000000"/>
                </a:solidFill>
              </a:rPr>
              <a:t>with group call pickup and delegation.</a:t>
            </a:r>
          </a:p>
          <a:p>
            <a:pPr marL="182880" indent="-182880" defTabSz="914367">
              <a:spcAft>
                <a:spcPts val="600"/>
              </a:spcAft>
              <a:buFont typeface="Arial" panose="020B0604020202020204" pitchFamily="34" charset="0"/>
              <a:buChar char="•"/>
              <a:tabLst>
                <a:tab pos="224097" algn="l"/>
              </a:tabLst>
              <a:defRPr/>
            </a:pPr>
            <a:r>
              <a:rPr lang="en-US" sz="1150">
                <a:solidFill>
                  <a:srgbClr val="000000"/>
                </a:solidFill>
              </a:rPr>
              <a:t>Use built-in </a:t>
            </a:r>
            <a:r>
              <a:rPr lang="en-US" sz="1150" b="1">
                <a:solidFill>
                  <a:srgbClr val="000000"/>
                </a:solidFill>
                <a:latin typeface="+mj-lt"/>
              </a:rPr>
              <a:t>auto attendants &amp; call queues </a:t>
            </a:r>
            <a:r>
              <a:rPr lang="en-US" sz="1150">
                <a:solidFill>
                  <a:srgbClr val="000000"/>
                </a:solidFill>
              </a:rPr>
              <a:t>or connect your contact center software.</a:t>
            </a:r>
          </a:p>
          <a:p>
            <a:pPr marL="182880" indent="-182880" defTabSz="914367">
              <a:spcAft>
                <a:spcPts val="600"/>
              </a:spcAft>
              <a:buFont typeface="Arial" panose="020B0604020202020204" pitchFamily="34" charset="0"/>
              <a:buChar char="•"/>
              <a:tabLst>
                <a:tab pos="224097" algn="l"/>
              </a:tabLst>
              <a:defRPr/>
            </a:pPr>
            <a:r>
              <a:rPr lang="en-US" sz="1150" b="1">
                <a:latin typeface="+mj-lt"/>
              </a:rPr>
              <a:t>Improve uptime </a:t>
            </a:r>
            <a:r>
              <a:rPr lang="en-US" sz="1150"/>
              <a:t>with built-in redundancy &amp; load balancing</a:t>
            </a:r>
            <a:endParaRPr lang="en-US" sz="1150">
              <a:solidFill>
                <a:srgbClr val="000000"/>
              </a:solidFill>
            </a:endParaRPr>
          </a:p>
          <a:p>
            <a:pPr lvl="0" defTabSz="914367">
              <a:spcAft>
                <a:spcPts val="600"/>
              </a:spcAft>
              <a:tabLst>
                <a:tab pos="224097" algn="l"/>
              </a:tabLst>
              <a:defRPr/>
            </a:pPr>
            <a:endParaRPr lang="en-US" sz="1150">
              <a:solidFill>
                <a:srgbClr val="000000"/>
              </a:solidFill>
            </a:endParaRPr>
          </a:p>
          <a:p>
            <a:pPr marL="182880" lvl="0" indent="-182880" defTabSz="914367">
              <a:spcAft>
                <a:spcPts val="600"/>
              </a:spcAft>
              <a:buFont typeface="Arial" panose="020B0604020202020204" pitchFamily="34" charset="0"/>
              <a:buChar char="•"/>
              <a:tabLst>
                <a:tab pos="224097" algn="l"/>
              </a:tabLst>
              <a:defRPr/>
            </a:pPr>
            <a:endParaRPr lang="en-US" sz="1150">
              <a:solidFill>
                <a:srgbClr val="282828"/>
              </a:solidFill>
            </a:endParaRPr>
          </a:p>
        </p:txBody>
      </p:sp>
      <p:sp>
        <p:nvSpPr>
          <p:cNvPr id="173" name="Rectangle 172">
            <a:extLst>
              <a:ext uri="{FF2B5EF4-FFF2-40B4-BE49-F238E27FC236}">
                <a16:creationId xmlns:a16="http://schemas.microsoft.com/office/drawing/2014/main" id="{8B8E10A6-9924-4CF6-9C60-4E7769161E10}"/>
              </a:ext>
            </a:extLst>
          </p:cNvPr>
          <p:cNvSpPr/>
          <p:nvPr/>
        </p:nvSpPr>
        <p:spPr>
          <a:xfrm>
            <a:off x="3298998" y="4281867"/>
            <a:ext cx="2718760" cy="2646024"/>
          </a:xfrm>
          <a:prstGeom prst="rect">
            <a:avLst/>
          </a:prstGeom>
        </p:spPr>
        <p:txBody>
          <a:bodyPr lIns="182880" tIns="182880" rIns="182880" bIns="91440" numCol="1" anchor="t">
            <a:noAutofit/>
          </a:bodyPr>
          <a:lstStyle/>
          <a:p>
            <a:pPr marL="182880" lvl="0" indent="-182880" defTabSz="914367">
              <a:spcAft>
                <a:spcPts val="600"/>
              </a:spcAft>
              <a:buFont typeface="Arial" panose="020B0604020202020204" pitchFamily="34" charset="0"/>
              <a:buChar char="•"/>
              <a:tabLst>
                <a:tab pos="224097" algn="l"/>
              </a:tabLst>
              <a:defRPr/>
            </a:pPr>
            <a:r>
              <a:rPr lang="en-US" sz="1150" b="1">
                <a:solidFill>
                  <a:srgbClr val="000000"/>
                </a:solidFill>
                <a:latin typeface="+mj-lt"/>
              </a:rPr>
              <a:t>One phone number</a:t>
            </a:r>
            <a:r>
              <a:rPr lang="en-US" sz="1150">
                <a:solidFill>
                  <a:srgbClr val="000000"/>
                </a:solidFill>
                <a:latin typeface="+mj-lt"/>
              </a:rPr>
              <a:t> </a:t>
            </a:r>
            <a:r>
              <a:rPr lang="en-US" sz="1150">
                <a:solidFill>
                  <a:srgbClr val="000000"/>
                </a:solidFill>
              </a:rPr>
              <a:t>across your computer, mobile &amp; desk phone.</a:t>
            </a:r>
          </a:p>
          <a:p>
            <a:pPr marL="182880" lvl="0" indent="-182880" defTabSz="914367">
              <a:spcAft>
                <a:spcPts val="600"/>
              </a:spcAft>
              <a:buFont typeface="Arial" panose="020B0604020202020204" pitchFamily="34" charset="0"/>
              <a:buChar char="•"/>
              <a:tabLst>
                <a:tab pos="224097" algn="l"/>
              </a:tabLst>
              <a:defRPr/>
            </a:pPr>
            <a:r>
              <a:rPr lang="en-US" sz="1150">
                <a:solidFill>
                  <a:srgbClr val="000000"/>
                </a:solidFill>
              </a:rPr>
              <a:t>Turn a </a:t>
            </a:r>
            <a:r>
              <a:rPr lang="en-US" sz="1150" b="1">
                <a:solidFill>
                  <a:srgbClr val="000000"/>
                </a:solidFill>
                <a:latin typeface="+mj-lt"/>
              </a:rPr>
              <a:t>call into a group meeting </a:t>
            </a:r>
            <a:r>
              <a:rPr lang="en-US" sz="1150">
                <a:solidFill>
                  <a:srgbClr val="000000"/>
                </a:solidFill>
              </a:rPr>
              <a:t>without hanging up or re-dialing.</a:t>
            </a:r>
          </a:p>
          <a:p>
            <a:pPr marL="182880" indent="-182880" defTabSz="914367">
              <a:spcAft>
                <a:spcPts val="600"/>
              </a:spcAft>
              <a:buFont typeface="Arial" panose="020B0604020202020204" pitchFamily="34" charset="0"/>
              <a:buChar char="•"/>
              <a:tabLst>
                <a:tab pos="224097" algn="l"/>
              </a:tabLst>
              <a:defRPr/>
            </a:pPr>
            <a:r>
              <a:rPr lang="en-US" sz="1150"/>
              <a:t>Add flexibility to meetings with a </a:t>
            </a:r>
            <a:r>
              <a:rPr lang="en-US" sz="1150" b="1">
                <a:latin typeface="+mj-lt"/>
              </a:rPr>
              <a:t>dial-in conferencing number</a:t>
            </a:r>
          </a:p>
          <a:p>
            <a:pPr marL="182880" indent="-182880" defTabSz="914367">
              <a:spcAft>
                <a:spcPts val="600"/>
              </a:spcAft>
              <a:buFont typeface="Arial" panose="020B0604020202020204" pitchFamily="34" charset="0"/>
              <a:buChar char="•"/>
              <a:tabLst>
                <a:tab pos="224097" algn="l"/>
              </a:tabLst>
              <a:defRPr/>
            </a:pPr>
            <a:r>
              <a:rPr lang="en-US" sz="1150">
                <a:solidFill>
                  <a:srgbClr val="000000"/>
                </a:solidFill>
              </a:rPr>
              <a:t>Choose from a range of</a:t>
            </a:r>
            <a:r>
              <a:rPr lang="en-US" sz="1150">
                <a:solidFill>
                  <a:srgbClr val="000000"/>
                </a:solidFill>
                <a:latin typeface="+mj-lt"/>
              </a:rPr>
              <a:t> </a:t>
            </a:r>
            <a:r>
              <a:rPr lang="en-US" sz="1150" b="1">
                <a:solidFill>
                  <a:srgbClr val="000000"/>
                </a:solidFill>
                <a:latin typeface="+mj-lt"/>
              </a:rPr>
              <a:t>personal and shared devices </a:t>
            </a:r>
            <a:r>
              <a:rPr lang="en-US" sz="1150">
                <a:solidFill>
                  <a:srgbClr val="000000"/>
                </a:solidFill>
              </a:rPr>
              <a:t>built for Teams.</a:t>
            </a:r>
          </a:p>
          <a:p>
            <a:pPr marL="182880" lvl="0" indent="-182880" defTabSz="914367">
              <a:spcAft>
                <a:spcPts val="600"/>
              </a:spcAft>
              <a:buFont typeface="Arial" panose="020B0604020202020204" pitchFamily="34" charset="0"/>
              <a:buChar char="•"/>
              <a:tabLst>
                <a:tab pos="224097" algn="l"/>
              </a:tabLst>
              <a:defRPr/>
            </a:pPr>
            <a:endParaRPr lang="en-US" sz="1150">
              <a:solidFill>
                <a:srgbClr val="282828"/>
              </a:solidFill>
            </a:endParaRPr>
          </a:p>
        </p:txBody>
      </p:sp>
      <p:sp>
        <p:nvSpPr>
          <p:cNvPr id="175" name="Rectangle 174">
            <a:extLst>
              <a:ext uri="{FF2B5EF4-FFF2-40B4-BE49-F238E27FC236}">
                <a16:creationId xmlns:a16="http://schemas.microsoft.com/office/drawing/2014/main" id="{88BF4530-A754-4F24-A79A-54C9F920CCDA}"/>
              </a:ext>
            </a:extLst>
          </p:cNvPr>
          <p:cNvSpPr/>
          <p:nvPr/>
        </p:nvSpPr>
        <p:spPr>
          <a:xfrm>
            <a:off x="425127" y="4281867"/>
            <a:ext cx="2711796" cy="2646024"/>
          </a:xfrm>
          <a:prstGeom prst="rect">
            <a:avLst/>
          </a:prstGeom>
        </p:spPr>
        <p:txBody>
          <a:bodyPr lIns="182880" tIns="182880" rIns="182880" bIns="91440" numCol="1" anchor="t">
            <a:noAutofit/>
          </a:bodyPr>
          <a:lstStyle/>
          <a:p>
            <a:pPr marL="182880" lvl="0" indent="-182880" defTabSz="914367">
              <a:spcAft>
                <a:spcPts val="600"/>
              </a:spcAft>
              <a:buFont typeface="Arial" panose="020B0604020202020204" pitchFamily="34" charset="0"/>
              <a:buChar char="•"/>
              <a:tabLst>
                <a:tab pos="224097" algn="l"/>
              </a:tabLst>
              <a:defRPr/>
            </a:pPr>
            <a:r>
              <a:rPr lang="en-US" sz="1150">
                <a:solidFill>
                  <a:srgbClr val="000000"/>
                </a:solidFill>
              </a:rPr>
              <a:t>Bring together calling, chat and meetings in an </a:t>
            </a:r>
            <a:r>
              <a:rPr lang="en-US" sz="1150" b="1">
                <a:solidFill>
                  <a:srgbClr val="000000"/>
                </a:solidFill>
                <a:latin typeface="+mj-lt"/>
              </a:rPr>
              <a:t>all-in-one app.</a:t>
            </a:r>
          </a:p>
          <a:p>
            <a:pPr marL="182880" lvl="0" indent="-182880" defTabSz="914367">
              <a:spcAft>
                <a:spcPts val="600"/>
              </a:spcAft>
              <a:buFont typeface="Arial" panose="020B0604020202020204" pitchFamily="34" charset="0"/>
              <a:buChar char="•"/>
              <a:tabLst>
                <a:tab pos="224097" algn="l"/>
              </a:tabLst>
              <a:defRPr/>
            </a:pPr>
            <a:r>
              <a:rPr lang="en-US" sz="1150" b="1">
                <a:solidFill>
                  <a:srgbClr val="000000"/>
                </a:solidFill>
                <a:latin typeface="+mj-lt"/>
              </a:rPr>
              <a:t>Quickly start a call </a:t>
            </a:r>
            <a:r>
              <a:rPr lang="en-US" sz="1150">
                <a:solidFill>
                  <a:srgbClr val="000000"/>
                </a:solidFill>
              </a:rPr>
              <a:t>from Teams, Outlook or your mobile device.</a:t>
            </a:r>
          </a:p>
          <a:p>
            <a:pPr marL="182880" lvl="0" indent="-182880" defTabSz="914367">
              <a:spcAft>
                <a:spcPts val="600"/>
              </a:spcAft>
              <a:buFont typeface="Arial" panose="020B0604020202020204" pitchFamily="34" charset="0"/>
              <a:buChar char="•"/>
              <a:tabLst>
                <a:tab pos="224097" algn="l"/>
              </a:tabLst>
              <a:defRPr/>
            </a:pPr>
            <a:r>
              <a:rPr lang="en-US" sz="1150">
                <a:solidFill>
                  <a:srgbClr val="000000"/>
                </a:solidFill>
              </a:rPr>
              <a:t>Collaborate in the </a:t>
            </a:r>
            <a:r>
              <a:rPr lang="en-US" sz="1150" b="1">
                <a:solidFill>
                  <a:srgbClr val="000000"/>
                </a:solidFill>
                <a:latin typeface="+mj-lt"/>
              </a:rPr>
              <a:t>Office apps </a:t>
            </a:r>
            <a:r>
              <a:rPr lang="en-US" sz="1150">
                <a:solidFill>
                  <a:srgbClr val="000000"/>
                </a:solidFill>
              </a:rPr>
              <a:t>within calls and meetings.</a:t>
            </a:r>
          </a:p>
          <a:p>
            <a:pPr marL="182880" indent="-182880" defTabSz="914367">
              <a:spcAft>
                <a:spcPts val="600"/>
              </a:spcAft>
              <a:buFont typeface="Arial" panose="020B0604020202020204" pitchFamily="34" charset="0"/>
              <a:buChar char="•"/>
              <a:tabLst>
                <a:tab pos="224097" algn="l"/>
              </a:tabLst>
              <a:defRPr/>
            </a:pPr>
            <a:r>
              <a:rPr lang="en-US" sz="1150"/>
              <a:t>Work across Teams &amp; Outlook seamlessly with </a:t>
            </a:r>
            <a:r>
              <a:rPr lang="en-US" sz="1150" b="1">
                <a:latin typeface="+mj-lt"/>
              </a:rPr>
              <a:t>unified contacts and calendars</a:t>
            </a:r>
            <a:endParaRPr lang="en-US" sz="1150" b="1">
              <a:solidFill>
                <a:srgbClr val="000000"/>
              </a:solidFill>
              <a:latin typeface="+mj-lt"/>
            </a:endParaRPr>
          </a:p>
          <a:p>
            <a:pPr marL="182880" lvl="0" indent="-182880" defTabSz="914367">
              <a:spcAft>
                <a:spcPts val="600"/>
              </a:spcAft>
              <a:buFont typeface="Arial" panose="020B0604020202020204" pitchFamily="34" charset="0"/>
              <a:buChar char="•"/>
              <a:tabLst>
                <a:tab pos="224097" algn="l"/>
              </a:tabLst>
              <a:defRPr/>
            </a:pPr>
            <a:endParaRPr lang="en-US" sz="1150">
              <a:solidFill>
                <a:srgbClr val="282828"/>
              </a:solidFill>
            </a:endParaRPr>
          </a:p>
        </p:txBody>
      </p:sp>
      <p:sp>
        <p:nvSpPr>
          <p:cNvPr id="177" name="Rectangle 176">
            <a:extLst>
              <a:ext uri="{FF2B5EF4-FFF2-40B4-BE49-F238E27FC236}">
                <a16:creationId xmlns:a16="http://schemas.microsoft.com/office/drawing/2014/main" id="{4AADF475-E767-4B7E-9EA3-AC39BEAA2E06}"/>
              </a:ext>
            </a:extLst>
          </p:cNvPr>
          <p:cNvSpPr/>
          <p:nvPr/>
        </p:nvSpPr>
        <p:spPr>
          <a:xfrm flipH="1">
            <a:off x="425127" y="4028944"/>
            <a:ext cx="2713383" cy="332399"/>
          </a:xfrm>
          <a:prstGeom prst="rect">
            <a:avLst/>
          </a:prstGeom>
        </p:spPr>
        <p:txBody>
          <a:bodyPr wrap="square" lIns="182880" tIns="91440" rIns="274320">
            <a:spAutoFit/>
          </a:bodyPr>
          <a:lstStyle/>
          <a:p>
            <a:pPr lvl="0" defTabSz="932472" fontAlgn="base">
              <a:lnSpc>
                <a:spcPct val="90000"/>
              </a:lnSpc>
              <a:spcBef>
                <a:spcPct val="0"/>
              </a:spcBef>
              <a:spcAft>
                <a:spcPct val="0"/>
              </a:spcAft>
              <a:defRPr/>
            </a:pPr>
            <a:r>
              <a:rPr lang="en-US" sz="1400">
                <a:solidFill>
                  <a:srgbClr val="7030A0"/>
                </a:solidFill>
                <a:latin typeface="+mj-lt"/>
                <a:cs typeface="Segoe UI" pitchFamily="34" charset="0"/>
              </a:rPr>
              <a:t>All-in-one solution</a:t>
            </a:r>
          </a:p>
        </p:txBody>
      </p:sp>
      <p:sp>
        <p:nvSpPr>
          <p:cNvPr id="179" name="Rectangle 178">
            <a:extLst>
              <a:ext uri="{FF2B5EF4-FFF2-40B4-BE49-F238E27FC236}">
                <a16:creationId xmlns:a16="http://schemas.microsoft.com/office/drawing/2014/main" id="{7EDDBDAE-B210-4535-976F-B198C2B549CB}"/>
              </a:ext>
            </a:extLst>
          </p:cNvPr>
          <p:cNvSpPr/>
          <p:nvPr/>
        </p:nvSpPr>
        <p:spPr>
          <a:xfrm flipH="1">
            <a:off x="3285074" y="4021490"/>
            <a:ext cx="2713383" cy="332399"/>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en-US" sz="1400">
                <a:solidFill>
                  <a:srgbClr val="7030A0"/>
                </a:solidFill>
                <a:latin typeface="Segoe UI Semibold"/>
              </a:rPr>
              <a:t>Call from anywhere</a:t>
            </a:r>
          </a:p>
        </p:txBody>
      </p:sp>
      <p:sp>
        <p:nvSpPr>
          <p:cNvPr id="181" name="Rectangle 180">
            <a:extLst>
              <a:ext uri="{FF2B5EF4-FFF2-40B4-BE49-F238E27FC236}">
                <a16:creationId xmlns:a16="http://schemas.microsoft.com/office/drawing/2014/main" id="{18C6E7C6-F2FD-4454-8F84-EB844B20CA80}"/>
              </a:ext>
            </a:extLst>
          </p:cNvPr>
          <p:cNvSpPr/>
          <p:nvPr/>
        </p:nvSpPr>
        <p:spPr>
          <a:xfrm flipH="1">
            <a:off x="6178246" y="4028944"/>
            <a:ext cx="3037235" cy="332399"/>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en-US" sz="1400">
                <a:solidFill>
                  <a:srgbClr val="7030A0"/>
                </a:solidFill>
                <a:latin typeface="Segoe UI Semibold"/>
              </a:rPr>
              <a:t>Secure, reliable, &amp; rich calling </a:t>
            </a:r>
          </a:p>
        </p:txBody>
      </p:sp>
      <p:sp>
        <p:nvSpPr>
          <p:cNvPr id="183" name="Rectangle 182">
            <a:extLst>
              <a:ext uri="{FF2B5EF4-FFF2-40B4-BE49-F238E27FC236}">
                <a16:creationId xmlns:a16="http://schemas.microsoft.com/office/drawing/2014/main" id="{20DFDA89-A575-46E3-BAAC-499C8AC20692}"/>
              </a:ext>
            </a:extLst>
          </p:cNvPr>
          <p:cNvSpPr/>
          <p:nvPr/>
        </p:nvSpPr>
        <p:spPr>
          <a:xfrm flipH="1">
            <a:off x="9039780" y="4007329"/>
            <a:ext cx="2713383" cy="332399"/>
          </a:xfrm>
          <a:prstGeom prst="rect">
            <a:avLst/>
          </a:prstGeom>
        </p:spPr>
        <p:txBody>
          <a:bodyPr wrap="square" lIns="182880" tIns="91440" rIns="365760">
            <a:spAutoFit/>
          </a:bodyPr>
          <a:lstStyle/>
          <a:p>
            <a:pPr defTabSz="932472" fontAlgn="base">
              <a:lnSpc>
                <a:spcPct val="90000"/>
              </a:lnSpc>
              <a:spcBef>
                <a:spcPct val="0"/>
              </a:spcBef>
              <a:spcAft>
                <a:spcPct val="0"/>
              </a:spcAft>
              <a:defRPr/>
            </a:pPr>
            <a:r>
              <a:rPr lang="en-US" sz="1400">
                <a:solidFill>
                  <a:srgbClr val="7030A0"/>
                </a:solidFill>
                <a:latin typeface="Segoe UI Semibold"/>
              </a:rPr>
              <a:t>Streamline management</a:t>
            </a:r>
          </a:p>
        </p:txBody>
      </p:sp>
      <p:sp>
        <p:nvSpPr>
          <p:cNvPr id="184" name="TextBox 183">
            <a:extLst>
              <a:ext uri="{FF2B5EF4-FFF2-40B4-BE49-F238E27FC236}">
                <a16:creationId xmlns:a16="http://schemas.microsoft.com/office/drawing/2014/main" id="{12E05DF1-29AE-4F10-BEBD-6237CFFCA744}"/>
              </a:ext>
            </a:extLst>
          </p:cNvPr>
          <p:cNvSpPr txBox="1"/>
          <p:nvPr/>
        </p:nvSpPr>
        <p:spPr>
          <a:xfrm>
            <a:off x="3824180" y="2454682"/>
            <a:ext cx="1736693" cy="635559"/>
          </a:xfrm>
          <a:prstGeom prst="rect">
            <a:avLst/>
          </a:prstGeom>
          <a:noFill/>
        </p:spPr>
        <p:txBody>
          <a:bodyPr wrap="none" lIns="182880" tIns="146304" rIns="182880" bIns="146304" rtlCol="0">
            <a:spAutoFit/>
          </a:bodyPr>
          <a:lstStyle/>
          <a:p>
            <a:pPr algn="ctr">
              <a:lnSpc>
                <a:spcPct val="90000"/>
              </a:lnSpc>
              <a:spcAft>
                <a:spcPts val="600"/>
              </a:spcAft>
            </a:pPr>
            <a:r>
              <a:rPr lang="en-GB" sz="1200" strike="sngStrike">
                <a:solidFill>
                  <a:schemeClr val="accent1"/>
                </a:solidFill>
                <a:latin typeface="+mj-lt"/>
              </a:rPr>
              <a:t>$20</a:t>
            </a:r>
            <a:r>
              <a:rPr lang="en-GB" sz="1200">
                <a:solidFill>
                  <a:schemeClr val="accent1"/>
                </a:solidFill>
                <a:latin typeface="+mj-lt"/>
              </a:rPr>
              <a:t>  $8.00*</a:t>
            </a:r>
          </a:p>
          <a:p>
            <a:pPr algn="ctr">
              <a:lnSpc>
                <a:spcPct val="90000"/>
              </a:lnSpc>
              <a:spcAft>
                <a:spcPts val="600"/>
              </a:spcAft>
            </a:pPr>
            <a:r>
              <a:rPr lang="en-GB" sz="700">
                <a:gradFill>
                  <a:gsLst>
                    <a:gs pos="2917">
                      <a:schemeClr val="tx1"/>
                    </a:gs>
                    <a:gs pos="30000">
                      <a:schemeClr val="tx1"/>
                    </a:gs>
                  </a:gsLst>
                  <a:lin ang="5400000" scaled="0"/>
                </a:gradFill>
              </a:rPr>
              <a:t>*Promo valid until 31</a:t>
            </a:r>
            <a:r>
              <a:rPr lang="en-GB" sz="700" baseline="30000">
                <a:gradFill>
                  <a:gsLst>
                    <a:gs pos="2917">
                      <a:schemeClr val="tx1"/>
                    </a:gs>
                    <a:gs pos="30000">
                      <a:schemeClr val="tx1"/>
                    </a:gs>
                  </a:gsLst>
                  <a:lin ang="5400000" scaled="0"/>
                </a:gradFill>
              </a:rPr>
              <a:t>st</a:t>
            </a:r>
            <a:r>
              <a:rPr lang="en-GB" sz="700">
                <a:gradFill>
                  <a:gsLst>
                    <a:gs pos="2917">
                      <a:schemeClr val="tx1"/>
                    </a:gs>
                    <a:gs pos="30000">
                      <a:schemeClr val="tx1"/>
                    </a:gs>
                  </a:gsLst>
                  <a:lin ang="5400000" scaled="0"/>
                </a:gradFill>
              </a:rPr>
              <a:t> March 2021</a:t>
            </a:r>
          </a:p>
        </p:txBody>
      </p:sp>
      <p:sp>
        <p:nvSpPr>
          <p:cNvPr id="186" name="TextBox 185">
            <a:extLst>
              <a:ext uri="{FF2B5EF4-FFF2-40B4-BE49-F238E27FC236}">
                <a16:creationId xmlns:a16="http://schemas.microsoft.com/office/drawing/2014/main" id="{8D14DD69-8DAF-4E6E-A141-81C5461C21C0}"/>
              </a:ext>
            </a:extLst>
          </p:cNvPr>
          <p:cNvSpPr txBox="1"/>
          <p:nvPr/>
        </p:nvSpPr>
        <p:spPr>
          <a:xfrm>
            <a:off x="8211031" y="2464786"/>
            <a:ext cx="1736693" cy="635559"/>
          </a:xfrm>
          <a:prstGeom prst="rect">
            <a:avLst/>
          </a:prstGeom>
          <a:noFill/>
        </p:spPr>
        <p:txBody>
          <a:bodyPr wrap="none" lIns="182880" tIns="146304" rIns="182880" bIns="146304" rtlCol="0">
            <a:spAutoFit/>
          </a:bodyPr>
          <a:lstStyle/>
          <a:p>
            <a:pPr algn="ctr">
              <a:lnSpc>
                <a:spcPct val="90000"/>
              </a:lnSpc>
              <a:spcAft>
                <a:spcPts val="600"/>
              </a:spcAft>
            </a:pPr>
            <a:r>
              <a:rPr lang="en-GB" sz="1200" strike="sngStrike">
                <a:solidFill>
                  <a:schemeClr val="accent1"/>
                </a:solidFill>
                <a:latin typeface="+mj-lt"/>
              </a:rPr>
              <a:t>$12</a:t>
            </a:r>
            <a:r>
              <a:rPr lang="en-GB" sz="1200">
                <a:solidFill>
                  <a:schemeClr val="accent1"/>
                </a:solidFill>
                <a:latin typeface="+mj-lt"/>
              </a:rPr>
              <a:t>  $8</a:t>
            </a:r>
          </a:p>
          <a:p>
            <a:pPr algn="ctr">
              <a:lnSpc>
                <a:spcPct val="90000"/>
              </a:lnSpc>
              <a:spcAft>
                <a:spcPts val="600"/>
              </a:spcAft>
            </a:pPr>
            <a:r>
              <a:rPr lang="en-GB" sz="700">
                <a:gradFill>
                  <a:gsLst>
                    <a:gs pos="2917">
                      <a:schemeClr val="tx1"/>
                    </a:gs>
                    <a:gs pos="30000">
                      <a:schemeClr val="tx1"/>
                    </a:gs>
                  </a:gsLst>
                  <a:lin ang="5400000" scaled="0"/>
                </a:gradFill>
              </a:rPr>
              <a:t>*Promo valid until 31</a:t>
            </a:r>
            <a:r>
              <a:rPr lang="en-GB" sz="700" baseline="30000">
                <a:gradFill>
                  <a:gsLst>
                    <a:gs pos="2917">
                      <a:schemeClr val="tx1"/>
                    </a:gs>
                    <a:gs pos="30000">
                      <a:schemeClr val="tx1"/>
                    </a:gs>
                  </a:gsLst>
                  <a:lin ang="5400000" scaled="0"/>
                </a:gradFill>
              </a:rPr>
              <a:t>st</a:t>
            </a:r>
            <a:r>
              <a:rPr lang="en-GB" sz="700">
                <a:gradFill>
                  <a:gsLst>
                    <a:gs pos="2917">
                      <a:schemeClr val="tx1"/>
                    </a:gs>
                    <a:gs pos="30000">
                      <a:schemeClr val="tx1"/>
                    </a:gs>
                  </a:gsLst>
                  <a:lin ang="5400000" scaled="0"/>
                </a:gradFill>
              </a:rPr>
              <a:t> March 2021</a:t>
            </a:r>
          </a:p>
        </p:txBody>
      </p:sp>
      <p:sp>
        <p:nvSpPr>
          <p:cNvPr id="188" name="TextBox 187">
            <a:extLst>
              <a:ext uri="{FF2B5EF4-FFF2-40B4-BE49-F238E27FC236}">
                <a16:creationId xmlns:a16="http://schemas.microsoft.com/office/drawing/2014/main" id="{678C0C6A-86B0-4E7A-BBB3-B078347C09F2}"/>
              </a:ext>
            </a:extLst>
          </p:cNvPr>
          <p:cNvSpPr txBox="1"/>
          <p:nvPr/>
        </p:nvSpPr>
        <p:spPr>
          <a:xfrm>
            <a:off x="460292" y="3305956"/>
            <a:ext cx="1484191" cy="435504"/>
          </a:xfrm>
          <a:prstGeom prst="rect">
            <a:avLst/>
          </a:prstGeom>
          <a:noFill/>
        </p:spPr>
        <p:txBody>
          <a:bodyPr wrap="square">
            <a:spAutoFit/>
          </a:bodyPr>
          <a:lstStyle/>
          <a:p>
            <a:pPr marL="166517" indent="-166517" defTabSz="914225">
              <a:lnSpc>
                <a:spcPct val="90000"/>
              </a:lnSpc>
              <a:spcBef>
                <a:spcPts val="300"/>
              </a:spcBef>
              <a:buFont typeface="Arial" panose="020B0604020202020204" pitchFamily="34" charset="0"/>
              <a:buChar char="•"/>
            </a:pPr>
            <a:r>
              <a:rPr lang="en-US" sz="1050">
                <a:solidFill>
                  <a:srgbClr val="282828"/>
                </a:solidFill>
                <a:latin typeface="Segoe UI"/>
              </a:rPr>
              <a:t>Up to 300 seats</a:t>
            </a:r>
          </a:p>
          <a:p>
            <a:pPr marL="166517" indent="-166517" defTabSz="914225">
              <a:lnSpc>
                <a:spcPct val="90000"/>
              </a:lnSpc>
              <a:spcBef>
                <a:spcPts val="300"/>
              </a:spcBef>
              <a:buFont typeface="Arial" panose="020B0604020202020204" pitchFamily="34" charset="0"/>
              <a:buChar char="•"/>
            </a:pPr>
            <a:r>
              <a:rPr lang="en-US" sz="1050">
                <a:solidFill>
                  <a:srgbClr val="282828"/>
                </a:solidFill>
                <a:latin typeface="Segoe UI"/>
              </a:rPr>
              <a:t>Free 30-day trial</a:t>
            </a:r>
          </a:p>
        </p:txBody>
      </p:sp>
      <p:sp>
        <p:nvSpPr>
          <p:cNvPr id="190" name="TextBox 189">
            <a:extLst>
              <a:ext uri="{FF2B5EF4-FFF2-40B4-BE49-F238E27FC236}">
                <a16:creationId xmlns:a16="http://schemas.microsoft.com/office/drawing/2014/main" id="{35C9914D-9EE8-4468-87CE-AF894217D3CC}"/>
              </a:ext>
            </a:extLst>
          </p:cNvPr>
          <p:cNvSpPr txBox="1"/>
          <p:nvPr/>
        </p:nvSpPr>
        <p:spPr>
          <a:xfrm>
            <a:off x="4204259" y="3331383"/>
            <a:ext cx="3136608" cy="397032"/>
          </a:xfrm>
          <a:prstGeom prst="rect">
            <a:avLst/>
          </a:prstGeom>
          <a:noFill/>
        </p:spPr>
        <p:txBody>
          <a:bodyPr wrap="square">
            <a:spAutoFit/>
          </a:bodyPr>
          <a:lstStyle/>
          <a:p>
            <a:pPr marL="166517" indent="-166517" defTabSz="914225">
              <a:lnSpc>
                <a:spcPct val="90000"/>
              </a:lnSpc>
              <a:spcBef>
                <a:spcPts val="1176"/>
              </a:spcBef>
              <a:buFont typeface="Arial" panose="020B0604020202020204" pitchFamily="34" charset="0"/>
              <a:buChar char="•"/>
            </a:pPr>
            <a:r>
              <a:rPr lang="en-US" sz="1050">
                <a:solidFill>
                  <a:srgbClr val="282828"/>
                </a:solidFill>
                <a:latin typeface="Segoe UI"/>
              </a:rPr>
              <a:t>Toll-free numbers &amp; additional minutes can be purchased through </a:t>
            </a:r>
            <a:r>
              <a:rPr lang="en-US" sz="1050">
                <a:latin typeface="Segoe UI"/>
              </a:rPr>
              <a:t>communication credits </a:t>
            </a:r>
          </a:p>
        </p:txBody>
      </p:sp>
      <p:sp>
        <p:nvSpPr>
          <p:cNvPr id="192" name="TextBox 191">
            <a:extLst>
              <a:ext uri="{FF2B5EF4-FFF2-40B4-BE49-F238E27FC236}">
                <a16:creationId xmlns:a16="http://schemas.microsoft.com/office/drawing/2014/main" id="{17A81521-23FA-4DE8-ADB0-76C6E3A5BFFA}"/>
              </a:ext>
            </a:extLst>
          </p:cNvPr>
          <p:cNvSpPr txBox="1"/>
          <p:nvPr/>
        </p:nvSpPr>
        <p:spPr>
          <a:xfrm>
            <a:off x="1732838" y="3313396"/>
            <a:ext cx="2945588" cy="435504"/>
          </a:xfrm>
          <a:prstGeom prst="rect">
            <a:avLst/>
          </a:prstGeom>
          <a:noFill/>
        </p:spPr>
        <p:txBody>
          <a:bodyPr wrap="square">
            <a:spAutoFit/>
          </a:bodyPr>
          <a:lstStyle/>
          <a:p>
            <a:pPr marL="166517" indent="-166517" defTabSz="914225">
              <a:lnSpc>
                <a:spcPct val="90000"/>
              </a:lnSpc>
              <a:spcBef>
                <a:spcPts val="300"/>
              </a:spcBef>
              <a:buFont typeface="Arial" panose="020B0604020202020204" pitchFamily="34" charset="0"/>
              <a:buChar char="•"/>
            </a:pPr>
            <a:r>
              <a:rPr lang="en-US" sz="1050">
                <a:solidFill>
                  <a:srgbClr val="282828"/>
                </a:solidFill>
                <a:latin typeface="Segoe UI"/>
              </a:rPr>
              <a:t>Includes 1,200 domestic minutes</a:t>
            </a:r>
            <a:endParaRPr lang="en-US" sz="1050" baseline="30000">
              <a:solidFill>
                <a:srgbClr val="282828"/>
              </a:solidFill>
              <a:latin typeface="Segoe UI"/>
            </a:endParaRPr>
          </a:p>
          <a:p>
            <a:pPr marL="166517" indent="-166517" defTabSz="914225">
              <a:lnSpc>
                <a:spcPct val="90000"/>
              </a:lnSpc>
              <a:spcBef>
                <a:spcPts val="300"/>
              </a:spcBef>
              <a:buFont typeface="Arial" panose="020B0604020202020204" pitchFamily="34" charset="0"/>
              <a:buChar char="•"/>
            </a:pPr>
            <a:r>
              <a:rPr lang="en-US" sz="1050">
                <a:solidFill>
                  <a:srgbClr val="282828"/>
                </a:solidFill>
                <a:latin typeface="Segoe UI"/>
              </a:rPr>
              <a:t>International calling add-on available</a:t>
            </a:r>
          </a:p>
        </p:txBody>
      </p:sp>
      <p:sp>
        <p:nvSpPr>
          <p:cNvPr id="194" name="TextBox 193">
            <a:extLst>
              <a:ext uri="{FF2B5EF4-FFF2-40B4-BE49-F238E27FC236}">
                <a16:creationId xmlns:a16="http://schemas.microsoft.com/office/drawing/2014/main" id="{2F01D5AF-6A6B-449D-9566-C624CB39F5EC}"/>
              </a:ext>
            </a:extLst>
          </p:cNvPr>
          <p:cNvSpPr txBox="1"/>
          <p:nvPr/>
        </p:nvSpPr>
        <p:spPr>
          <a:xfrm>
            <a:off x="7313616" y="3336415"/>
            <a:ext cx="4479102" cy="397032"/>
          </a:xfrm>
          <a:prstGeom prst="rect">
            <a:avLst/>
          </a:prstGeom>
          <a:noFill/>
        </p:spPr>
        <p:txBody>
          <a:bodyPr wrap="square">
            <a:spAutoFit/>
          </a:bodyPr>
          <a:lstStyle/>
          <a:p>
            <a:pPr marL="166517" indent="-166517" defTabSz="914225">
              <a:lnSpc>
                <a:spcPct val="90000"/>
              </a:lnSpc>
              <a:spcBef>
                <a:spcPts val="1176"/>
              </a:spcBef>
              <a:buFont typeface="Arial" panose="020B0604020202020204" pitchFamily="34" charset="0"/>
              <a:buChar char="•"/>
            </a:pPr>
            <a:r>
              <a:rPr lang="en-US" sz="1050">
                <a:solidFill>
                  <a:srgbClr val="282828"/>
                </a:solidFill>
                <a:latin typeface="Segoe UI"/>
              </a:rPr>
              <a:t>Businesses that want to use a telco provided calling plan can purchase Business Voice without calling plan, available in over 70 countries</a:t>
            </a:r>
          </a:p>
        </p:txBody>
      </p:sp>
    </p:spTree>
    <p:extLst>
      <p:ext uri="{BB962C8B-B14F-4D97-AF65-F5344CB8AC3E}">
        <p14:creationId xmlns:p14="http://schemas.microsoft.com/office/powerpoint/2010/main" val="127082665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2.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2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5275FD4-8DF5-4C52-A457-05A4806FE12B}" vid="{A2E6CB10-4510-4B20-9E05-33C56DE8ACD6}"/>
    </a:ext>
  </a:extLst>
</a:theme>
</file>

<file path=ppt/theme/theme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4FAB0FE7-FA6B-449F-8E28-B8DBE929CD43}" vid="{59C11655-EA82-49A2-87E7-50D0BFEDCA32}"/>
    </a:ext>
  </a:extLst>
</a:theme>
</file>

<file path=ppt/theme/theme6.xml><?xml version="1.0" encoding="utf-8"?>
<a:theme xmlns:a="http://schemas.openxmlformats.org/drawingml/2006/main" name="3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19313</Words>
  <Application>Microsoft Office PowerPoint</Application>
  <PresentationFormat>Panorámica</PresentationFormat>
  <Paragraphs>2491</Paragraphs>
  <Slides>100</Slides>
  <Notes>78</Notes>
  <HiddenSlides>6</HiddenSlides>
  <MMClips>0</MMClips>
  <ScaleCrop>false</ScaleCrop>
  <HeadingPairs>
    <vt:vector size="8" baseType="variant">
      <vt:variant>
        <vt:lpstr>Fuentes usadas</vt:lpstr>
      </vt:variant>
      <vt:variant>
        <vt:i4>11</vt:i4>
      </vt:variant>
      <vt:variant>
        <vt:lpstr>Tema</vt:lpstr>
      </vt:variant>
      <vt:variant>
        <vt:i4>6</vt:i4>
      </vt:variant>
      <vt:variant>
        <vt:lpstr>Servidores OLE incrustados</vt:lpstr>
      </vt:variant>
      <vt:variant>
        <vt:i4>1</vt:i4>
      </vt:variant>
      <vt:variant>
        <vt:lpstr>Títulos de diapositiva</vt:lpstr>
      </vt:variant>
      <vt:variant>
        <vt:i4>100</vt:i4>
      </vt:variant>
    </vt:vector>
  </HeadingPairs>
  <TitlesOfParts>
    <vt:vector size="118" baseType="lpstr">
      <vt:lpstr>Abadi</vt:lpstr>
      <vt:lpstr>Arial</vt:lpstr>
      <vt:lpstr>Arial,Sans-Serif</vt:lpstr>
      <vt:lpstr>Calibri</vt:lpstr>
      <vt:lpstr>Consolas</vt:lpstr>
      <vt:lpstr>inherit</vt:lpstr>
      <vt:lpstr>Segoe UI</vt:lpstr>
      <vt:lpstr>Segoe UI Semibold</vt:lpstr>
      <vt:lpstr>Segoe UI Semilight</vt:lpstr>
      <vt:lpstr>SegoeUI</vt:lpstr>
      <vt:lpstr>Wingdings</vt:lpstr>
      <vt:lpstr>1_LIGHT GRAY TEMPLATE</vt:lpstr>
      <vt:lpstr>Microsoft 365 PPT Template - 2018</vt:lpstr>
      <vt:lpstr>2_Microsoft 365 PPT Template - 2018</vt:lpstr>
      <vt:lpstr>1_Microsoft 365 PPT Template - 2018</vt:lpstr>
      <vt:lpstr>LIGHT GRAY TEMPLATE</vt:lpstr>
      <vt:lpstr>3_Microsoft 365 PPT Template - 2018</vt:lpstr>
      <vt:lpstr>think-cell Slide</vt:lpstr>
      <vt:lpstr>Presentación de PowerPoint</vt:lpstr>
      <vt:lpstr>Presentación de PowerPoint</vt:lpstr>
      <vt:lpstr>Microsoft 365 Portfolios</vt:lpstr>
      <vt:lpstr>Scenarios Menu | Navigating the deck</vt:lpstr>
      <vt:lpstr>Presentación de PowerPoint</vt:lpstr>
      <vt:lpstr>Presentación de PowerPoint</vt:lpstr>
      <vt:lpstr>Presentación de PowerPoint</vt:lpstr>
      <vt:lpstr>Presentación de PowerPoint</vt:lpstr>
      <vt:lpstr>Microsoft 365 for Business</vt:lpstr>
      <vt:lpstr>What do we sell? </vt:lpstr>
      <vt:lpstr>SMB Hero SKUs</vt:lpstr>
      <vt:lpstr>Hidden gems in M365 Business Basic, Standard and Premium</vt:lpstr>
      <vt:lpstr>Security Features in M365 Business Premium </vt:lpstr>
      <vt:lpstr>Upsell Scenarios | Business SKU Summary</vt:lpstr>
      <vt:lpstr>FY 22 BOM Evolution </vt:lpstr>
      <vt:lpstr>Scenarios Menu | Business SKUs</vt:lpstr>
      <vt:lpstr>From Exchange Online   to Microsoft 365 Business Basic</vt:lpstr>
      <vt:lpstr>Customer Profile From Exchange Online…</vt:lpstr>
      <vt:lpstr>Presentación de PowerPoint</vt:lpstr>
      <vt:lpstr>Probing Questions</vt:lpstr>
      <vt:lpstr>Enhancing Productivity</vt:lpstr>
      <vt:lpstr>Communication made simple</vt:lpstr>
      <vt:lpstr>Advanced Collaboration</vt:lpstr>
      <vt:lpstr>Overcoming Objections</vt:lpstr>
      <vt:lpstr>From Microsoft 365 Business Basic   to Microsoft 365 Business Standard</vt:lpstr>
      <vt:lpstr>Customer Profile From Microsoft 365 Business Basic…</vt:lpstr>
      <vt:lpstr>Presentación de PowerPoint</vt:lpstr>
      <vt:lpstr>Probing Questions</vt:lpstr>
      <vt:lpstr>Expand your possibilities with desktop apps </vt:lpstr>
      <vt:lpstr>Pricing Comparison</vt:lpstr>
      <vt:lpstr>Pricing Comparison</vt:lpstr>
      <vt:lpstr>Overcoming Objections</vt:lpstr>
      <vt:lpstr>From Microsoft 365 Apps for Business   to Microsoft 365 Business Standard</vt:lpstr>
      <vt:lpstr>Customer Profile From Microsoft 365 Apps for Business…</vt:lpstr>
      <vt:lpstr>Presentación de PowerPoint</vt:lpstr>
      <vt:lpstr>Probing Questions</vt:lpstr>
      <vt:lpstr>Communication made simple</vt:lpstr>
      <vt:lpstr>Enhancing Productivity</vt:lpstr>
      <vt:lpstr>Pricing Comparison</vt:lpstr>
      <vt:lpstr>Pricing Comparison</vt:lpstr>
      <vt:lpstr>Overcoming Objections</vt:lpstr>
      <vt:lpstr>From Microsoft 365 Business Standard   to Microsoft 365 Business Premium</vt:lpstr>
      <vt:lpstr>Customer Profile From Microsoft 365 Business Standard…</vt:lpstr>
      <vt:lpstr>Presentación de PowerPoint</vt:lpstr>
      <vt:lpstr>Probing Questions | To be used together with the SMB Workshop Tool</vt:lpstr>
      <vt:lpstr>Advanced Security Capabilities ​</vt:lpstr>
      <vt:lpstr>Advanced Security Capabilities ​</vt:lpstr>
      <vt:lpstr>Pricing Comparison</vt:lpstr>
      <vt:lpstr>Overcoming Objections</vt:lpstr>
      <vt:lpstr>Microsoft 365 for Enterprise</vt:lpstr>
      <vt:lpstr>Microsoft 365 Portfolios</vt:lpstr>
      <vt:lpstr>Upsell Scenarios | Enterprise SKU Summary</vt:lpstr>
      <vt:lpstr>Presentación de PowerPoint</vt:lpstr>
      <vt:lpstr>Virtuous Upsell Framework | Sales Plays &amp; Partner Motion | V2 </vt:lpstr>
      <vt:lpstr>Scenarios Menu | Enterprise SKUs</vt:lpstr>
      <vt:lpstr>From Exchange Online   to Office 365 E1</vt:lpstr>
      <vt:lpstr>Customer Profile From Exchange Online…</vt:lpstr>
      <vt:lpstr>Presentación de PowerPoint</vt:lpstr>
      <vt:lpstr>Probing Questions</vt:lpstr>
      <vt:lpstr>Enhancing Productivity</vt:lpstr>
      <vt:lpstr>Communication made simple</vt:lpstr>
      <vt:lpstr>Advanced Collaboration</vt:lpstr>
      <vt:lpstr>Overcoming Objections</vt:lpstr>
      <vt:lpstr>From Exchange Online   to Office 365 E3</vt:lpstr>
      <vt:lpstr>Customer Profile From Exchange Online…</vt:lpstr>
      <vt:lpstr>Presentación de PowerPoint</vt:lpstr>
      <vt:lpstr>Probing Questions</vt:lpstr>
      <vt:lpstr>Enhancing Productivity</vt:lpstr>
      <vt:lpstr>Communication made simple</vt:lpstr>
      <vt:lpstr>Advanced Collaboration</vt:lpstr>
      <vt:lpstr>Overcoming Objections</vt:lpstr>
      <vt:lpstr>From Office 365 E1   to Office 365 E3</vt:lpstr>
      <vt:lpstr>Customer Profile From Office 365 E1…</vt:lpstr>
      <vt:lpstr>Presentación de PowerPoint</vt:lpstr>
      <vt:lpstr>Probing Questions</vt:lpstr>
      <vt:lpstr>Expand your possibilities with desktop apps </vt:lpstr>
      <vt:lpstr>Pricing Comparison</vt:lpstr>
      <vt:lpstr>Overcoming Objections</vt:lpstr>
      <vt:lpstr>From Office 365 E3   to Microsoft 365 E3</vt:lpstr>
      <vt:lpstr>Customer Profile From Office 365 E3…</vt:lpstr>
      <vt:lpstr>Presentación de PowerPoint</vt:lpstr>
      <vt:lpstr>Probing Questions  </vt:lpstr>
      <vt:lpstr>Advanced Security Capabilities ​</vt:lpstr>
      <vt:lpstr>Advanced Security Capabilities ​</vt:lpstr>
      <vt:lpstr>Pricing Comparison</vt:lpstr>
      <vt:lpstr>Overcoming Objections</vt:lpstr>
      <vt:lpstr>From Microsoft 365 E3</vt:lpstr>
      <vt:lpstr>Customer Profile From Microsoft 365 E3…</vt:lpstr>
      <vt:lpstr>Presentación de PowerPoint</vt:lpstr>
      <vt:lpstr>Probing Questions  </vt:lpstr>
      <vt:lpstr>Simple and Flexible paths from Microsoft 365 E3 to E5</vt:lpstr>
      <vt:lpstr>Advanced Security Capabilities ​</vt:lpstr>
      <vt:lpstr>Advanced Security Capabilities ​</vt:lpstr>
      <vt:lpstr>Advanced Collaboration Capabilities ​</vt:lpstr>
      <vt:lpstr>Pricing Comparison</vt:lpstr>
      <vt:lpstr>Pricing comparison</vt:lpstr>
      <vt:lpstr>Overcoming Objections</vt:lpstr>
      <vt:lpstr>Other upsell opportunities - Business Voice - Project Cloud</vt:lpstr>
      <vt:lpstr>Business Voice (Add-On)</vt:lpstr>
      <vt:lpstr>Microsoft Project (stand alone 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2021-02-24T15:25:15Z</dcterms:created>
  <dcterms:modified xsi:type="dcterms:W3CDTF">2021-06-30T06:24:18Z</dcterms:modified>
</cp:coreProperties>
</file>